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  <p:sldMasterId id="2147483666" r:id="rId2"/>
    <p:sldMasterId id="2147483667" r:id="rId3"/>
    <p:sldMasterId id="2147483668" r:id="rId4"/>
    <p:sldMasterId id="2147483669" r:id="rId5"/>
  </p:sldMasterIdLst>
  <p:notesMasterIdLst>
    <p:notesMasterId r:id="rId25"/>
  </p:notesMasterIdLst>
  <p:sldIdLst>
    <p:sldId id="282" r:id="rId6"/>
    <p:sldId id="286" r:id="rId7"/>
    <p:sldId id="277" r:id="rId8"/>
    <p:sldId id="267" r:id="rId9"/>
    <p:sldId id="270" r:id="rId10"/>
    <p:sldId id="271" r:id="rId11"/>
    <p:sldId id="272" r:id="rId12"/>
    <p:sldId id="273" r:id="rId13"/>
    <p:sldId id="274" r:id="rId14"/>
    <p:sldId id="275" r:id="rId15"/>
    <p:sldId id="284" r:id="rId16"/>
    <p:sldId id="287" r:id="rId17"/>
    <p:sldId id="288" r:id="rId18"/>
    <p:sldId id="290" r:id="rId19"/>
    <p:sldId id="289" r:id="rId20"/>
    <p:sldId id="279" r:id="rId21"/>
    <p:sldId id="298" r:id="rId22"/>
    <p:sldId id="297" r:id="rId23"/>
    <p:sldId id="283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3"/>
    <p:restoredTop sz="94648"/>
  </p:normalViewPr>
  <p:slideViewPr>
    <p:cSldViewPr>
      <p:cViewPr varScale="1">
        <p:scale>
          <a:sx n="71" d="100"/>
          <a:sy n="71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Char char="○"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Char char="■"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Char char="●"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Char char="○"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Char char="■"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Char char="●"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Char char="○"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Char char="■"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765312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Shape 25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66" name="Shape 25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7791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Shape 25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0" name="Shape 25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9909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87B7F-7FCA-44B6-936D-0F16E606C36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299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Shape 2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75" name="Shape 24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686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Shape 25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16" name="Shape 25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3222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4" name="Shape 2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25" name="Shape 2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4429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Shape 2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33" name="Shape 25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5380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Shape 25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0" name="Shape 25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5234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Shape 25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5" name="Shape 25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6551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Shape 2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4" name="Shape 25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9889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Shape 25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0" name="Shape 25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089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Font typeface="Arial Black"/>
              <a:buNone/>
              <a:defRPr sz="3600" b="0" i="0" u="none" strike="noStrike" cap="none">
                <a:solidFill>
                  <a:srgbClr val="40404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2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635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2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57200" y="838200"/>
            <a:ext cx="82296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825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Font typeface="Arial Black"/>
              <a:buNone/>
              <a:defRPr sz="2000" b="1" i="0" u="none" strike="noStrike" cap="none">
                <a:solidFill>
                  <a:srgbClr val="40404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3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1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404041"/>
              </a:buClr>
              <a:buFont typeface="Noto Sans Symbols"/>
              <a:buNone/>
              <a:defRPr sz="1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04041"/>
              </a:buClr>
              <a:buFont typeface="Arial"/>
              <a:buNone/>
              <a:defRPr sz="1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404041"/>
              </a:buClr>
              <a:buFont typeface="Arial"/>
              <a:buNone/>
              <a:defRPr sz="9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404041"/>
              </a:buClr>
              <a:buFont typeface="Arial"/>
              <a:buNone/>
              <a:defRPr sz="9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+imag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Font typeface="Arial Black"/>
              <a:buNone/>
              <a:defRPr sz="3600" b="0" i="0" u="none" strike="noStrike" cap="none">
                <a:solidFill>
                  <a:srgbClr val="40404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4648200" y="1828800"/>
            <a:ext cx="4038598" cy="449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2"/>
          </p:nvPr>
        </p:nvSpPr>
        <p:spPr>
          <a:xfrm>
            <a:off x="457200" y="838200"/>
            <a:ext cx="82296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825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pic" idx="3"/>
          </p:nvPr>
        </p:nvSpPr>
        <p:spPr>
          <a:xfrm>
            <a:off x="457200" y="1828800"/>
            <a:ext cx="4038598" cy="449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3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Font typeface="Arial Black"/>
              <a:buNone/>
              <a:defRPr sz="3600" b="0" i="0" u="none" strike="noStrike" cap="none">
                <a:solidFill>
                  <a:srgbClr val="40404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+Quot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Font typeface="Arial Black"/>
              <a:buNone/>
              <a:defRPr sz="3600" b="0" i="0" u="none" strike="noStrike" cap="none">
                <a:solidFill>
                  <a:srgbClr val="40404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825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2"/>
          </p:nvPr>
        </p:nvSpPr>
        <p:spPr>
          <a:xfrm>
            <a:off x="2057400" y="1752600"/>
            <a:ext cx="6629400" cy="2209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2400" b="1" i="1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3"/>
          </p:nvPr>
        </p:nvSpPr>
        <p:spPr>
          <a:xfrm>
            <a:off x="533400" y="4267200"/>
            <a:ext cx="8153398" cy="21335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2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635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2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Font typeface="Arial Black"/>
              <a:buNone/>
              <a:defRPr sz="3600" b="0" i="0" u="none" strike="noStrike" cap="none">
                <a:solidFill>
                  <a:srgbClr val="40404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3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Font typeface="Arial Black"/>
              <a:buNone/>
              <a:defRPr sz="3600" b="0" i="0" u="none" strike="noStrike" cap="none">
                <a:solidFill>
                  <a:srgbClr val="40404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3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Font typeface="Arial Black"/>
              <a:buNone/>
              <a:defRPr sz="3600" b="0" i="0" u="none" strike="noStrike" cap="none">
                <a:solidFill>
                  <a:srgbClr val="40404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22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Font typeface="Noto Sans Symbols"/>
              <a:buNone/>
              <a:defRPr sz="20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Font typeface="Arial"/>
              <a:buNone/>
              <a:defRPr sz="18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Font typeface="Arial"/>
              <a:buNone/>
              <a:defRPr sz="16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Font typeface="Arial"/>
              <a:buNone/>
              <a:defRPr sz="16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457200" y="2544759"/>
            <a:ext cx="4040187" cy="36274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3"/>
          </p:nvPr>
        </p:nvSpPr>
        <p:spPr>
          <a:xfrm>
            <a:off x="4645025" y="1828800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22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Font typeface="Noto Sans Symbols"/>
              <a:buNone/>
              <a:defRPr sz="20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Font typeface="Arial"/>
              <a:buNone/>
              <a:defRPr sz="18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Font typeface="Arial"/>
              <a:buNone/>
              <a:defRPr sz="16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Font typeface="Arial"/>
              <a:buNone/>
              <a:defRPr sz="16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4"/>
          </p:nvPr>
        </p:nvSpPr>
        <p:spPr>
          <a:xfrm>
            <a:off x="4645025" y="2544759"/>
            <a:ext cx="4041773" cy="36274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5"/>
          </p:nvPr>
        </p:nvSpPr>
        <p:spPr>
          <a:xfrm>
            <a:off x="457200" y="838200"/>
            <a:ext cx="82296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825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6890-6420-4248-99C1-98D22ADA53D8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D612-BDEB-4164-ACE7-87561B669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687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pic" idx="2"/>
          </p:nvPr>
        </p:nvSpPr>
        <p:spPr>
          <a:xfrm>
            <a:off x="457200" y="1828800"/>
            <a:ext cx="8229600" cy="2514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2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Font typeface="Arial Black"/>
              <a:buNone/>
              <a:defRPr sz="3600" b="0" i="0" u="none" strike="noStrike" cap="none">
                <a:solidFill>
                  <a:srgbClr val="40404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457200" y="4495800"/>
            <a:ext cx="8229600" cy="1904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3"/>
          </p:nvPr>
        </p:nvSpPr>
        <p:spPr>
          <a:xfrm>
            <a:off x="457200" y="838200"/>
            <a:ext cx="82296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Font typeface="Calibri"/>
              <a:buNone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825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4"/>
          </p:nvPr>
        </p:nvSpPr>
        <p:spPr>
          <a:xfrm>
            <a:off x="685800" y="3200400"/>
            <a:ext cx="7772400" cy="9905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825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7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fcg.org/wp-content/uploads/2017/03/Action-Research_Outcomes_FINAL_RUS.pdf" TargetMode="External"/><Relationship Id="rId2" Type="http://schemas.openxmlformats.org/officeDocument/2006/relationships/hyperlink" Target="https://www.sfcg.org/wp-content/uploads/2018/01/KGZ-TOOLKIT_Final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302433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95C3"/>
                </a:solidFill>
              </a:rPr>
              <a:t>Социальные медиа для дерадикализации в Кыргызстане: </a:t>
            </a:r>
            <a:br>
              <a:rPr lang="ru-RU" dirty="0">
                <a:solidFill>
                  <a:srgbClr val="0095C3"/>
                </a:solidFill>
              </a:rPr>
            </a:br>
            <a:r>
              <a:rPr lang="ru-RU" dirty="0">
                <a:solidFill>
                  <a:srgbClr val="0095C3"/>
                </a:solidFill>
              </a:rPr>
              <a:t>Модель для Центральной </a:t>
            </a:r>
            <a:r>
              <a:rPr lang="ru-RU" dirty="0" smtClean="0">
                <a:solidFill>
                  <a:srgbClr val="0095C3"/>
                </a:solidFill>
              </a:rPr>
              <a:t>Азии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5589240"/>
            <a:ext cx="20605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65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6" name="Shape 25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987" y="666750"/>
            <a:ext cx="7273924" cy="546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Shape 25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ru-RU" sz="3600" b="0" i="0" u="none" strike="noStrike" cap="none" dirty="0" smtClean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Профессиональная </a:t>
            </a:r>
            <a:r>
              <a:rPr lang="ru-RU" dirty="0" smtClean="0"/>
              <a:t>Кампания </a:t>
            </a:r>
            <a:endParaRPr lang="ru-RU" sz="3600" b="0" i="0" u="none" strike="noStrike" cap="none" dirty="0">
              <a:solidFill>
                <a:schemeClr val="accen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83" name="Shape 2583"/>
          <p:cNvSpPr txBox="1">
            <a:spLocks noGrp="1"/>
          </p:cNvSpPr>
          <p:nvPr>
            <p:ph type="body" idx="1"/>
          </p:nvPr>
        </p:nvSpPr>
        <p:spPr>
          <a:xfrm>
            <a:off x="539750" y="838200"/>
            <a:ext cx="8147049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lang="ru-RU" sz="1600" b="0" i="0" u="none" strike="noStrike" cap="none" dirty="0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4" name="Shape 2584"/>
          <p:cNvSpPr txBox="1">
            <a:spLocks noGrp="1"/>
          </p:cNvSpPr>
          <p:nvPr>
            <p:ph type="body" idx="1"/>
          </p:nvPr>
        </p:nvSpPr>
        <p:spPr>
          <a:xfrm>
            <a:off x="251520" y="1416052"/>
            <a:ext cx="6629400" cy="2209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Calibri"/>
              <a:buChar char="•"/>
            </a:pPr>
            <a:r>
              <a:rPr lang="ru-RU" sz="2400" b="1" dirty="0" smtClean="0"/>
              <a:t>Видео</a:t>
            </a:r>
            <a:r>
              <a:rPr lang="ru-RU" sz="2400" b="1" i="0" u="none" strike="noStrike" cap="none" dirty="0" smtClean="0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ru-RU" sz="2400" b="1" i="0" u="none" strike="noStrike" cap="none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endParaRPr lang="ru-RU" sz="24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Calibri"/>
              <a:buChar char="•"/>
            </a:pPr>
            <a:r>
              <a:rPr lang="ru-RU" sz="2400" b="1" i="0" u="none" strike="noStrike" cap="none" dirty="0" smtClean="0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Картинки – </a:t>
            </a:r>
            <a:r>
              <a:rPr lang="ru-RU" sz="2400" b="1" dirty="0" smtClean="0">
                <a:solidFill>
                  <a:schemeClr val="accent1"/>
                </a:solidFill>
              </a:rPr>
              <a:t>22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Calibri"/>
              <a:buChar char="•"/>
            </a:pPr>
            <a:r>
              <a:rPr lang="ru-RU" sz="24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Инфографика</a:t>
            </a:r>
            <a:r>
              <a:rPr lang="ru-RU" sz="2400" b="1" i="0" u="none" strike="noStrike" cap="none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- 5</a:t>
            </a:r>
            <a:endParaRPr lang="ru-RU" sz="24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24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5" name="Shape 2585"/>
          <p:cNvSpPr txBox="1">
            <a:spLocks noGrp="1"/>
          </p:cNvSpPr>
          <p:nvPr>
            <p:ph type="body" idx="1"/>
          </p:nvPr>
        </p:nvSpPr>
        <p:spPr>
          <a:xfrm>
            <a:off x="212725" y="4273551"/>
            <a:ext cx="8105775" cy="2133599"/>
          </a:xfrm>
          <a:prstGeom prst="rect">
            <a:avLst/>
          </a:prstGeom>
          <a:noFill/>
          <a:ln w="9525" cap="flat" cmpd="sng">
            <a:solidFill>
              <a:srgbClr val="3FD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ru-RU" sz="2200" b="0" i="0" u="none" strike="noStrike" cap="none" dirty="0" smtClean="0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5 фактов о джихаде</a:t>
            </a:r>
            <a:endParaRPr lang="ru-RU" sz="2200" b="0" i="0" u="none" strike="noStrike" cap="none" dirty="0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ru-RU" sz="2200" dirty="0" smtClean="0"/>
              <a:t>8 причин радикализации </a:t>
            </a:r>
            <a:r>
              <a:rPr lang="ru-RU" sz="2200" b="0" i="0" u="none" strike="noStrike" cap="none" dirty="0" smtClean="0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ru-RU" sz="2200" b="0" i="0" u="none" strike="noStrike" cap="none" dirty="0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ru-RU" sz="2200" b="0" i="0" u="none" strike="noStrike" cap="none" dirty="0" smtClean="0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12 ловушек вербовщиков </a:t>
            </a:r>
            <a:endParaRPr lang="ru-RU" sz="2200" b="0" i="0" u="none" strike="noStrike" cap="none" dirty="0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ru-RU" sz="2200" b="0" i="0" u="none" strike="noStrike" cap="none" dirty="0" smtClean="0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3 факта о ДАИШ/ИГИЛ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ru-RU" sz="2200" dirty="0" smtClean="0"/>
              <a:t>4 категории предположенных к вербовке</a:t>
            </a:r>
            <a:endParaRPr lang="ru-RU" sz="2200" b="0" i="0" u="none" strike="noStrike" cap="none" dirty="0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2200" b="0" i="0" u="none" strike="noStrike" cap="none" dirty="0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7" name="Shape 2587"/>
          <p:cNvSpPr txBox="1"/>
          <p:nvPr/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r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2588" name="Shape 2588"/>
          <p:cNvSpPr txBox="1"/>
          <p:nvPr/>
        </p:nvSpPr>
        <p:spPr>
          <a:xfrm>
            <a:off x="5940425" y="630872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5426" r="5900"/>
          <a:stretch/>
        </p:blipFill>
        <p:spPr>
          <a:xfrm>
            <a:off x="2905635" y="980729"/>
            <a:ext cx="623836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Концепция видеороликов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025160"/>
            <a:ext cx="8229600" cy="2101003"/>
          </a:xfrm>
        </p:spPr>
        <p:txBody>
          <a:bodyPr/>
          <a:lstStyle/>
          <a:p>
            <a:r>
              <a:rPr lang="ru-RU" dirty="0"/>
              <a:t>«Обезличивание» персонажа </a:t>
            </a:r>
          </a:p>
          <a:p>
            <a:r>
              <a:rPr lang="ru-RU" dirty="0" err="1"/>
              <a:t>Съёмка</a:t>
            </a:r>
            <a:r>
              <a:rPr lang="ru-RU" dirty="0"/>
              <a:t> от первого лица, POV </a:t>
            </a:r>
          </a:p>
          <a:p>
            <a:r>
              <a:rPr lang="ru-RU" dirty="0"/>
              <a:t>Монолог героя, поток </a:t>
            </a:r>
            <a:r>
              <a:rPr lang="ru-RU" dirty="0" smtClean="0"/>
              <a:t>мыслей̆ </a:t>
            </a:r>
            <a:endParaRPr lang="ru-RU" dirty="0"/>
          </a:p>
          <a:p>
            <a:r>
              <a:rPr lang="ru-RU" dirty="0"/>
              <a:t>Не указать на принятие верного решения, а заставить задуматься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err="1"/>
              <a:t>Альтернативныи</a:t>
            </a:r>
            <a:r>
              <a:rPr lang="ru-RU" dirty="0"/>
              <a:t>̆ нарратив                 Коммуникационная платформа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267744" y="1556792"/>
            <a:ext cx="6419056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228600" algn="just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en-US" sz="1800" dirty="0"/>
              <a:t>Мужчина, 16-32 года;</a:t>
            </a:r>
          </a:p>
          <a:p>
            <a:pPr marL="342900" lvl="1" indent="-228600" algn="just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en-US" sz="1800" dirty="0"/>
              <a:t>География - живущий в регионе;</a:t>
            </a:r>
          </a:p>
          <a:p>
            <a:pPr marL="342900" lvl="1" indent="-228600" algn="just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en-US" sz="1800" dirty="0"/>
              <a:t>Социальный статус: безработный или с непостоянным заработком. Низкий уровень академического образования;</a:t>
            </a:r>
          </a:p>
          <a:p>
            <a:pPr marL="342900" lvl="1" indent="-228600" algn="just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en-US" sz="1800" dirty="0"/>
              <a:t>Характеристика: в поисках самоопределения (поиск смысла жизни), места в жизни, не хочет работать, ассоциирует себя с мусульманским миром; холост или молодая семья.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633860" y="333372"/>
            <a:ext cx="2186611" cy="5543900"/>
          </a:xfrm>
        </p:spPr>
        <p:txBody>
          <a:bodyPr/>
          <a:lstStyle/>
          <a:p>
            <a:r>
              <a:rPr lang="ru-RU" sz="1600" dirty="0"/>
              <a:t>Концепция ролика «Три дня в поезде»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- Едет </a:t>
            </a:r>
            <a:r>
              <a:rPr lang="ru-RU" sz="1600" dirty="0"/>
              <a:t>на заработки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- Дорога </a:t>
            </a:r>
            <a:r>
              <a:rPr lang="ru-RU" sz="1600" dirty="0"/>
              <a:t>– три дня, чтобы принять </a:t>
            </a:r>
            <a:r>
              <a:rPr lang="ru-RU" sz="1600" dirty="0" smtClean="0"/>
              <a:t>решение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- Акцент </a:t>
            </a:r>
            <a:r>
              <a:rPr lang="ru-RU" sz="1600" dirty="0"/>
              <a:t>на образе матери как </a:t>
            </a:r>
            <a:br>
              <a:rPr lang="ru-RU" sz="1600" dirty="0"/>
            </a:br>
            <a:r>
              <a:rPr lang="ru-RU" sz="1600" dirty="0"/>
              <a:t>«противовеса</a:t>
            </a:r>
            <a:r>
              <a:rPr lang="ru-RU" sz="1600" dirty="0" smtClean="0"/>
              <a:t>» 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image5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06016" y="484024"/>
            <a:ext cx="6153470" cy="524259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187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998" y="274636"/>
            <a:ext cx="2413001" cy="5851526"/>
          </a:xfrm>
        </p:spPr>
        <p:txBody>
          <a:bodyPr/>
          <a:lstStyle/>
          <a:p>
            <a:r>
              <a:rPr lang="ru-RU" sz="2000" dirty="0"/>
              <a:t>Концепция ролика «Строитель»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- Вдали </a:t>
            </a:r>
            <a:r>
              <a:rPr lang="ru-RU" sz="2000" dirty="0"/>
              <a:t>от Родины </a:t>
            </a:r>
            <a:br>
              <a:rPr lang="ru-RU" sz="2000" dirty="0"/>
            </a:br>
            <a:r>
              <a:rPr lang="ru-RU" sz="2000" dirty="0" smtClean="0"/>
              <a:t>- Чувство </a:t>
            </a:r>
            <a:r>
              <a:rPr lang="ru-RU" sz="2000" dirty="0"/>
              <a:t>одиночества </a:t>
            </a:r>
            <a:br>
              <a:rPr lang="ru-RU" sz="2000" dirty="0"/>
            </a:br>
            <a:r>
              <a:rPr lang="ru-RU" sz="2000" dirty="0" smtClean="0"/>
              <a:t>- Мигрант</a:t>
            </a:r>
            <a:r>
              <a:rPr lang="ru-RU" sz="2000" dirty="0"/>
              <a:t>, на заработках </a:t>
            </a:r>
            <a:r>
              <a:rPr lang="ru-RU" sz="2000"/>
              <a:t/>
            </a:r>
            <a:br>
              <a:rPr lang="ru-RU" sz="2000"/>
            </a:br>
            <a:r>
              <a:rPr lang="ru-RU" sz="2000" smtClean="0"/>
              <a:t/>
            </a:r>
            <a:br>
              <a:rPr lang="ru-RU" sz="2000" smtClean="0"/>
            </a:br>
            <a:r>
              <a:rPr lang="ru-RU" sz="2000"/>
              <a:t>-</a:t>
            </a:r>
            <a:r>
              <a:rPr lang="ru-RU" sz="2000" smtClean="0"/>
              <a:t>Находит </a:t>
            </a:r>
            <a:r>
              <a:rPr lang="ru-RU" sz="2000" dirty="0"/>
              <a:t>того, кто его «понимает»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2" y="33336"/>
            <a:ext cx="7010400" cy="39116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" y="3789040"/>
            <a:ext cx="6477000" cy="39116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7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247" y="548680"/>
            <a:ext cx="2088233" cy="5577482"/>
          </a:xfrm>
        </p:spPr>
        <p:txBody>
          <a:bodyPr/>
          <a:lstStyle/>
          <a:p>
            <a:r>
              <a:rPr lang="ru-RU" sz="1600" dirty="0"/>
              <a:t>Концепция ролика «</a:t>
            </a:r>
            <a:r>
              <a:rPr lang="ru-RU" sz="1600" dirty="0" err="1"/>
              <a:t>Пустои</a:t>
            </a:r>
            <a:r>
              <a:rPr lang="ru-RU" sz="1600" dirty="0"/>
              <a:t>̆ дом»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- Утрата </a:t>
            </a:r>
            <a:r>
              <a:rPr lang="ru-RU" sz="1600" dirty="0"/>
              <a:t>близких </a:t>
            </a:r>
            <a:br>
              <a:rPr lang="ru-RU" sz="1600" dirty="0"/>
            </a:br>
            <a:r>
              <a:rPr lang="ru-RU" sz="1600" dirty="0" smtClean="0"/>
              <a:t>- Апатия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- Одиночество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- Утрата </a:t>
            </a:r>
            <a:r>
              <a:rPr lang="ru-RU" sz="1600" dirty="0"/>
              <a:t>смысла жизни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- Сравнение </a:t>
            </a:r>
            <a:r>
              <a:rPr lang="ru-RU" sz="1600" dirty="0" err="1"/>
              <a:t>существующеи</a:t>
            </a:r>
            <a:r>
              <a:rPr lang="ru-RU" sz="1600" dirty="0"/>
              <a:t>̆ и </a:t>
            </a:r>
            <a:r>
              <a:rPr lang="ru-RU" sz="1600" dirty="0" err="1"/>
              <a:t>возможнои</a:t>
            </a:r>
            <a:r>
              <a:rPr lang="ru-RU" sz="1600" dirty="0"/>
              <a:t>̆ жизни </a:t>
            </a:r>
            <a:br>
              <a:rPr lang="ru-RU" sz="1600" dirty="0"/>
            </a:br>
            <a:r>
              <a:rPr lang="ru-RU" sz="1600" dirty="0" smtClean="0"/>
              <a:t>- Страх </a:t>
            </a:r>
            <a:r>
              <a:rPr lang="ru-RU" sz="1600" dirty="0"/>
              <a:t>предать </a:t>
            </a:r>
            <a:r>
              <a:rPr lang="ru-RU" sz="1600" dirty="0" smtClean="0"/>
              <a:t>родителей̆</a:t>
            </a:r>
            <a:r>
              <a:rPr lang="ru-RU" sz="1600" dirty="0"/>
              <a:t>, </a:t>
            </a:r>
            <a:br>
              <a:rPr lang="ru-RU" sz="1600" dirty="0"/>
            </a:br>
            <a:r>
              <a:rPr lang="ru-RU" sz="1600" dirty="0"/>
              <a:t>оставив </a:t>
            </a:r>
            <a:r>
              <a:rPr lang="ru-RU" sz="1600" dirty="0" smtClean="0"/>
              <a:t>родной </a:t>
            </a:r>
            <a:r>
              <a:rPr lang="ru-RU" sz="1600" dirty="0"/>
              <a:t>дом 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71" y="3224807"/>
            <a:ext cx="5918200" cy="38735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image56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86171" y="274636"/>
            <a:ext cx="5525989" cy="351440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52981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Shape 25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Arial Black"/>
              <a:buNone/>
            </a:pPr>
            <a:r>
              <a:rPr lang="ru-RU" sz="3600" b="0" i="0" u="none" strike="noStrike" cap="none" dirty="0">
                <a:solidFill>
                  <a:srgbClr val="404041"/>
                </a:solidFill>
                <a:latin typeface="Arial Black"/>
                <a:ea typeface="Arial Black"/>
                <a:cs typeface="Arial Black"/>
                <a:sym typeface="Arial Black"/>
              </a:rPr>
              <a:t>Кампании </a:t>
            </a:r>
            <a:r>
              <a:rPr lang="ru-RU" sz="3600" b="0" i="0" u="none" strike="noStrike" cap="none" dirty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молодых лидеров</a:t>
            </a:r>
          </a:p>
        </p:txBody>
      </p:sp>
      <p:sp>
        <p:nvSpPr>
          <p:cNvPr id="2583" name="Shape 2583"/>
          <p:cNvSpPr txBox="1">
            <a:spLocks noGrp="1"/>
          </p:cNvSpPr>
          <p:nvPr>
            <p:ph type="body" idx="1"/>
          </p:nvPr>
        </p:nvSpPr>
        <p:spPr>
          <a:xfrm>
            <a:off x="539750" y="838200"/>
            <a:ext cx="8147049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r>
              <a:rPr lang="ru-RU" sz="16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10 финалистов, прошедших два этапа отбора</a:t>
            </a:r>
          </a:p>
        </p:txBody>
      </p:sp>
      <p:sp>
        <p:nvSpPr>
          <p:cNvPr id="2584" name="Shape 2584"/>
          <p:cNvSpPr txBox="1">
            <a:spLocks noGrp="1"/>
          </p:cNvSpPr>
          <p:nvPr>
            <p:ph type="body" idx="1"/>
          </p:nvPr>
        </p:nvSpPr>
        <p:spPr>
          <a:xfrm>
            <a:off x="1258887" y="1268412"/>
            <a:ext cx="6629400" cy="2209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Calibri"/>
              <a:buChar char="•"/>
            </a:pPr>
            <a:r>
              <a:rPr lang="ru-RU" sz="24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Араван - </a:t>
            </a:r>
            <a:r>
              <a:rPr lang="ru-RU" sz="2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Calibri"/>
              <a:buChar char="•"/>
            </a:pPr>
            <a:r>
              <a:rPr lang="ru-RU" sz="24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Базар-Коргон - </a:t>
            </a:r>
            <a:r>
              <a:rPr lang="ru-RU" sz="2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Calibri"/>
              <a:buChar char="•"/>
            </a:pPr>
            <a:r>
              <a:rPr lang="ru-RU" sz="24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Жети-Огуз - </a:t>
            </a:r>
            <a:r>
              <a:rPr lang="ru-RU" sz="2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Calibri"/>
              <a:buChar char="•"/>
            </a:pPr>
            <a:r>
              <a:rPr lang="ru-RU" sz="24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Кара-Балта - </a:t>
            </a:r>
            <a:r>
              <a:rPr lang="ru-RU" sz="2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Calibri"/>
              <a:buChar char="•"/>
            </a:pPr>
            <a:r>
              <a:rPr lang="ru-RU" sz="24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Сузак - </a:t>
            </a:r>
            <a:r>
              <a:rPr lang="ru-RU" sz="2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Calibri"/>
              <a:buChar char="•"/>
            </a:pPr>
            <a:r>
              <a:rPr lang="ru-RU" sz="24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Узген – </a:t>
            </a:r>
            <a:r>
              <a:rPr lang="ru-RU" sz="2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24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5" name="Shape 2585"/>
          <p:cNvSpPr txBox="1">
            <a:spLocks noGrp="1"/>
          </p:cNvSpPr>
          <p:nvPr>
            <p:ph type="body" idx="1"/>
          </p:nvPr>
        </p:nvSpPr>
        <p:spPr>
          <a:xfrm>
            <a:off x="533400" y="4267200"/>
            <a:ext cx="8105775" cy="2133599"/>
          </a:xfrm>
          <a:prstGeom prst="rect">
            <a:avLst/>
          </a:prstGeom>
          <a:noFill/>
          <a:ln w="9525" cap="flat" cmpd="sng">
            <a:solidFill>
              <a:srgbClr val="3FD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ru-RU" sz="2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Открытые платформы с религиозными лидерами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ru-RU" sz="2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Творческие работы со школьниками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ru-RU" sz="2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Интеллектуальная игра с «неактивной» молодежью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ru-RU" sz="2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Досуг в спорте (с вовлечением имамов)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ru-RU" sz="22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Наука в исламе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2200" b="0" i="0" u="none" strike="noStrike" cap="none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6" name="Shape 2586" descr="C:\Users\user\Desktop\SFCG\Youth Workshop\Photos\Youth Workshop_Osh_Nov 21_2016\DSC_00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8050" y="1530350"/>
            <a:ext cx="3919537" cy="260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7" name="Shape 2587"/>
          <p:cNvSpPr txBox="1"/>
          <p:nvPr/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r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2588" name="Shape 2588"/>
          <p:cNvSpPr txBox="1"/>
          <p:nvPr/>
        </p:nvSpPr>
        <p:spPr>
          <a:xfrm>
            <a:off x="5940425" y="630872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ru-RU" sz="1200" b="0" i="0" u="none">
              <a:solidFill>
                <a:srgbClr val="8C8C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Основные</a:t>
            </a:r>
            <a:r>
              <a:rPr lang="ru-RU" b="1" dirty="0"/>
              <a:t> направления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057398" y="908720"/>
            <a:ext cx="6629400" cy="2209799"/>
          </a:xfrm>
        </p:spPr>
        <p:txBody>
          <a:bodyPr/>
          <a:lstStyle/>
          <a:p>
            <a:r>
              <a:rPr lang="ru-RU" dirty="0"/>
              <a:t>Размещение контента осуществлялось согласно разработанному плану продвижения и контент-плану. Название групп/сообществ было выбрано 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«Мой джихад», </a:t>
            </a:r>
            <a:r>
              <a:rPr lang="ru-RU" dirty="0"/>
              <a:t>поскольку по результатам исследования, самое популярное ключевое слово в поисковике является «джихад».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>
          <a:xfrm>
            <a:off x="533400" y="3573016"/>
            <a:ext cx="8153398" cy="282778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b="1" dirty="0"/>
              <a:t>Социальные сети:</a:t>
            </a:r>
          </a:p>
          <a:p>
            <a:r>
              <a:rPr lang="ru-RU" sz="2000" dirty="0" smtClean="0"/>
              <a:t>Создание </a:t>
            </a:r>
            <a:r>
              <a:rPr lang="ru-RU" sz="2000" dirty="0"/>
              <a:t>страниц, групп для размещения контента (для 	привлечения аудитории</a:t>
            </a:r>
            <a:r>
              <a:rPr lang="ru-RU" sz="2000" dirty="0" smtClean="0"/>
              <a:t>); </a:t>
            </a:r>
            <a:r>
              <a:rPr lang="ru-RU" sz="2000" dirty="0" err="1" smtClean="0"/>
              <a:t>Перепост</a:t>
            </a:r>
            <a:r>
              <a:rPr lang="ru-RU" sz="2000" dirty="0" smtClean="0"/>
              <a:t> </a:t>
            </a:r>
            <a:r>
              <a:rPr lang="ru-RU" sz="2000" dirty="0"/>
              <a:t>контента в группы (для готовой аудитории</a:t>
            </a:r>
            <a:r>
              <a:rPr lang="ru-RU" sz="2000" dirty="0" smtClean="0"/>
              <a:t>); Рассылка. Размещение </a:t>
            </a:r>
            <a:r>
              <a:rPr lang="ru-RU" sz="2000" dirty="0"/>
              <a:t>прямой рекламы в социальных сетях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/>
              <a:t>Мессенджеры</a:t>
            </a:r>
            <a:r>
              <a:rPr lang="ru-RU" sz="1600" b="1" dirty="0" smtClean="0"/>
              <a:t> </a:t>
            </a:r>
            <a:r>
              <a:rPr lang="ru-RU" sz="2000" dirty="0"/>
              <a:t>Рассылка контента в группах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err="1" smtClean="0"/>
              <a:t>Оффлайн</a:t>
            </a:r>
            <a:r>
              <a:rPr lang="ru-RU" sz="1600" b="1" dirty="0" smtClean="0"/>
              <a:t>. </a:t>
            </a:r>
            <a:r>
              <a:rPr lang="ru-RU" sz="2000" dirty="0"/>
              <a:t>Размещение роликов на ТВ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49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778099"/>
          </a:xfrm>
        </p:spPr>
        <p:txBody>
          <a:bodyPr/>
          <a:lstStyle/>
          <a:p>
            <a:r>
              <a:rPr lang="ru-RU" dirty="0"/>
              <a:t>Общая статистика по всем </a:t>
            </a:r>
            <a:r>
              <a:rPr lang="ru-RU" dirty="0" smtClean="0"/>
              <a:t>ресурсам</a:t>
            </a:r>
            <a:br>
              <a:rPr lang="ru-RU" dirty="0" smtClean="0"/>
            </a:br>
            <a:r>
              <a:rPr lang="ru-RU" smtClean="0"/>
              <a:t>на сентябрь 2017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720080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1916832"/>
            <a:ext cx="8229600" cy="288032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Спасибо за внимание!</a:t>
            </a:r>
          </a:p>
          <a:p>
            <a:pPr algn="ctr"/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www.sfcg.org/wp-content/uploads/2018/01/KGZ-TOOLKIT_Final.pdf</a:t>
            </a:r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www.sfcg.org/wp-content/uploads/2017/03/Action-Research_Outcomes_FINAL_RUS.pdf</a:t>
            </a:r>
            <a:endParaRPr lang="ru-RU" sz="2000" dirty="0" smtClean="0"/>
          </a:p>
          <a:p>
            <a:pPr algn="ctr"/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5445224"/>
            <a:ext cx="20605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4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00996" y="415453"/>
            <a:ext cx="2091483" cy="5605835"/>
          </a:xfrm>
        </p:spPr>
        <p:txBody>
          <a:bodyPr vert="horz"/>
          <a:lstStyle/>
          <a:p>
            <a:r>
              <a:rPr lang="ru-RU" sz="1600" dirty="0" smtClean="0"/>
              <a:t>ИГИЛ </a:t>
            </a:r>
            <a:r>
              <a:rPr lang="mr-IN" sz="1600" dirty="0" smtClean="0"/>
              <a:t>–</a:t>
            </a:r>
            <a:r>
              <a:rPr lang="ru-RU" sz="1600" dirty="0" smtClean="0"/>
              <a:t> терроризм нового поколения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он-</a:t>
            </a:r>
            <a:r>
              <a:rPr lang="ru-RU" sz="1600" dirty="0" err="1" smtClean="0"/>
              <a:t>лайн</a:t>
            </a:r>
            <a:r>
              <a:rPr lang="ru-RU" sz="1600" dirty="0" smtClean="0"/>
              <a:t> платформы, включая соц. сети и приложения</a:t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- орудие пропаганды, </a:t>
            </a:r>
            <a:br>
              <a:rPr lang="ru-RU" sz="1600" dirty="0" smtClean="0"/>
            </a:br>
            <a:r>
              <a:rPr lang="ru-RU" sz="1600" dirty="0" smtClean="0"/>
              <a:t>- средство вербовки,</a:t>
            </a:r>
            <a:br>
              <a:rPr lang="ru-RU" sz="1600" dirty="0" smtClean="0"/>
            </a:br>
            <a:r>
              <a:rPr lang="ru-RU" sz="1600" dirty="0" smtClean="0"/>
              <a:t>- подготовки </a:t>
            </a:r>
            <a:r>
              <a:rPr lang="ru-RU" sz="1600" dirty="0"/>
              <a:t>«новобранцев», </a:t>
            </a:r>
            <a:r>
              <a:rPr lang="ru-RU" sz="1600" dirty="0" smtClean="0"/>
              <a:t>- создание </a:t>
            </a:r>
            <a:r>
              <a:rPr lang="ru-RU" sz="1600" dirty="0"/>
              <a:t>глобальных </a:t>
            </a:r>
            <a:r>
              <a:rPr lang="ru-RU" sz="1600" dirty="0" smtClean="0"/>
              <a:t>онлайн-сообществ</a:t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4636"/>
            <a:ext cx="6621484" cy="58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0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Shape 25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Arial Black"/>
              <a:buNone/>
            </a:pPr>
            <a:r>
              <a:rPr lang="ru-RU" sz="3600" b="0" i="0" u="none" strike="noStrike" cap="none" dirty="0" smtClean="0">
                <a:solidFill>
                  <a:srgbClr val="00B0F0"/>
                </a:solidFill>
                <a:latin typeface="Arial Black"/>
                <a:ea typeface="Arial Black"/>
                <a:cs typeface="Arial Black"/>
                <a:sym typeface="Arial Black"/>
              </a:rPr>
              <a:t>Что </a:t>
            </a:r>
            <a:r>
              <a:rPr lang="ru-RU" dirty="0" smtClean="0"/>
              <a:t>делать</a:t>
            </a:r>
            <a:r>
              <a:rPr lang="ru-RU" sz="3600" b="0" i="0" u="none" strike="noStrike" cap="none" dirty="0" smtClean="0">
                <a:solidFill>
                  <a:srgbClr val="404041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  <a:endParaRPr lang="ru-RU" sz="3600" b="0" i="0" u="none" strike="noStrike" cap="none" dirty="0">
              <a:solidFill>
                <a:srgbClr val="40404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70" name="Shape 2570"/>
          <p:cNvSpPr txBox="1"/>
          <p:nvPr/>
        </p:nvSpPr>
        <p:spPr>
          <a:xfrm>
            <a:off x="5291136" y="4797152"/>
            <a:ext cx="3529012" cy="14062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Альтернативный  /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25000"/>
              <a:buFont typeface="Arial"/>
              <a:buNone/>
            </a:pPr>
            <a:r>
              <a:rPr lang="ru-RU" sz="2400" b="1" i="0" u="none" strike="sngStrike" cap="none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Контр-</a:t>
            </a:r>
            <a:r>
              <a:rPr lang="ru-RU" sz="2400" b="1" i="0" u="none" strike="sng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Положительный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91136" y="1268760"/>
            <a:ext cx="3395661" cy="5055840"/>
          </a:xfrm>
        </p:spPr>
        <p:txBody>
          <a:bodyPr/>
          <a:lstStyle/>
          <a:p>
            <a:r>
              <a:rPr lang="ru-RU" dirty="0" smtClean="0"/>
              <a:t>Блокировка</a:t>
            </a:r>
          </a:p>
          <a:p>
            <a:endParaRPr lang="ru-RU" dirty="0"/>
          </a:p>
          <a:p>
            <a:r>
              <a:rPr lang="ru-RU" dirty="0" smtClean="0"/>
              <a:t>Фильтрация контента</a:t>
            </a:r>
          </a:p>
          <a:p>
            <a:endParaRPr lang="ru-RU" dirty="0"/>
          </a:p>
          <a:p>
            <a:r>
              <a:rPr lang="ru-RU" sz="3600" dirty="0">
                <a:solidFill>
                  <a:srgbClr val="00B0F0"/>
                </a:solidFill>
                <a:latin typeface="Arial Black"/>
                <a:ea typeface="Arial Black"/>
                <a:cs typeface="Arial Black"/>
              </a:rPr>
              <a:t>Не</a:t>
            </a:r>
            <a:r>
              <a:rPr lang="ru-RU" sz="3600" dirty="0">
                <a:solidFill>
                  <a:srgbClr val="00B0F0"/>
                </a:solidFill>
                <a:latin typeface="Arial Black"/>
                <a:ea typeface="Arial Black"/>
                <a:cs typeface="Arial Black"/>
                <a:sym typeface="Arial Black"/>
              </a:rPr>
              <a:t>т интернета </a:t>
            </a:r>
            <a:r>
              <a:rPr lang="mr-IN" dirty="0" smtClean="0"/>
              <a:t>–</a:t>
            </a:r>
            <a:r>
              <a:rPr lang="ru-RU" dirty="0" smtClean="0"/>
              <a:t> нет проблемы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5157786" cy="4911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7" name="Shape 247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7119" b="27119"/>
          <a:stretch/>
        </p:blipFill>
        <p:spPr>
          <a:xfrm>
            <a:off x="450850" y="2565400"/>
            <a:ext cx="8229600" cy="2657474"/>
          </a:xfrm>
          <a:prstGeom prst="rect">
            <a:avLst/>
          </a:prstGeom>
          <a:noFill/>
          <a:ln>
            <a:noFill/>
          </a:ln>
        </p:spPr>
      </p:pic>
      <p:sp>
        <p:nvSpPr>
          <p:cNvPr id="2478" name="Shape 2478"/>
          <p:cNvSpPr txBox="1"/>
          <p:nvPr/>
        </p:nvSpPr>
        <p:spPr>
          <a:xfrm>
            <a:off x="457200" y="3933825"/>
            <a:ext cx="8229600" cy="1295400"/>
          </a:xfrm>
          <a:prstGeom prst="rect">
            <a:avLst/>
          </a:prstGeom>
          <a:solidFill>
            <a:srgbClr val="0072B1">
              <a:alpha val="79607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9" name="Shape 247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Arial Black"/>
              <a:buNone/>
            </a:pPr>
            <a:r>
              <a:rPr lang="ru-RU" sz="3600" b="0" i="0" u="none" strike="noStrike" cap="none">
                <a:solidFill>
                  <a:srgbClr val="0095C3"/>
                </a:solidFill>
                <a:latin typeface="Arial Black"/>
                <a:ea typeface="Arial Black"/>
                <a:cs typeface="Arial Black"/>
                <a:sym typeface="Arial Black"/>
              </a:rPr>
              <a:t>ЦЕЛЬ</a:t>
            </a:r>
            <a:r>
              <a:rPr lang="ru-RU" sz="3600" b="0" i="0" u="none" strike="noStrike" cap="none">
                <a:solidFill>
                  <a:srgbClr val="404041"/>
                </a:solidFill>
                <a:latin typeface="Arial Black"/>
                <a:ea typeface="Arial Black"/>
                <a:cs typeface="Arial Black"/>
                <a:sym typeface="Arial Black"/>
              </a:rPr>
              <a:t> ПРОЕКТА</a:t>
            </a:r>
          </a:p>
        </p:txBody>
      </p:sp>
      <p:sp>
        <p:nvSpPr>
          <p:cNvPr id="2480" name="Shape 2480"/>
          <p:cNvSpPr txBox="1">
            <a:spLocks noGrp="1"/>
          </p:cNvSpPr>
          <p:nvPr>
            <p:ph type="body" idx="1"/>
          </p:nvPr>
        </p:nvSpPr>
        <p:spPr>
          <a:xfrm>
            <a:off x="450850" y="908050"/>
            <a:ext cx="8229600" cy="5746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2000" b="0" i="0" u="none" strike="noStrike" cap="none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r>
              <a:rPr lang="ru-RU" sz="1800" b="0" i="1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Разработать альтернативные нарративы через соц. медиа, чтобы создать возможности для населения эффективно отвечать на пропаганду насильственного экстремизма</a:t>
            </a:r>
          </a:p>
        </p:txBody>
      </p:sp>
      <p:sp>
        <p:nvSpPr>
          <p:cNvPr id="2481" name="Shape 2481"/>
          <p:cNvSpPr txBox="1">
            <a:spLocks noGrp="1"/>
          </p:cNvSpPr>
          <p:nvPr>
            <p:ph type="body" idx="1"/>
          </p:nvPr>
        </p:nvSpPr>
        <p:spPr>
          <a:xfrm>
            <a:off x="611187" y="4005262"/>
            <a:ext cx="7993062" cy="122396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r>
              <a:rPr lang="ru-RU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№1: Предложить соц. медиа платформы, служащие для молодежи как каналы выражения их недовольств конструктивными путями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r>
              <a:rPr lang="ru-RU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№2: Продвигать многобразие и плюрализм как альтернативу насильственному экстремизму</a:t>
            </a:r>
          </a:p>
        </p:txBody>
      </p:sp>
      <p:sp>
        <p:nvSpPr>
          <p:cNvPr id="2482" name="Shape 2482"/>
          <p:cNvSpPr txBox="1">
            <a:spLocks noGrp="1"/>
          </p:cNvSpPr>
          <p:nvPr>
            <p:ph type="body" idx="1"/>
          </p:nvPr>
        </p:nvSpPr>
        <p:spPr>
          <a:xfrm>
            <a:off x="457200" y="5445125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r>
              <a:rPr lang="ru-RU" sz="1600" b="1" i="0" u="none" strike="noStrike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Целевая группа</a:t>
            </a:r>
            <a:r>
              <a:rPr lang="ru-RU" sz="1600" b="0" i="0" u="none" strike="noStrike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: ≥ 50 лидеров среди молодежи в 8 районах: 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r>
              <a:rPr lang="ru-RU" sz="1600" b="0" i="1" u="none" strike="noStrike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Араван, Базар-Коргон, Жети-Огуз, Кара-Балта, Кара-Суу, Ноокат, Сузак, Узген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Noto Sans Symbols"/>
              <a:buNone/>
            </a:pPr>
            <a:endParaRPr sz="1700" b="0" i="0" u="none" strike="noStrike" cap="none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Noto Sans Symbols"/>
              <a:buNone/>
            </a:pPr>
            <a:endParaRPr sz="1700" b="0" i="0" u="none" strike="noStrike" cap="none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1700" b="0" i="0" u="none" strike="noStrike" cap="none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Shape 25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Arial Black"/>
              <a:buNone/>
            </a:pPr>
            <a:r>
              <a:rPr lang="ru-RU" sz="3600" b="0" i="0" u="none" strike="noStrike" cap="none">
                <a:solidFill>
                  <a:srgbClr val="0095C3"/>
                </a:solidFill>
                <a:latin typeface="Arial Black"/>
                <a:ea typeface="Arial Black"/>
                <a:cs typeface="Arial Black"/>
                <a:sym typeface="Arial Black"/>
              </a:rPr>
              <a:t>Прикладное</a:t>
            </a:r>
            <a:r>
              <a:rPr lang="ru-RU" sz="3600" b="0" i="0" u="none" strike="noStrike" cap="none">
                <a:solidFill>
                  <a:srgbClr val="404041"/>
                </a:solidFill>
                <a:latin typeface="Arial Black"/>
                <a:ea typeface="Arial Black"/>
                <a:cs typeface="Arial Black"/>
                <a:sym typeface="Arial Black"/>
              </a:rPr>
              <a:t> исследование</a:t>
            </a:r>
          </a:p>
        </p:txBody>
      </p:sp>
      <p:sp>
        <p:nvSpPr>
          <p:cNvPr id="2519" name="Shape 2519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381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r>
              <a:rPr lang="ru-RU" sz="1600" b="1" i="1" u="none" strike="noStrike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Какие (1) </a:t>
            </a:r>
            <a:r>
              <a:rPr lang="ru-RU" sz="1600" b="1" i="1" u="none" strike="noStrike" cap="none">
                <a:solidFill>
                  <a:srgbClr val="D6B800"/>
                </a:solidFill>
                <a:latin typeface="Arial"/>
                <a:ea typeface="Arial"/>
                <a:cs typeface="Arial"/>
                <a:sym typeface="Arial"/>
              </a:rPr>
              <a:t>ключевые посылы </a:t>
            </a:r>
            <a:r>
              <a:rPr lang="ru-RU" sz="1600" b="1" i="1" u="none" strike="noStrike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и (2) </a:t>
            </a:r>
            <a:r>
              <a:rPr lang="ru-RU" sz="1600" b="1" i="1" u="none" strike="noStrike" cap="none">
                <a:solidFill>
                  <a:srgbClr val="D6B800"/>
                </a:solidFill>
                <a:latin typeface="Arial"/>
                <a:ea typeface="Arial"/>
                <a:cs typeface="Arial"/>
                <a:sym typeface="Arial"/>
              </a:rPr>
              <a:t>медиа каналы </a:t>
            </a:r>
            <a:r>
              <a:rPr lang="ru-RU" sz="1600" b="1" i="1" u="none" strike="noStrike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осуществляют вербовку?</a:t>
            </a:r>
          </a:p>
        </p:txBody>
      </p:sp>
      <p:sp>
        <p:nvSpPr>
          <p:cNvPr id="2520" name="Shape 2520"/>
          <p:cNvSpPr txBox="1">
            <a:spLocks noGrp="1"/>
          </p:cNvSpPr>
          <p:nvPr>
            <p:ph type="body" idx="1"/>
          </p:nvPr>
        </p:nvSpPr>
        <p:spPr>
          <a:xfrm>
            <a:off x="468312" y="1557337"/>
            <a:ext cx="7848599" cy="5762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r>
              <a:rPr lang="ru-RU" sz="1800" b="1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Методология: </a:t>
            </a:r>
            <a:r>
              <a:rPr lang="ru-RU" sz="1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108 (~20 интервью/район) структурированных интервью, проведенные в неформальной обстановке 6 молодыми исследователями из 8 локаций на языке респондентов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1800" b="0" i="0" u="none" strike="noStrike" cap="none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1800" b="0" i="0" u="none" strike="noStrike" cap="none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1800" b="0" i="0" u="none" strike="noStrike" cap="none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1800" b="0" i="0" u="none" strike="noStrike" cap="none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1800" b="0" i="0" u="none" strike="noStrike" cap="none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1800" b="0" i="0" u="none" strike="noStrike" cap="none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1800" b="1" i="0" u="none" strike="noStrike" cap="none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1800" b="1" i="0" u="none" strike="noStrike" cap="none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1800" b="1" i="0" u="none" strike="noStrike" cap="none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1800" b="1" i="0" u="none" strike="noStrike" cap="none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1800" b="1" i="0" u="none" strike="noStrike" cap="none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1" name="Shape 2521" descr="этнический состав респонденто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8262" y="2997200"/>
            <a:ext cx="3168650" cy="2425700"/>
          </a:xfrm>
          <a:prstGeom prst="rect">
            <a:avLst/>
          </a:prstGeom>
          <a:noFill/>
          <a:ln w="12700" cap="flat" cmpd="sng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2522" name="Shape 25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112" y="2997200"/>
            <a:ext cx="3167061" cy="24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7" name="Shape 25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180" y="1510504"/>
            <a:ext cx="7021140" cy="4834659"/>
          </a:xfrm>
          <a:prstGeom prst="rect">
            <a:avLst/>
          </a:prstGeom>
          <a:noFill/>
          <a:ln>
            <a:noFill/>
          </a:ln>
          <a:effectLst>
            <a:outerShdw blurRad="63500" dist="139700" dir="2700000">
              <a:srgbClr val="333333">
                <a:alpha val="64705"/>
              </a:srgbClr>
            </a:outerShdw>
          </a:effectLst>
        </p:spPr>
      </p:pic>
      <p:sp>
        <p:nvSpPr>
          <p:cNvPr id="2528" name="Shape 25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Arial Black"/>
              <a:buNone/>
            </a:pPr>
            <a:endParaRPr lang="ru-RU" sz="3600" b="0" i="0" u="none" strike="noStrike" cap="none" dirty="0">
              <a:solidFill>
                <a:srgbClr val="00B0F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30" name="Shape 2530"/>
          <p:cNvSpPr txBox="1"/>
          <p:nvPr/>
        </p:nvSpPr>
        <p:spPr>
          <a:xfrm>
            <a:off x="5292080" y="556418"/>
            <a:ext cx="3743324" cy="95408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100" dir="2700000">
              <a:srgbClr val="000000">
                <a:alpha val="39607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-"/>
            </a:pPr>
            <a:r>
              <a:rPr lang="ru-RU" sz="1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МУЖЧИНА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-"/>
            </a:pPr>
            <a:r>
              <a:rPr lang="ru-RU" sz="1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18-32 ГОДА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-"/>
            </a:pPr>
            <a:r>
              <a:rPr lang="ru-RU" sz="1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СТУДЕНТ/БЕЗРАБОТНЫЙ/РАБОТНИК ТОРГОВЛИ, СЕРВИСА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Shape 25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Arial Black"/>
              <a:buNone/>
            </a:pPr>
            <a:r>
              <a:rPr lang="ru-RU" sz="3600" b="0" i="0" u="none" strike="noStrike" cap="none">
                <a:solidFill>
                  <a:srgbClr val="404041"/>
                </a:solidFill>
                <a:latin typeface="Arial Black"/>
                <a:ea typeface="Arial Black"/>
                <a:cs typeface="Arial Black"/>
                <a:sym typeface="Arial Black"/>
              </a:rPr>
              <a:t>Основные </a:t>
            </a:r>
            <a:r>
              <a:rPr lang="ru-RU" sz="3600" b="0" i="0" u="none" strike="noStrike" cap="none">
                <a:solidFill>
                  <a:srgbClr val="00B0F0"/>
                </a:solidFill>
                <a:latin typeface="Arial Black"/>
                <a:ea typeface="Arial Black"/>
                <a:cs typeface="Arial Black"/>
                <a:sym typeface="Arial Black"/>
              </a:rPr>
              <a:t>выводы:</a:t>
            </a:r>
          </a:p>
        </p:txBody>
      </p:sp>
      <p:sp>
        <p:nvSpPr>
          <p:cNvPr id="2536" name="Shape 2536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Calibri"/>
              <a:buChar char="•"/>
            </a:pPr>
            <a:r>
              <a:rPr lang="ru-RU" sz="2400" b="1" i="0" u="none" strike="noStrike" cap="none">
                <a:solidFill>
                  <a:srgbClr val="D6B800"/>
                </a:solidFill>
                <a:latin typeface="Calibri"/>
                <a:ea typeface="Calibri"/>
                <a:cs typeface="Calibri"/>
                <a:sym typeface="Calibri"/>
              </a:rPr>
              <a:t>61% </a:t>
            </a:r>
            <a:r>
              <a:rPr lang="ru-RU" sz="2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поддерживают, </a:t>
            </a:r>
            <a:r>
              <a:rPr lang="ru-RU" sz="2400" b="0" i="0" u="none" strike="noStrike" cap="none">
                <a:solidFill>
                  <a:srgbClr val="31B3FF"/>
                </a:solidFill>
                <a:latin typeface="Calibri"/>
                <a:ea typeface="Calibri"/>
                <a:cs typeface="Calibri"/>
                <a:sym typeface="Calibri"/>
              </a:rPr>
              <a:t>20% </a:t>
            </a:r>
            <a:r>
              <a:rPr lang="ru-RU" sz="2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сопереживают, </a:t>
            </a:r>
            <a:r>
              <a:rPr lang="ru-RU" sz="2400" b="0" i="0" u="none" strike="noStrike" cap="none">
                <a:solidFill>
                  <a:srgbClr val="31B3FF"/>
                </a:solidFill>
                <a:latin typeface="Calibri"/>
                <a:ea typeface="Calibri"/>
                <a:cs typeface="Calibri"/>
                <a:sym typeface="Calibri"/>
              </a:rPr>
              <a:t>19% </a:t>
            </a:r>
            <a:r>
              <a:rPr lang="ru-RU" sz="2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отрицают увиденное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Calibri"/>
              <a:buChar char="•"/>
            </a:pPr>
            <a:r>
              <a:rPr lang="ru-RU" sz="2400" b="0" i="1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Причины доверия:</a:t>
            </a:r>
          </a:p>
          <a:p>
            <a:pPr marL="1085850" marR="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</a:pPr>
            <a:r>
              <a:rPr lang="ru-RU" sz="1800" b="1" i="0" u="none" strike="noStrike" cap="none">
                <a:solidFill>
                  <a:srgbClr val="D6B800"/>
                </a:solidFill>
                <a:latin typeface="Calibri"/>
                <a:ea typeface="Calibri"/>
                <a:cs typeface="Calibri"/>
                <a:sym typeface="Calibri"/>
              </a:rPr>
              <a:t>47% </a:t>
            </a:r>
            <a:r>
              <a:rPr lang="ru-RU" sz="1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- там земляки/знакомые, в кадре говорят на понятном языке,</a:t>
            </a:r>
          </a:p>
          <a:p>
            <a:pPr marL="1085850" marR="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</a:pPr>
            <a:r>
              <a:rPr lang="ru-RU" sz="1800" b="0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28% </a:t>
            </a:r>
            <a:r>
              <a:rPr lang="ru-RU" sz="1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- там цитируется Коран, может реально джихад идет?</a:t>
            </a:r>
          </a:p>
          <a:p>
            <a:pPr marL="1085850" marR="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</a:pPr>
            <a:r>
              <a:rPr lang="ru-RU" sz="1800" b="0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10% </a:t>
            </a:r>
            <a:r>
              <a:rPr lang="ru-RU" sz="1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- везде показывают ситуацию, даже в СМИ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Calibri"/>
              <a:buChar char="•"/>
            </a:pPr>
            <a:r>
              <a:rPr lang="ru-RU" sz="2400" b="0" i="1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Основные посылы:</a:t>
            </a:r>
          </a:p>
          <a:p>
            <a:pPr marL="1085850" marR="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</a:pPr>
            <a:r>
              <a:rPr lang="ru-RU" sz="1800" b="1" i="0" u="none" strike="noStrike" cap="none">
                <a:solidFill>
                  <a:srgbClr val="D6B800"/>
                </a:solidFill>
                <a:latin typeface="Calibri"/>
                <a:ea typeface="Calibri"/>
                <a:cs typeface="Calibri"/>
                <a:sym typeface="Calibri"/>
              </a:rPr>
              <a:t>45% </a:t>
            </a:r>
            <a:r>
              <a:rPr lang="ru-RU" sz="1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- призывы совершить джихад/умереть во имя Аллаха</a:t>
            </a:r>
          </a:p>
          <a:p>
            <a:pPr marL="1085850" marR="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</a:pPr>
            <a:r>
              <a:rPr lang="ru-RU" sz="1800" b="0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31% </a:t>
            </a:r>
            <a:r>
              <a:rPr lang="ru-RU" sz="1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- призывы о создании Халифата с целью поиска справедливости</a:t>
            </a:r>
          </a:p>
          <a:p>
            <a:pPr marL="1085850" marR="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Arial"/>
              <a:buChar char="•"/>
            </a:pPr>
            <a:r>
              <a:rPr lang="ru-RU" sz="1800" b="0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15% </a:t>
            </a:r>
            <a:r>
              <a:rPr lang="ru-RU" sz="18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- призывы бороться с неверными (куфр), не выполнять приказы неверных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Calibri"/>
              <a:buNone/>
            </a:pPr>
            <a:endParaRPr sz="2400" b="0" i="0" u="none" strike="noStrike" cap="none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7" name="Shape 2537"/>
          <p:cNvSpPr txBox="1">
            <a:spLocks noGrp="1"/>
          </p:cNvSpPr>
          <p:nvPr>
            <p:ph type="body" idx="1"/>
          </p:nvPr>
        </p:nvSpPr>
        <p:spPr>
          <a:xfrm>
            <a:off x="539750" y="838200"/>
            <a:ext cx="8147049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r>
              <a:rPr lang="ru-RU" sz="1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Из ответов 108 респондентов из Аравана, Базар-Коргона, Жети-Огуза, Кара-Балты, Кара-Суу, Нооката, Сузака, Узгена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2" name="Shape 2542" descr="Ключевые месседжи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650" y="1125537"/>
            <a:ext cx="7632699" cy="4678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Shape 2547"/>
          <p:cNvSpPr txBox="1">
            <a:spLocks noGrp="1"/>
          </p:cNvSpPr>
          <p:nvPr>
            <p:ph type="title"/>
          </p:nvPr>
        </p:nvSpPr>
        <p:spPr>
          <a:xfrm>
            <a:off x="531812" y="476250"/>
            <a:ext cx="2879724" cy="11620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Arial Black"/>
              <a:buNone/>
            </a:pPr>
            <a:r>
              <a:rPr lang="ru-RU" sz="2400" b="1" i="0" u="none" strike="noStrike" cap="none" dirty="0">
                <a:solidFill>
                  <a:srgbClr val="58595B"/>
                </a:solidFill>
                <a:latin typeface="Arial Black"/>
                <a:ea typeface="Arial Black"/>
                <a:cs typeface="Arial Black"/>
                <a:sym typeface="Arial Black"/>
              </a:rPr>
              <a:t>Вовлекающие образы, звуки</a:t>
            </a:r>
          </a:p>
        </p:txBody>
      </p:sp>
      <p:sp>
        <p:nvSpPr>
          <p:cNvPr id="2548" name="Shape 2548"/>
          <p:cNvSpPr txBox="1">
            <a:spLocks noGrp="1"/>
          </p:cNvSpPr>
          <p:nvPr>
            <p:ph type="body" idx="1"/>
          </p:nvPr>
        </p:nvSpPr>
        <p:spPr>
          <a:xfrm>
            <a:off x="3492500" y="908050"/>
            <a:ext cx="5040312" cy="5219699"/>
          </a:xfrm>
          <a:prstGeom prst="rect">
            <a:avLst/>
          </a:prstGeom>
          <a:noFill/>
          <a:ln w="9525" cap="flat" cmpd="sng">
            <a:solidFill>
              <a:srgbClr val="31B3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</a:pPr>
            <a:r>
              <a:rPr lang="ru-RU" sz="2400" b="0" i="0" u="none" strike="noStrike" cap="none" dirty="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 Сцены войны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</a:pPr>
            <a:r>
              <a:rPr lang="ru-RU" sz="2400" b="0" i="0" u="none" strike="noStrike" cap="none" dirty="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 Массовое убийство «неверующих»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</a:pPr>
            <a:r>
              <a:rPr lang="ru-RU" sz="2400" b="0" i="0" u="none" strike="noStrike" cap="none" dirty="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 Действия смертников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</a:pPr>
            <a:r>
              <a:rPr lang="ru-RU" sz="2400" b="0" i="0" u="none" strike="noStrike" cap="none" dirty="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 Мужчины с оружием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</a:pPr>
            <a:r>
              <a:rPr lang="ru-RU" sz="2400" b="0" i="0" u="none" strike="noStrike" cap="none" dirty="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 Дети и женщины на войне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</a:pPr>
            <a:r>
              <a:rPr lang="ru-RU" sz="2400" b="0" i="0" u="none" strike="noStrike" cap="none" dirty="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 Знакомые лица (родные, земляки)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</a:pPr>
            <a:r>
              <a:rPr lang="ru-RU" sz="2400" b="0" i="0" u="none" strike="noStrike" cap="none" dirty="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 Молитвы террористов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</a:pPr>
            <a:r>
              <a:rPr lang="ru-RU" sz="2400" b="0" i="0" u="none" strike="noStrike" cap="none" dirty="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0" i="0" u="none" strike="noStrike" cap="none" dirty="0" err="1" smtClean="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Нашиды</a:t>
            </a:r>
            <a:endParaRPr lang="ru-RU" sz="2400" b="0" i="0" u="none" strike="noStrike" cap="none" dirty="0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Noto Sans Symbols"/>
              <a:buChar char="▪"/>
            </a:pPr>
            <a:r>
              <a:rPr lang="ru-RU" sz="2400" b="0" i="0" u="none" strike="noStrike" cap="none" dirty="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 Жизнь со «смыслом» в Сирии</a:t>
            </a:r>
          </a:p>
        </p:txBody>
      </p:sp>
      <p:sp>
        <p:nvSpPr>
          <p:cNvPr id="2549" name="Shape 2549"/>
          <p:cNvSpPr txBox="1">
            <a:spLocks noGrp="1"/>
          </p:cNvSpPr>
          <p:nvPr>
            <p:ph type="body" idx="1"/>
          </p:nvPr>
        </p:nvSpPr>
        <p:spPr>
          <a:xfrm>
            <a:off x="515937" y="1768475"/>
            <a:ext cx="2879724" cy="1841499"/>
          </a:xfrm>
          <a:prstGeom prst="rect">
            <a:avLst/>
          </a:prstGeom>
          <a:noFill/>
          <a:ln w="9525" cap="flat" cmpd="sng">
            <a:solidFill>
              <a:srgbClr val="FFE01E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r>
              <a:rPr lang="ru-RU" sz="1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* Internet World Stats (Июнь 2016)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r>
              <a:rPr lang="ru-RU" sz="1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36.2% КР имеет доступ к интернету; 2.1млн пользователей (360,000 пользователей Facebook)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endParaRPr sz="1400" b="0" i="0" u="none" strike="noStrike" cap="none">
              <a:solidFill>
                <a:srgbClr val="4040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r>
              <a:rPr lang="ru-RU" sz="1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* Freedom of the Net (2015)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04041"/>
              </a:buClr>
              <a:buSzPct val="25000"/>
              <a:buFont typeface="Calibri"/>
              <a:buNone/>
            </a:pPr>
            <a:r>
              <a:rPr lang="ru-RU" sz="1400" b="0" i="0" u="none" strike="noStrike" cap="none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rPr>
              <a:t>KGZ is #35 (KZ #61, UZ #78)</a:t>
            </a:r>
          </a:p>
        </p:txBody>
      </p:sp>
      <p:pic>
        <p:nvPicPr>
          <p:cNvPr id="2550" name="Shape 25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225" y="3859212"/>
            <a:ext cx="2882899" cy="226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1" name="Shape 25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6750" y="19050"/>
            <a:ext cx="2127249" cy="2833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429_SFCG_Powerpoint">
  <a:themeElements>
    <a:clrScheme name="SFCG Org">
      <a:dk1>
        <a:srgbClr val="2C2C2D"/>
      </a:dk1>
      <a:lt1>
        <a:srgbClr val="FFFFFF"/>
      </a:lt1>
      <a:dk2>
        <a:srgbClr val="193875"/>
      </a:dk2>
      <a:lt2>
        <a:srgbClr val="EEECE1"/>
      </a:lt2>
      <a:accent1>
        <a:srgbClr val="008FBE"/>
      </a:accent1>
      <a:accent2>
        <a:srgbClr val="0069A6"/>
      </a:accent2>
      <a:accent3>
        <a:srgbClr val="FFE01E"/>
      </a:accent3>
      <a:accent4>
        <a:srgbClr val="58595B"/>
      </a:accent4>
      <a:accent5>
        <a:srgbClr val="133743"/>
      </a:accent5>
      <a:accent6>
        <a:srgbClr val="0AD092"/>
      </a:accent6>
      <a:hlink>
        <a:srgbClr val="3DABCE"/>
      </a:hlink>
      <a:folHlink>
        <a:srgbClr val="008F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32_SFCG_Powerpoint">
  <a:themeElements>
    <a:clrScheme name="SFCG Org">
      <a:dk1>
        <a:srgbClr val="2C2C2D"/>
      </a:dk1>
      <a:lt1>
        <a:srgbClr val="FFFFFF"/>
      </a:lt1>
      <a:dk2>
        <a:srgbClr val="193875"/>
      </a:dk2>
      <a:lt2>
        <a:srgbClr val="EEECE1"/>
      </a:lt2>
      <a:accent1>
        <a:srgbClr val="008FBE"/>
      </a:accent1>
      <a:accent2>
        <a:srgbClr val="0069A6"/>
      </a:accent2>
      <a:accent3>
        <a:srgbClr val="FFE01E"/>
      </a:accent3>
      <a:accent4>
        <a:srgbClr val="58595B"/>
      </a:accent4>
      <a:accent5>
        <a:srgbClr val="133743"/>
      </a:accent5>
      <a:accent6>
        <a:srgbClr val="0AD092"/>
      </a:accent6>
      <a:hlink>
        <a:srgbClr val="3DABCE"/>
      </a:hlink>
      <a:folHlink>
        <a:srgbClr val="008F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33_SFCG_Powerpoint">
  <a:themeElements>
    <a:clrScheme name="SFCG Org">
      <a:dk1>
        <a:srgbClr val="2C2C2D"/>
      </a:dk1>
      <a:lt1>
        <a:srgbClr val="FFFFFF"/>
      </a:lt1>
      <a:dk2>
        <a:srgbClr val="193875"/>
      </a:dk2>
      <a:lt2>
        <a:srgbClr val="EEECE1"/>
      </a:lt2>
      <a:accent1>
        <a:srgbClr val="008FBE"/>
      </a:accent1>
      <a:accent2>
        <a:srgbClr val="0069A6"/>
      </a:accent2>
      <a:accent3>
        <a:srgbClr val="FFE01E"/>
      </a:accent3>
      <a:accent4>
        <a:srgbClr val="58595B"/>
      </a:accent4>
      <a:accent5>
        <a:srgbClr val="133743"/>
      </a:accent5>
      <a:accent6>
        <a:srgbClr val="0AD092"/>
      </a:accent6>
      <a:hlink>
        <a:srgbClr val="3DABCE"/>
      </a:hlink>
      <a:folHlink>
        <a:srgbClr val="008F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35_SFCG_Powerpoint">
  <a:themeElements>
    <a:clrScheme name="SFCG Org">
      <a:dk1>
        <a:srgbClr val="2C2C2D"/>
      </a:dk1>
      <a:lt1>
        <a:srgbClr val="FFFFFF"/>
      </a:lt1>
      <a:dk2>
        <a:srgbClr val="193875"/>
      </a:dk2>
      <a:lt2>
        <a:srgbClr val="EEECE1"/>
      </a:lt2>
      <a:accent1>
        <a:srgbClr val="008FBE"/>
      </a:accent1>
      <a:accent2>
        <a:srgbClr val="0069A6"/>
      </a:accent2>
      <a:accent3>
        <a:srgbClr val="FFE01E"/>
      </a:accent3>
      <a:accent4>
        <a:srgbClr val="58595B"/>
      </a:accent4>
      <a:accent5>
        <a:srgbClr val="133743"/>
      </a:accent5>
      <a:accent6>
        <a:srgbClr val="0AD092"/>
      </a:accent6>
      <a:hlink>
        <a:srgbClr val="3DABCE"/>
      </a:hlink>
      <a:folHlink>
        <a:srgbClr val="008F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36_SFCG_Powerpoint">
  <a:themeElements>
    <a:clrScheme name="SFCG Org">
      <a:dk1>
        <a:srgbClr val="2C2C2D"/>
      </a:dk1>
      <a:lt1>
        <a:srgbClr val="FFFFFF"/>
      </a:lt1>
      <a:dk2>
        <a:srgbClr val="193875"/>
      </a:dk2>
      <a:lt2>
        <a:srgbClr val="EEECE1"/>
      </a:lt2>
      <a:accent1>
        <a:srgbClr val="008FBE"/>
      </a:accent1>
      <a:accent2>
        <a:srgbClr val="0069A6"/>
      </a:accent2>
      <a:accent3>
        <a:srgbClr val="FFE01E"/>
      </a:accent3>
      <a:accent4>
        <a:srgbClr val="58595B"/>
      </a:accent4>
      <a:accent5>
        <a:srgbClr val="133743"/>
      </a:accent5>
      <a:accent6>
        <a:srgbClr val="0AD092"/>
      </a:accent6>
      <a:hlink>
        <a:srgbClr val="3DABCE"/>
      </a:hlink>
      <a:folHlink>
        <a:srgbClr val="008F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617</Words>
  <Application>Microsoft Office PowerPoint</Application>
  <PresentationFormat>Экран (4:3)</PresentationFormat>
  <Paragraphs>113</Paragraphs>
  <Slides>19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Arial Black</vt:lpstr>
      <vt:lpstr>Calibri</vt:lpstr>
      <vt:lpstr>Noto Sans Symbols</vt:lpstr>
      <vt:lpstr>Wingdings</vt:lpstr>
      <vt:lpstr>0429_SFCG_Powerpoint</vt:lpstr>
      <vt:lpstr>432_SFCG_Powerpoint</vt:lpstr>
      <vt:lpstr>433_SFCG_Powerpoint</vt:lpstr>
      <vt:lpstr>435_SFCG_Powerpoint</vt:lpstr>
      <vt:lpstr>436_SFCG_Powerpoint</vt:lpstr>
      <vt:lpstr>Социальные медиа для дерадикализации в Кыргызстане:  Модель для Центральной Азии</vt:lpstr>
      <vt:lpstr>ИГИЛ – терроризм нового поколения  он-лайн платформы, включая соц. сети и приложения  - орудие пропаганды,  - средство вербовки, - подготовки «новобранцев», - создание глобальных онлайн-сообществ       </vt:lpstr>
      <vt:lpstr>Что делать?</vt:lpstr>
      <vt:lpstr>ЦЕЛЬ ПРОЕКТА</vt:lpstr>
      <vt:lpstr>Прикладное исследование</vt:lpstr>
      <vt:lpstr>Презентация PowerPoint</vt:lpstr>
      <vt:lpstr>Основные выводы:</vt:lpstr>
      <vt:lpstr>Презентация PowerPoint</vt:lpstr>
      <vt:lpstr>Вовлекающие образы, звуки</vt:lpstr>
      <vt:lpstr>Презентация PowerPoint</vt:lpstr>
      <vt:lpstr>Профессиональная Кампания </vt:lpstr>
      <vt:lpstr>Концепция видеороликов </vt:lpstr>
      <vt:lpstr>Концепция ролика «Три дня в поезде»    - Едет на заработки   - Дорога – три дня, чтобы принять решение   - Акцент на образе матери как  «противовеса»  </vt:lpstr>
      <vt:lpstr>Концепция ролика «Строитель»   - Вдали от Родины  - Чувство одиночества  - Мигрант, на заработках   -Находит того, кто его «понимает»  </vt:lpstr>
      <vt:lpstr>Концепция ролика «Пустой дом»   - Утрата близких  - Апатия  - Одиночество  - Утрата смысла жизни  - Сравнение существующей и возможной жизни  - Страх предать родителей̆,  оставив родной дом   </vt:lpstr>
      <vt:lpstr>Кампании молодых лидеров</vt:lpstr>
      <vt:lpstr>Основные направления</vt:lpstr>
      <vt:lpstr>Общая статистика по всем ресурсам на сентябрь 2017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 НА ИНФОРМАЦИОННУЮ ВСТРЕЧУ</dc:title>
  <dc:creator>Kamilla</dc:creator>
  <cp:lastModifiedBy>Исман Алмаз</cp:lastModifiedBy>
  <cp:revision>25</cp:revision>
  <dcterms:modified xsi:type="dcterms:W3CDTF">2019-03-13T22:01:24Z</dcterms:modified>
</cp:coreProperties>
</file>