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79" r:id="rId2"/>
    <p:sldId id="256" r:id="rId3"/>
    <p:sldId id="257" r:id="rId4"/>
    <p:sldId id="258" r:id="rId5"/>
    <p:sldId id="259" r:id="rId6"/>
    <p:sldId id="260" r:id="rId7"/>
    <p:sldId id="261" r:id="rId8"/>
    <p:sldId id="262" r:id="rId9"/>
    <p:sldId id="263" r:id="rId10"/>
    <p:sldId id="264" r:id="rId11"/>
    <p:sldId id="265" r:id="rId12"/>
    <p:sldId id="286" r:id="rId13"/>
    <p:sldId id="287" r:id="rId14"/>
    <p:sldId id="288" r:id="rId15"/>
    <p:sldId id="266" r:id="rId16"/>
    <p:sldId id="267" r:id="rId17"/>
    <p:sldId id="268" r:id="rId18"/>
    <p:sldId id="269" r:id="rId19"/>
    <p:sldId id="270" r:id="rId20"/>
    <p:sldId id="271" r:id="rId21"/>
    <p:sldId id="281" r:id="rId22"/>
    <p:sldId id="282" r:id="rId23"/>
    <p:sldId id="283" r:id="rId24"/>
    <p:sldId id="285" r:id="rId25"/>
    <p:sldId id="284" r:id="rId26"/>
    <p:sldId id="272" r:id="rId27"/>
    <p:sldId id="273" r:id="rId28"/>
    <p:sldId id="274" r:id="rId29"/>
    <p:sldId id="275" r:id="rId30"/>
    <p:sldId id="276" r:id="rId31"/>
    <p:sldId id="277"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718" autoAdjust="0"/>
  </p:normalViewPr>
  <p:slideViewPr>
    <p:cSldViewPr>
      <p:cViewPr varScale="1">
        <p:scale>
          <a:sx n="71" d="100"/>
          <a:sy n="71" d="100"/>
        </p:scale>
        <p:origin x="1356" y="60"/>
      </p:cViewPr>
      <p:guideLst>
        <p:guide orient="horz" pos="2160"/>
        <p:guide pos="2880"/>
      </p:guideLst>
    </p:cSldViewPr>
  </p:slideViewPr>
  <p:outlineViewPr>
    <p:cViewPr>
      <p:scale>
        <a:sx n="33" d="100"/>
        <a:sy n="33" d="100"/>
      </p:scale>
      <p:origin x="0" y="567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D1E2E7-C819-4FBD-8813-225B49F8C3C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09D708E5-4A5F-4ACA-94EA-183C75356A81}">
      <dgm:prSet phldrT="[Текст]" custT="1"/>
      <dgm:spPr/>
      <dgm:t>
        <a:bodyPr/>
        <a:lstStyle/>
        <a:p>
          <a:r>
            <a:rPr lang="kk-KZ" sz="2000" dirty="0" smtClean="0"/>
            <a:t>Ғұламалар кеңесінің рөлін күшейту;</a:t>
          </a:r>
          <a:endParaRPr lang="ru-RU" sz="2000" dirty="0"/>
        </a:p>
      </dgm:t>
    </dgm:pt>
    <dgm:pt modelId="{50C58754-C698-49B4-8DCE-F3E8A4606E48}" type="parTrans" cxnId="{FB53D374-1EAC-4D50-B9FE-6F935DFE1FEE}">
      <dgm:prSet/>
      <dgm:spPr/>
      <dgm:t>
        <a:bodyPr/>
        <a:lstStyle/>
        <a:p>
          <a:endParaRPr lang="ru-RU"/>
        </a:p>
      </dgm:t>
    </dgm:pt>
    <dgm:pt modelId="{7A40D83E-D0F3-48FD-93AF-7360DE95F753}" type="sibTrans" cxnId="{FB53D374-1EAC-4D50-B9FE-6F935DFE1FEE}">
      <dgm:prSet/>
      <dgm:spPr/>
      <dgm:t>
        <a:bodyPr/>
        <a:lstStyle/>
        <a:p>
          <a:endParaRPr lang="ru-RU"/>
        </a:p>
      </dgm:t>
    </dgm:pt>
    <dgm:pt modelId="{E8BB90E0-CADA-4F7E-B97F-1972A0294E37}">
      <dgm:prSet phldrT="[Текст]" custT="1"/>
      <dgm:spPr/>
      <dgm:t>
        <a:bodyPr/>
        <a:lstStyle/>
        <a:p>
          <a:r>
            <a:rPr lang="kk-KZ" sz="2000" dirty="0" smtClean="0"/>
            <a:t>Исламдық теологиялық білім берудің отандық жүйесін құру:</a:t>
          </a:r>
          <a:endParaRPr lang="ru-RU" sz="2000" dirty="0"/>
        </a:p>
      </dgm:t>
    </dgm:pt>
    <dgm:pt modelId="{D36D82F1-3E98-4065-82A0-3DDE8CA3D675}" type="parTrans" cxnId="{81E57752-3668-45F1-8EF1-B76925151004}">
      <dgm:prSet/>
      <dgm:spPr/>
      <dgm:t>
        <a:bodyPr/>
        <a:lstStyle/>
        <a:p>
          <a:endParaRPr lang="ru-RU"/>
        </a:p>
      </dgm:t>
    </dgm:pt>
    <dgm:pt modelId="{C14FBF7F-4DD5-4656-9C0B-01C1CCA3657F}" type="sibTrans" cxnId="{81E57752-3668-45F1-8EF1-B76925151004}">
      <dgm:prSet/>
      <dgm:spPr/>
      <dgm:t>
        <a:bodyPr/>
        <a:lstStyle/>
        <a:p>
          <a:endParaRPr lang="ru-RU"/>
        </a:p>
      </dgm:t>
    </dgm:pt>
    <dgm:pt modelId="{734F99CC-C279-45B8-8751-CE3612FED954}">
      <dgm:prSet phldrT="[Текст]" custT="1"/>
      <dgm:spPr/>
      <dgm:t>
        <a:bodyPr/>
        <a:lstStyle/>
        <a:p>
          <a:r>
            <a:rPr lang="kk-KZ" sz="2000" dirty="0" smtClean="0"/>
            <a:t>Имамдардың білім деңгейін, біліктілігін арттыру;</a:t>
          </a:r>
          <a:endParaRPr lang="ru-RU" sz="2000" dirty="0"/>
        </a:p>
      </dgm:t>
    </dgm:pt>
    <dgm:pt modelId="{FB216B27-A75B-4882-B7F9-7B303E70D969}" type="parTrans" cxnId="{723C5E9F-3C2E-4917-B5BA-FE1B05160B3A}">
      <dgm:prSet/>
      <dgm:spPr/>
      <dgm:t>
        <a:bodyPr/>
        <a:lstStyle/>
        <a:p>
          <a:endParaRPr lang="ru-RU"/>
        </a:p>
      </dgm:t>
    </dgm:pt>
    <dgm:pt modelId="{E2E77FDF-DCCE-4547-9671-2B489FD4EE2E}" type="sibTrans" cxnId="{723C5E9F-3C2E-4917-B5BA-FE1B05160B3A}">
      <dgm:prSet/>
      <dgm:spPr/>
      <dgm:t>
        <a:bodyPr/>
        <a:lstStyle/>
        <a:p>
          <a:endParaRPr lang="ru-RU"/>
        </a:p>
      </dgm:t>
    </dgm:pt>
    <dgm:pt modelId="{A9BD6417-D4DD-470D-B25F-C799FC86BBCF}">
      <dgm:prSet phldrT="[Текст]" custT="1"/>
      <dgm:spPr/>
      <dgm:t>
        <a:bodyPr/>
        <a:lstStyle/>
        <a:p>
          <a:r>
            <a:rPr lang="kk-KZ" sz="1800" dirty="0" smtClean="0"/>
            <a:t>Діни басқарма жұмысын жандандыру мақсатында электронды жүйеге сатылапкөшу;</a:t>
          </a:r>
          <a:endParaRPr lang="ru-RU" sz="1800" dirty="0"/>
        </a:p>
      </dgm:t>
    </dgm:pt>
    <dgm:pt modelId="{26D0D955-9E02-43B6-9215-DA2513AD7785}" type="parTrans" cxnId="{53284850-4629-4C29-825A-5B8B8EBC4D6D}">
      <dgm:prSet/>
      <dgm:spPr/>
      <dgm:t>
        <a:bodyPr/>
        <a:lstStyle/>
        <a:p>
          <a:endParaRPr lang="ru-RU"/>
        </a:p>
      </dgm:t>
    </dgm:pt>
    <dgm:pt modelId="{7127FCBA-61E1-46EE-82BC-5D7145992287}" type="sibTrans" cxnId="{53284850-4629-4C29-825A-5B8B8EBC4D6D}">
      <dgm:prSet/>
      <dgm:spPr/>
      <dgm:t>
        <a:bodyPr/>
        <a:lstStyle/>
        <a:p>
          <a:endParaRPr lang="ru-RU"/>
        </a:p>
      </dgm:t>
    </dgm:pt>
    <dgm:pt modelId="{056B0D52-F1DA-4CFE-9920-D09EF8762821}">
      <dgm:prSet phldrT="[Текст]" custT="1"/>
      <dgm:spPr/>
      <dgm:t>
        <a:bodyPr/>
        <a:lstStyle/>
        <a:p>
          <a:r>
            <a:rPr lang="kk-KZ" sz="2000" dirty="0" smtClean="0"/>
            <a:t>Деструктивті ағым өкілдеріне түсіндіру шараларын өткізу. </a:t>
          </a:r>
          <a:endParaRPr lang="ru-RU" sz="2000" dirty="0"/>
        </a:p>
      </dgm:t>
    </dgm:pt>
    <dgm:pt modelId="{09304886-A0FE-4B21-A174-C8BE9083BC6A}" type="parTrans" cxnId="{A4A93F52-A34D-404D-AA1A-54BF727678A3}">
      <dgm:prSet/>
      <dgm:spPr/>
      <dgm:t>
        <a:bodyPr/>
        <a:lstStyle/>
        <a:p>
          <a:endParaRPr lang="ru-RU"/>
        </a:p>
      </dgm:t>
    </dgm:pt>
    <dgm:pt modelId="{88799C47-CE93-469A-BACF-65B81B65B697}" type="sibTrans" cxnId="{A4A93F52-A34D-404D-AA1A-54BF727678A3}">
      <dgm:prSet/>
      <dgm:spPr/>
      <dgm:t>
        <a:bodyPr/>
        <a:lstStyle/>
        <a:p>
          <a:endParaRPr lang="ru-RU"/>
        </a:p>
      </dgm:t>
    </dgm:pt>
    <dgm:pt modelId="{A6B95FA4-4090-4B83-80C4-4DDC7BB23EBA}" type="pres">
      <dgm:prSet presAssocID="{D5D1E2E7-C819-4FBD-8813-225B49F8C3CB}" presName="diagram" presStyleCnt="0">
        <dgm:presLayoutVars>
          <dgm:dir/>
          <dgm:resizeHandles val="exact"/>
        </dgm:presLayoutVars>
      </dgm:prSet>
      <dgm:spPr/>
      <dgm:t>
        <a:bodyPr/>
        <a:lstStyle/>
        <a:p>
          <a:endParaRPr lang="ru-RU"/>
        </a:p>
      </dgm:t>
    </dgm:pt>
    <dgm:pt modelId="{33B3B614-1444-4B18-8E97-72D29408CE4D}" type="pres">
      <dgm:prSet presAssocID="{09D708E5-4A5F-4ACA-94EA-183C75356A81}" presName="node" presStyleLbl="node1" presStyleIdx="0" presStyleCnt="5">
        <dgm:presLayoutVars>
          <dgm:bulletEnabled val="1"/>
        </dgm:presLayoutVars>
      </dgm:prSet>
      <dgm:spPr/>
      <dgm:t>
        <a:bodyPr/>
        <a:lstStyle/>
        <a:p>
          <a:endParaRPr lang="ru-RU"/>
        </a:p>
      </dgm:t>
    </dgm:pt>
    <dgm:pt modelId="{E19841A1-FDE7-49C7-B29E-93B4B3F024D4}" type="pres">
      <dgm:prSet presAssocID="{7A40D83E-D0F3-48FD-93AF-7360DE95F753}" presName="sibTrans" presStyleCnt="0"/>
      <dgm:spPr/>
    </dgm:pt>
    <dgm:pt modelId="{E1356A38-E53B-4B9D-BB75-19873D856A2C}" type="pres">
      <dgm:prSet presAssocID="{E8BB90E0-CADA-4F7E-B97F-1972A0294E37}" presName="node" presStyleLbl="node1" presStyleIdx="1" presStyleCnt="5">
        <dgm:presLayoutVars>
          <dgm:bulletEnabled val="1"/>
        </dgm:presLayoutVars>
      </dgm:prSet>
      <dgm:spPr/>
      <dgm:t>
        <a:bodyPr/>
        <a:lstStyle/>
        <a:p>
          <a:endParaRPr lang="ru-RU"/>
        </a:p>
      </dgm:t>
    </dgm:pt>
    <dgm:pt modelId="{E28EB41F-54F3-4EAD-97C0-69FBF975BB33}" type="pres">
      <dgm:prSet presAssocID="{C14FBF7F-4DD5-4656-9C0B-01C1CCA3657F}" presName="sibTrans" presStyleCnt="0"/>
      <dgm:spPr/>
    </dgm:pt>
    <dgm:pt modelId="{A295BAFC-4B31-4CA1-A82E-C3248AB418F0}" type="pres">
      <dgm:prSet presAssocID="{734F99CC-C279-45B8-8751-CE3612FED954}" presName="node" presStyleLbl="node1" presStyleIdx="2" presStyleCnt="5">
        <dgm:presLayoutVars>
          <dgm:bulletEnabled val="1"/>
        </dgm:presLayoutVars>
      </dgm:prSet>
      <dgm:spPr/>
      <dgm:t>
        <a:bodyPr/>
        <a:lstStyle/>
        <a:p>
          <a:endParaRPr lang="ru-RU"/>
        </a:p>
      </dgm:t>
    </dgm:pt>
    <dgm:pt modelId="{01B4D8B4-0ED9-49F6-9C33-A20246B68D5F}" type="pres">
      <dgm:prSet presAssocID="{E2E77FDF-DCCE-4547-9671-2B489FD4EE2E}" presName="sibTrans" presStyleCnt="0"/>
      <dgm:spPr/>
    </dgm:pt>
    <dgm:pt modelId="{1895C505-1592-4003-8E3D-A361F31E316B}" type="pres">
      <dgm:prSet presAssocID="{A9BD6417-D4DD-470D-B25F-C799FC86BBCF}" presName="node" presStyleLbl="node1" presStyleIdx="3" presStyleCnt="5">
        <dgm:presLayoutVars>
          <dgm:bulletEnabled val="1"/>
        </dgm:presLayoutVars>
      </dgm:prSet>
      <dgm:spPr/>
      <dgm:t>
        <a:bodyPr/>
        <a:lstStyle/>
        <a:p>
          <a:endParaRPr lang="ru-RU"/>
        </a:p>
      </dgm:t>
    </dgm:pt>
    <dgm:pt modelId="{BF388F90-E591-4A2A-910A-7CAE4F2E67A1}" type="pres">
      <dgm:prSet presAssocID="{7127FCBA-61E1-46EE-82BC-5D7145992287}" presName="sibTrans" presStyleCnt="0"/>
      <dgm:spPr/>
    </dgm:pt>
    <dgm:pt modelId="{399457A8-785C-4B84-B442-9D41D463BF3E}" type="pres">
      <dgm:prSet presAssocID="{056B0D52-F1DA-4CFE-9920-D09EF8762821}" presName="node" presStyleLbl="node1" presStyleIdx="4" presStyleCnt="5">
        <dgm:presLayoutVars>
          <dgm:bulletEnabled val="1"/>
        </dgm:presLayoutVars>
      </dgm:prSet>
      <dgm:spPr/>
      <dgm:t>
        <a:bodyPr/>
        <a:lstStyle/>
        <a:p>
          <a:endParaRPr lang="ru-RU"/>
        </a:p>
      </dgm:t>
    </dgm:pt>
  </dgm:ptLst>
  <dgm:cxnLst>
    <dgm:cxn modelId="{53284850-4629-4C29-825A-5B8B8EBC4D6D}" srcId="{D5D1E2E7-C819-4FBD-8813-225B49F8C3CB}" destId="{A9BD6417-D4DD-470D-B25F-C799FC86BBCF}" srcOrd="3" destOrd="0" parTransId="{26D0D955-9E02-43B6-9215-DA2513AD7785}" sibTransId="{7127FCBA-61E1-46EE-82BC-5D7145992287}"/>
    <dgm:cxn modelId="{FB53D374-1EAC-4D50-B9FE-6F935DFE1FEE}" srcId="{D5D1E2E7-C819-4FBD-8813-225B49F8C3CB}" destId="{09D708E5-4A5F-4ACA-94EA-183C75356A81}" srcOrd="0" destOrd="0" parTransId="{50C58754-C698-49B4-8DCE-F3E8A4606E48}" sibTransId="{7A40D83E-D0F3-48FD-93AF-7360DE95F753}"/>
    <dgm:cxn modelId="{79627398-EA14-43F9-A9B6-B9FEF75D2F69}" type="presOf" srcId="{D5D1E2E7-C819-4FBD-8813-225B49F8C3CB}" destId="{A6B95FA4-4090-4B83-80C4-4DDC7BB23EBA}" srcOrd="0" destOrd="0" presId="urn:microsoft.com/office/officeart/2005/8/layout/default"/>
    <dgm:cxn modelId="{0CFF580F-58CF-4FDA-A103-9455E405187C}" type="presOf" srcId="{09D708E5-4A5F-4ACA-94EA-183C75356A81}" destId="{33B3B614-1444-4B18-8E97-72D29408CE4D}" srcOrd="0" destOrd="0" presId="urn:microsoft.com/office/officeart/2005/8/layout/default"/>
    <dgm:cxn modelId="{CEA94482-34A6-481B-90BE-BB3F65BB7B7E}" type="presOf" srcId="{E8BB90E0-CADA-4F7E-B97F-1972A0294E37}" destId="{E1356A38-E53B-4B9D-BB75-19873D856A2C}" srcOrd="0" destOrd="0" presId="urn:microsoft.com/office/officeart/2005/8/layout/default"/>
    <dgm:cxn modelId="{E0848F91-8206-4DBB-A459-9273582EDD03}" type="presOf" srcId="{A9BD6417-D4DD-470D-B25F-C799FC86BBCF}" destId="{1895C505-1592-4003-8E3D-A361F31E316B}" srcOrd="0" destOrd="0" presId="urn:microsoft.com/office/officeart/2005/8/layout/default"/>
    <dgm:cxn modelId="{723C5E9F-3C2E-4917-B5BA-FE1B05160B3A}" srcId="{D5D1E2E7-C819-4FBD-8813-225B49F8C3CB}" destId="{734F99CC-C279-45B8-8751-CE3612FED954}" srcOrd="2" destOrd="0" parTransId="{FB216B27-A75B-4882-B7F9-7B303E70D969}" sibTransId="{E2E77FDF-DCCE-4547-9671-2B489FD4EE2E}"/>
    <dgm:cxn modelId="{81E57752-3668-45F1-8EF1-B76925151004}" srcId="{D5D1E2E7-C819-4FBD-8813-225B49F8C3CB}" destId="{E8BB90E0-CADA-4F7E-B97F-1972A0294E37}" srcOrd="1" destOrd="0" parTransId="{D36D82F1-3E98-4065-82A0-3DDE8CA3D675}" sibTransId="{C14FBF7F-4DD5-4656-9C0B-01C1CCA3657F}"/>
    <dgm:cxn modelId="{A4A93F52-A34D-404D-AA1A-54BF727678A3}" srcId="{D5D1E2E7-C819-4FBD-8813-225B49F8C3CB}" destId="{056B0D52-F1DA-4CFE-9920-D09EF8762821}" srcOrd="4" destOrd="0" parTransId="{09304886-A0FE-4B21-A174-C8BE9083BC6A}" sibTransId="{88799C47-CE93-469A-BACF-65B81B65B697}"/>
    <dgm:cxn modelId="{CD493ED5-E168-424C-8F1F-B96D5BE6427B}" type="presOf" srcId="{734F99CC-C279-45B8-8751-CE3612FED954}" destId="{A295BAFC-4B31-4CA1-A82E-C3248AB418F0}" srcOrd="0" destOrd="0" presId="urn:microsoft.com/office/officeart/2005/8/layout/default"/>
    <dgm:cxn modelId="{9D7F81D8-A77D-41FE-9351-FD33983AAFA2}" type="presOf" srcId="{056B0D52-F1DA-4CFE-9920-D09EF8762821}" destId="{399457A8-785C-4B84-B442-9D41D463BF3E}" srcOrd="0" destOrd="0" presId="urn:microsoft.com/office/officeart/2005/8/layout/default"/>
    <dgm:cxn modelId="{61A2BEE7-3DC2-4A32-896E-758D8E62C998}" type="presParOf" srcId="{A6B95FA4-4090-4B83-80C4-4DDC7BB23EBA}" destId="{33B3B614-1444-4B18-8E97-72D29408CE4D}" srcOrd="0" destOrd="0" presId="urn:microsoft.com/office/officeart/2005/8/layout/default"/>
    <dgm:cxn modelId="{AEA75147-A73C-410C-9813-0C81F0622574}" type="presParOf" srcId="{A6B95FA4-4090-4B83-80C4-4DDC7BB23EBA}" destId="{E19841A1-FDE7-49C7-B29E-93B4B3F024D4}" srcOrd="1" destOrd="0" presId="urn:microsoft.com/office/officeart/2005/8/layout/default"/>
    <dgm:cxn modelId="{5BD72743-A8B5-4836-A2F3-5E3F47546E90}" type="presParOf" srcId="{A6B95FA4-4090-4B83-80C4-4DDC7BB23EBA}" destId="{E1356A38-E53B-4B9D-BB75-19873D856A2C}" srcOrd="2" destOrd="0" presId="urn:microsoft.com/office/officeart/2005/8/layout/default"/>
    <dgm:cxn modelId="{25B9C89D-E44F-43F1-8EAB-4A91F532DAEA}" type="presParOf" srcId="{A6B95FA4-4090-4B83-80C4-4DDC7BB23EBA}" destId="{E28EB41F-54F3-4EAD-97C0-69FBF975BB33}" srcOrd="3" destOrd="0" presId="urn:microsoft.com/office/officeart/2005/8/layout/default"/>
    <dgm:cxn modelId="{CE458E8F-9029-475A-9B5A-7557B3496F59}" type="presParOf" srcId="{A6B95FA4-4090-4B83-80C4-4DDC7BB23EBA}" destId="{A295BAFC-4B31-4CA1-A82E-C3248AB418F0}" srcOrd="4" destOrd="0" presId="urn:microsoft.com/office/officeart/2005/8/layout/default"/>
    <dgm:cxn modelId="{AEA66F90-F608-4494-94A4-7EFEBE463D96}" type="presParOf" srcId="{A6B95FA4-4090-4B83-80C4-4DDC7BB23EBA}" destId="{01B4D8B4-0ED9-49F6-9C33-A20246B68D5F}" srcOrd="5" destOrd="0" presId="urn:microsoft.com/office/officeart/2005/8/layout/default"/>
    <dgm:cxn modelId="{BBD713D1-3DE8-4128-827C-1EFA99862BA5}" type="presParOf" srcId="{A6B95FA4-4090-4B83-80C4-4DDC7BB23EBA}" destId="{1895C505-1592-4003-8E3D-A361F31E316B}" srcOrd="6" destOrd="0" presId="urn:microsoft.com/office/officeart/2005/8/layout/default"/>
    <dgm:cxn modelId="{F7A924E8-5F86-4E58-A06E-F86774C1B94A}" type="presParOf" srcId="{A6B95FA4-4090-4B83-80C4-4DDC7BB23EBA}" destId="{BF388F90-E591-4A2A-910A-7CAE4F2E67A1}" srcOrd="7" destOrd="0" presId="urn:microsoft.com/office/officeart/2005/8/layout/default"/>
    <dgm:cxn modelId="{ED7E2E09-D115-47ED-B7EC-A84FC4E8C08B}" type="presParOf" srcId="{A6B95FA4-4090-4B83-80C4-4DDC7BB23EBA}" destId="{399457A8-785C-4B84-B442-9D41D463BF3E}"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3B614-1444-4B18-8E97-72D29408CE4D}">
      <dsp:nvSpPr>
        <dsp:cNvPr id="0" name=""/>
        <dsp:cNvSpPr/>
      </dsp:nvSpPr>
      <dsp:spPr>
        <a:xfrm>
          <a:off x="1232231" y="2566"/>
          <a:ext cx="2769741" cy="16618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k-KZ" sz="2000" kern="1200" dirty="0" smtClean="0"/>
            <a:t>Ғұламалар кеңесінің рөлін күшейту;</a:t>
          </a:r>
          <a:endParaRPr lang="ru-RU" sz="2000" kern="1200" dirty="0"/>
        </a:p>
      </dsp:txBody>
      <dsp:txXfrm>
        <a:off x="1232231" y="2566"/>
        <a:ext cx="2769741" cy="1661844"/>
      </dsp:txXfrm>
    </dsp:sp>
    <dsp:sp modelId="{E1356A38-E53B-4B9D-BB75-19873D856A2C}">
      <dsp:nvSpPr>
        <dsp:cNvPr id="0" name=""/>
        <dsp:cNvSpPr/>
      </dsp:nvSpPr>
      <dsp:spPr>
        <a:xfrm>
          <a:off x="4278947" y="2566"/>
          <a:ext cx="2769741" cy="16618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k-KZ" sz="2000" kern="1200" dirty="0" smtClean="0"/>
            <a:t>Исламдық теологиялық білім берудің отандық жүйесін құру:</a:t>
          </a:r>
          <a:endParaRPr lang="ru-RU" sz="2000" kern="1200" dirty="0"/>
        </a:p>
      </dsp:txBody>
      <dsp:txXfrm>
        <a:off x="4278947" y="2566"/>
        <a:ext cx="2769741" cy="1661844"/>
      </dsp:txXfrm>
    </dsp:sp>
    <dsp:sp modelId="{A295BAFC-4B31-4CA1-A82E-C3248AB418F0}">
      <dsp:nvSpPr>
        <dsp:cNvPr id="0" name=""/>
        <dsp:cNvSpPr/>
      </dsp:nvSpPr>
      <dsp:spPr>
        <a:xfrm>
          <a:off x="1232231" y="1941385"/>
          <a:ext cx="2769741" cy="16618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k-KZ" sz="2000" kern="1200" dirty="0" smtClean="0"/>
            <a:t>Имамдардың білім деңгейін, біліктілігін арттыру;</a:t>
          </a:r>
          <a:endParaRPr lang="ru-RU" sz="2000" kern="1200" dirty="0"/>
        </a:p>
      </dsp:txBody>
      <dsp:txXfrm>
        <a:off x="1232231" y="1941385"/>
        <a:ext cx="2769741" cy="1661844"/>
      </dsp:txXfrm>
    </dsp:sp>
    <dsp:sp modelId="{1895C505-1592-4003-8E3D-A361F31E316B}">
      <dsp:nvSpPr>
        <dsp:cNvPr id="0" name=""/>
        <dsp:cNvSpPr/>
      </dsp:nvSpPr>
      <dsp:spPr>
        <a:xfrm>
          <a:off x="4278947" y="1941385"/>
          <a:ext cx="2769741" cy="16618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kk-KZ" sz="1800" kern="1200" dirty="0" smtClean="0"/>
            <a:t>Діни басқарма жұмысын жандандыру мақсатында электронды жүйеге сатылапкөшу;</a:t>
          </a:r>
          <a:endParaRPr lang="ru-RU" sz="1800" kern="1200" dirty="0"/>
        </a:p>
      </dsp:txBody>
      <dsp:txXfrm>
        <a:off x="4278947" y="1941385"/>
        <a:ext cx="2769741" cy="1661844"/>
      </dsp:txXfrm>
    </dsp:sp>
    <dsp:sp modelId="{399457A8-785C-4B84-B442-9D41D463BF3E}">
      <dsp:nvSpPr>
        <dsp:cNvPr id="0" name=""/>
        <dsp:cNvSpPr/>
      </dsp:nvSpPr>
      <dsp:spPr>
        <a:xfrm>
          <a:off x="2755589" y="3880204"/>
          <a:ext cx="2769741" cy="166184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k-KZ" sz="2000" kern="1200" dirty="0" smtClean="0"/>
            <a:t>Деструктивті ағым өкілдеріне түсіндіру шараларын өткізу. </a:t>
          </a:r>
          <a:endParaRPr lang="ru-RU" sz="2000" kern="1200" dirty="0"/>
        </a:p>
      </dsp:txBody>
      <dsp:txXfrm>
        <a:off x="2755589" y="3880204"/>
        <a:ext cx="2769741" cy="166184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4DD5BC-8629-4EA8-B801-A01AA075F6D2}" type="datetimeFigureOut">
              <a:rPr lang="ru-RU" smtClean="0"/>
              <a:pPr/>
              <a:t>14.03.2019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B4EA64-F85F-45BA-A91A-BE06287C6CF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3B4EA64-F85F-45BA-A91A-BE06287C6CFC}" type="slidenum">
              <a:rPr lang="ru-RU" smtClean="0"/>
              <a:pPr/>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3B4EA64-F85F-45BA-A91A-BE06287C6CFC}" type="slidenum">
              <a:rPr lang="ru-RU" smtClean="0"/>
              <a:pPr/>
              <a:t>20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14.03.2019</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14.03.2019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14.03.2019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14.03.2019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14.03.2019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14.03.2019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14.03.2019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14.03.2019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14.03.2019</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google.kz/url?sa=t&amp;rct=j&amp;q=&amp;esrc=s&amp;source=web&amp;cd=1&amp;cad=rja&amp;uact=8&amp;ved=0CBsQFjAA&amp;url=http://majles.alukah.net/t107750/&amp;ei=NfH1VMu4HMr4yQO0n4CQDg&amp;usg=AFQjCNFERS9_VhVDj6CZh7Oe2P7rNHeQWA&amp;bvm=bv.87269000,bs.1,d.bGQ"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aqfeya.com/book.php?bid=2445"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ctrTitle"/>
          </p:nvPr>
        </p:nvSpPr>
        <p:spPr/>
        <p:txBody>
          <a:bodyPr/>
          <a:lstStyle/>
          <a:p>
            <a:endParaRPr lang="ru-RU" dirty="0" smtClean="0"/>
          </a:p>
        </p:txBody>
      </p:sp>
      <p:sp>
        <p:nvSpPr>
          <p:cNvPr id="2051" name="Подзаголовок 2"/>
          <p:cNvSpPr>
            <a:spLocks noGrp="1"/>
          </p:cNvSpPr>
          <p:nvPr>
            <p:ph type="subTitle" idx="1"/>
          </p:nvPr>
        </p:nvSpPr>
        <p:spPr/>
        <p:txBody>
          <a:bodyPr/>
          <a:lstStyle/>
          <a:p>
            <a:endParaRPr lang="ru-RU" smtClean="0"/>
          </a:p>
        </p:txBody>
      </p:sp>
      <p:pic>
        <p:nvPicPr>
          <p:cNvPr id="2052" name="Рисунок 3"/>
          <p:cNvPicPr>
            <a:picLocks noChangeAspect="1"/>
          </p:cNvPicPr>
          <p:nvPr/>
        </p:nvPicPr>
        <p:blipFill>
          <a:blip r:embed="rId2" cstate="print"/>
          <a:srcRect/>
          <a:stretch>
            <a:fillRect/>
          </a:stretch>
        </p:blipFill>
        <p:spPr bwMode="auto">
          <a:xfrm>
            <a:off x="-684584" y="0"/>
            <a:ext cx="10369152" cy="68580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USER\Desktop\110114_203624_38294_2.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5" name="TextBox 4"/>
          <p:cNvSpPr txBox="1"/>
          <p:nvPr/>
        </p:nvSpPr>
        <p:spPr>
          <a:xfrm>
            <a:off x="2339752" y="332656"/>
            <a:ext cx="5040560" cy="1231106"/>
          </a:xfrm>
          <a:prstGeom prst="rect">
            <a:avLst/>
          </a:prstGeom>
          <a:noFill/>
        </p:spPr>
        <p:txBody>
          <a:bodyPr wrap="square" rtlCol="0">
            <a:spAutoFit/>
          </a:bodyPr>
          <a:lstStyle/>
          <a:p>
            <a:pPr lvl="0" algn="ctr">
              <a:buFont typeface="Arial" pitchFamily="34" charset="0"/>
              <a:buChar char="•"/>
            </a:pPr>
            <a:r>
              <a:rPr lang="kk-KZ" sz="2800" b="1" dirty="0" smtClean="0">
                <a:solidFill>
                  <a:schemeClr val="bg1"/>
                </a:solidFill>
              </a:rPr>
              <a:t>Әлеуметтік желілер мен мессенджерлер</a:t>
            </a:r>
            <a:endParaRPr lang="ru-RU" sz="2800" b="1" dirty="0" smtClean="0">
              <a:solidFill>
                <a:schemeClr val="bg1"/>
              </a:solidFill>
            </a:endParaRPr>
          </a:p>
          <a:p>
            <a:endParaRPr lang="ru-RU" dirty="0"/>
          </a:p>
        </p:txBody>
      </p:sp>
      <p:sp>
        <p:nvSpPr>
          <p:cNvPr id="6" name="Содержимое 5"/>
          <p:cNvSpPr>
            <a:spLocks noGrp="1"/>
          </p:cNvSpPr>
          <p:nvPr>
            <p:ph idx="1"/>
          </p:nvPr>
        </p:nvSpPr>
        <p:spPr>
          <a:xfrm>
            <a:off x="457200" y="1484784"/>
            <a:ext cx="8229600" cy="5184576"/>
          </a:xfrm>
        </p:spPr>
        <p:txBody>
          <a:bodyPr>
            <a:normAutofit/>
          </a:bodyPr>
          <a:lstStyle/>
          <a:p>
            <a:pPr lvl="0" algn="ctr">
              <a:buNone/>
            </a:pPr>
            <a:r>
              <a:rPr lang="kk-KZ" sz="2800" dirty="0" smtClean="0">
                <a:solidFill>
                  <a:schemeClr val="bg1"/>
                </a:solidFill>
              </a:rPr>
              <a:t>Қазірде әлеуметтік желілерде  ислами тақырыптарда құрылған жүздеген  (жалпы жазылушылары 2,5 млн адамды құрайды) ірілі-кішілі топтар бар. Олардың ішінен </a:t>
            </a:r>
            <a:r>
              <a:rPr lang="kk-KZ" sz="2800" b="1" dirty="0" smtClean="0">
                <a:solidFill>
                  <a:schemeClr val="bg1"/>
                </a:solidFill>
              </a:rPr>
              <a:t>30-дан астамы</a:t>
            </a:r>
            <a:r>
              <a:rPr lang="kk-KZ" sz="2800" dirty="0" smtClean="0">
                <a:solidFill>
                  <a:schemeClr val="bg1"/>
                </a:solidFill>
              </a:rPr>
              <a:t> әлеуметтік желілердегі Ислами қауымдастықтардың әкімгерлерімен қарым-қатынас орнатылып, бірнеше кездесулер ұйымдастырылды.Бүгінде оларды қадағалап, сол топтар арқылы жат діни ағым өкілдерінің парақшаларынан  сақтандыру шараларын жүзеге асырудың механизмдері жасалып отыр.</a:t>
            </a:r>
            <a:endParaRPr lang="ru-RU" sz="2800" dirty="0" smtClean="0">
              <a:solidFill>
                <a:schemeClr val="bg1"/>
              </a:solidFill>
            </a:endParaRPr>
          </a:p>
          <a:p>
            <a:endParaRPr lang="ru-RU" dirty="0"/>
          </a:p>
        </p:txBody>
      </p:sp>
    </p:spTree>
  </p:cSld>
  <p:clrMapOvr>
    <a:masterClrMapping/>
  </p:clrMapOvr>
  <p:transition>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USER\Desktop\smartphone-ja-e-o-dispositivo-mais-usado-para-acessar-a-internet-no-brasil-4920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2267744" y="260648"/>
            <a:ext cx="5184576" cy="954107"/>
          </a:xfrm>
          <a:prstGeom prst="rect">
            <a:avLst/>
          </a:prstGeom>
          <a:noFill/>
        </p:spPr>
        <p:txBody>
          <a:bodyPr wrap="square" rtlCol="0">
            <a:spAutoFit/>
          </a:bodyPr>
          <a:lstStyle/>
          <a:p>
            <a:pPr lvl="0">
              <a:buFont typeface="Arial" pitchFamily="34" charset="0"/>
              <a:buChar char="•"/>
            </a:pPr>
            <a:r>
              <a:rPr lang="kk-KZ" sz="2800" b="1" dirty="0" smtClean="0">
                <a:solidFill>
                  <a:schemeClr val="bg1"/>
                </a:solidFill>
              </a:rPr>
              <a:t>Мобильді қосымшалар</a:t>
            </a:r>
            <a:endParaRPr lang="ru-RU" sz="2800" b="1" dirty="0" smtClean="0">
              <a:solidFill>
                <a:schemeClr val="bg1"/>
              </a:solidFill>
            </a:endParaRPr>
          </a:p>
          <a:p>
            <a:endParaRPr lang="ru-RU" sz="2800" b="1" dirty="0"/>
          </a:p>
        </p:txBody>
      </p:sp>
      <p:sp>
        <p:nvSpPr>
          <p:cNvPr id="5" name="Содержимое 4"/>
          <p:cNvSpPr>
            <a:spLocks noGrp="1"/>
          </p:cNvSpPr>
          <p:nvPr>
            <p:ph idx="1"/>
          </p:nvPr>
        </p:nvSpPr>
        <p:spPr>
          <a:xfrm>
            <a:off x="457200" y="1340768"/>
            <a:ext cx="8229600" cy="4983832"/>
          </a:xfrm>
        </p:spPr>
        <p:txBody>
          <a:bodyPr>
            <a:normAutofit/>
          </a:bodyPr>
          <a:lstStyle/>
          <a:p>
            <a:pPr lvl="0" algn="ctr">
              <a:buNone/>
            </a:pPr>
            <a:r>
              <a:rPr lang="kk-KZ" sz="2800" dirty="0" smtClean="0">
                <a:solidFill>
                  <a:schemeClr val="bg1"/>
                </a:solidFill>
              </a:rPr>
              <a:t>“Намаз – діннің тірегі” атты намаз үйренушілерге арналған мобильді қосымшамыз шыққан болатын. Бүгінде аталмыш қосымшаны </a:t>
            </a:r>
            <a:r>
              <a:rPr lang="kk-KZ" sz="2800" b="1" dirty="0" smtClean="0">
                <a:solidFill>
                  <a:schemeClr val="bg1"/>
                </a:solidFill>
              </a:rPr>
              <a:t>500 000-ға жуық адам </a:t>
            </a:r>
            <a:r>
              <a:rPr lang="kk-KZ" sz="2800" dirty="0" smtClean="0">
                <a:solidFill>
                  <a:schemeClr val="bg1"/>
                </a:solidFill>
              </a:rPr>
              <a:t>өзіне жүктеп үлгерді</a:t>
            </a:r>
            <a:r>
              <a:rPr lang="kk-KZ" sz="2800" b="1" dirty="0" smtClean="0">
                <a:solidFill>
                  <a:schemeClr val="bg1"/>
                </a:solidFill>
              </a:rPr>
              <a:t>. </a:t>
            </a:r>
            <a:r>
              <a:rPr lang="kk-KZ" sz="2800" dirty="0" smtClean="0">
                <a:solidFill>
                  <a:schemeClr val="bg1"/>
                </a:solidFill>
              </a:rPr>
              <a:t>Сондай-ақ орыс тіліндегі нұсқасын </a:t>
            </a:r>
            <a:r>
              <a:rPr lang="kk-KZ" sz="2800" b="1" dirty="0" smtClean="0">
                <a:solidFill>
                  <a:schemeClr val="bg1"/>
                </a:solidFill>
              </a:rPr>
              <a:t>100 000-ға жуық адам </a:t>
            </a:r>
            <a:r>
              <a:rPr lang="kk-KZ" sz="2800" dirty="0" smtClean="0">
                <a:solidFill>
                  <a:schemeClr val="bg1"/>
                </a:solidFill>
              </a:rPr>
              <a:t>жүктеді. Сонымен қатар, тұңғыш рет намаз уақыттарын Діни басқарманың әдісімен есептейтін әрі еліміздің шалғай ауылдарына дейін намаз уақыттарын көрсететін </a:t>
            </a:r>
            <a:r>
              <a:rPr lang="kk-KZ" sz="2800" b="1" dirty="0" smtClean="0">
                <a:solidFill>
                  <a:schemeClr val="bg1"/>
                </a:solidFill>
              </a:rPr>
              <a:t>мобильді қосымша </a:t>
            </a:r>
            <a:r>
              <a:rPr lang="kk-KZ" sz="2800" dirty="0" smtClean="0">
                <a:solidFill>
                  <a:schemeClr val="bg1"/>
                </a:solidFill>
              </a:rPr>
              <a:t>жарық көрді. Оны </a:t>
            </a:r>
            <a:r>
              <a:rPr lang="kk-KZ" sz="2800" b="1" dirty="0" smtClean="0">
                <a:solidFill>
                  <a:schemeClr val="bg1"/>
                </a:solidFill>
              </a:rPr>
              <a:t>50 000-ға жуық </a:t>
            </a:r>
            <a:r>
              <a:rPr lang="kk-KZ" sz="2800" dirty="0" smtClean="0">
                <a:solidFill>
                  <a:schemeClr val="bg1"/>
                </a:solidFill>
              </a:rPr>
              <a:t>адам жүктеді.</a:t>
            </a:r>
            <a:endParaRPr lang="ru-RU" sz="2800" dirty="0">
              <a:solidFill>
                <a:schemeClr val="bg1"/>
              </a:solidFill>
            </a:endParaRPr>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20688"/>
            <a:ext cx="8229600" cy="5703912"/>
          </a:xfrm>
        </p:spPr>
        <p:txBody>
          <a:bodyPr/>
          <a:lstStyle/>
          <a:p>
            <a:endParaRPr lang="ru-RU" dirty="0"/>
          </a:p>
        </p:txBody>
      </p:sp>
      <p:pic>
        <p:nvPicPr>
          <p:cNvPr id="5122" name="Picture 2" descr="C:\Users\USER\Desktop\Слайд А.Әділбаев\2018-09-11_15-34-02.png"/>
          <p:cNvPicPr>
            <a:picLocks noChangeAspect="1" noChangeArrowheads="1"/>
          </p:cNvPicPr>
          <p:nvPr/>
        </p:nvPicPr>
        <p:blipFill>
          <a:blip r:embed="rId2" cstate="print"/>
          <a:srcRect/>
          <a:stretch>
            <a:fillRect/>
          </a:stretch>
        </p:blipFill>
        <p:spPr bwMode="auto">
          <a:xfrm>
            <a:off x="0" y="0"/>
            <a:ext cx="9144000" cy="6381328"/>
          </a:xfrm>
          <a:prstGeom prst="rect">
            <a:avLst/>
          </a:prstGeom>
          <a:noFill/>
        </p:spPr>
      </p:pic>
    </p:spTree>
  </p:cSld>
  <p:clrMapOvr>
    <a:masterClrMapping/>
  </p:clrMapOvr>
  <p:transition>
    <p:pull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a:p>
        </p:txBody>
      </p:sp>
      <p:pic>
        <p:nvPicPr>
          <p:cNvPr id="6146" name="Picture 2" descr="C:\Users\USER\Desktop\Слайд А.Әділбаев\2018-09-11_15-40-06.png"/>
          <p:cNvPicPr>
            <a:picLocks noChangeAspect="1" noChangeArrowheads="1"/>
          </p:cNvPicPr>
          <p:nvPr/>
        </p:nvPicPr>
        <p:blipFill>
          <a:blip r:embed="rId2" cstate="print"/>
          <a:srcRect/>
          <a:stretch>
            <a:fillRect/>
          </a:stretch>
        </p:blipFill>
        <p:spPr bwMode="auto">
          <a:xfrm>
            <a:off x="1" y="0"/>
            <a:ext cx="9144000" cy="6321053"/>
          </a:xfrm>
          <a:prstGeom prst="rect">
            <a:avLst/>
          </a:prstGeom>
          <a:noFill/>
        </p:spPr>
      </p:pic>
    </p:spTree>
  </p:cSld>
  <p:clrMapOvr>
    <a:masterClrMapping/>
  </p:clrMapOvr>
  <p:transition>
    <p:pull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a:p>
        </p:txBody>
      </p:sp>
      <p:pic>
        <p:nvPicPr>
          <p:cNvPr id="7170" name="Picture 2" descr="C:\Users\USER\Desktop\Слайд А.Әділбаев\2018-09-11_15-44-09.png"/>
          <p:cNvPicPr>
            <a:picLocks noChangeAspect="1" noChangeArrowheads="1"/>
          </p:cNvPicPr>
          <p:nvPr/>
        </p:nvPicPr>
        <p:blipFill>
          <a:blip r:embed="rId2" cstate="print"/>
          <a:srcRect/>
          <a:stretch>
            <a:fillRect/>
          </a:stretch>
        </p:blipFill>
        <p:spPr bwMode="auto">
          <a:xfrm>
            <a:off x="0" y="0"/>
            <a:ext cx="9093448" cy="6237312"/>
          </a:xfrm>
          <a:prstGeom prst="rect">
            <a:avLst/>
          </a:prstGeom>
          <a:noFill/>
        </p:spPr>
      </p:pic>
    </p:spTree>
  </p:cSld>
  <p:clrMapOvr>
    <a:masterClrMapping/>
  </p:clrMapOvr>
  <p:transition>
    <p:pull dir="l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980728"/>
            <a:ext cx="8229600" cy="1143000"/>
          </a:xfrm>
        </p:spPr>
        <p:txBody>
          <a:bodyPr>
            <a:normAutofit fontScale="90000"/>
          </a:bodyPr>
          <a:lstStyle/>
          <a:p>
            <a:pPr algn="ctr"/>
            <a:r>
              <a:rPr lang="kk-KZ" sz="4400" b="1" dirty="0" smtClean="0"/>
              <a:t/>
            </a:r>
            <a:br>
              <a:rPr lang="kk-KZ" sz="4400" b="1" dirty="0" smtClean="0"/>
            </a:br>
            <a:r>
              <a:rPr lang="kk-KZ" sz="4400" b="1" dirty="0" smtClean="0"/>
              <a:t/>
            </a:r>
            <a:br>
              <a:rPr lang="kk-KZ" sz="4400" b="1" dirty="0" smtClean="0"/>
            </a:br>
            <a:r>
              <a:rPr lang="kk-KZ" sz="4400" b="1" dirty="0" smtClean="0"/>
              <a:t/>
            </a:r>
            <a:br>
              <a:rPr lang="kk-KZ" sz="4400" b="1" dirty="0" smtClean="0"/>
            </a:br>
            <a:r>
              <a:rPr lang="kk-KZ" sz="4400" b="1" dirty="0" smtClean="0"/>
              <a:t/>
            </a:r>
            <a:br>
              <a:rPr lang="kk-KZ" sz="4400" b="1" dirty="0" smtClean="0"/>
            </a:br>
            <a:r>
              <a:rPr lang="kk-KZ" sz="4400" b="1" dirty="0" smtClean="0"/>
              <a:t/>
            </a:r>
            <a:br>
              <a:rPr lang="kk-KZ" sz="4400" b="1" dirty="0" smtClean="0"/>
            </a:br>
            <a:r>
              <a:rPr lang="kk-KZ" sz="3100" b="1" dirty="0" smtClean="0">
                <a:solidFill>
                  <a:schemeClr val="tx1"/>
                </a:solidFill>
              </a:rPr>
              <a:t>ҚМДБ-ға қарасты интернет ресурстарында діни пәндерді деңгейлеп оқытудың жұмыс жоспары</a:t>
            </a:r>
            <a:r>
              <a:rPr lang="ru-RU" dirty="0" smtClean="0"/>
              <a:t/>
            </a:r>
            <a:br>
              <a:rPr lang="ru-RU" dirty="0" smtClean="0"/>
            </a:br>
            <a:endParaRPr lang="ru-RU" dirty="0"/>
          </a:p>
        </p:txBody>
      </p:sp>
      <p:graphicFrame>
        <p:nvGraphicFramePr>
          <p:cNvPr id="4" name="Содержимое 3"/>
          <p:cNvGraphicFramePr>
            <a:graphicFrameLocks noGrp="1"/>
          </p:cNvGraphicFramePr>
          <p:nvPr>
            <p:ph idx="1"/>
          </p:nvPr>
        </p:nvGraphicFramePr>
        <p:xfrm>
          <a:off x="457200" y="1935163"/>
          <a:ext cx="8229600" cy="4683252"/>
        </p:xfrm>
        <a:graphic>
          <a:graphicData uri="http://schemas.openxmlformats.org/drawingml/2006/table">
            <a:tbl>
              <a:tblPr firstRow="1" bandRow="1">
                <a:tableStyleId>{5C22544A-7EE6-4342-B048-85BDC9FD1C3A}</a:tableStyleId>
              </a:tblPr>
              <a:tblGrid>
                <a:gridCol w="946448">
                  <a:extLst>
                    <a:ext uri="{9D8B030D-6E8A-4147-A177-3AD203B41FA5}">
                      <a16:colId xmlns:a16="http://schemas.microsoft.com/office/drawing/2014/main" val="20000"/>
                    </a:ext>
                  </a:extLst>
                </a:gridCol>
                <a:gridCol w="3096344">
                  <a:extLst>
                    <a:ext uri="{9D8B030D-6E8A-4147-A177-3AD203B41FA5}">
                      <a16:colId xmlns:a16="http://schemas.microsoft.com/office/drawing/2014/main" val="20001"/>
                    </a:ext>
                  </a:extLst>
                </a:gridCol>
                <a:gridCol w="4186808">
                  <a:extLst>
                    <a:ext uri="{9D8B030D-6E8A-4147-A177-3AD203B41FA5}">
                      <a16:colId xmlns:a16="http://schemas.microsoft.com/office/drawing/2014/main" val="20002"/>
                    </a:ext>
                  </a:extLst>
                </a:gridCol>
              </a:tblGrid>
              <a:tr h="370840">
                <a:tc>
                  <a:txBody>
                    <a:bodyPr/>
                    <a:lstStyle/>
                    <a:p>
                      <a:r>
                        <a:rPr lang="ru-RU" dirty="0" smtClean="0"/>
                        <a:t>№</a:t>
                      </a:r>
                      <a:endParaRPr lang="ru-RU" dirty="0"/>
                    </a:p>
                  </a:txBody>
                  <a:tcPr/>
                </a:tc>
                <a:tc>
                  <a:txBody>
                    <a:bodyPr/>
                    <a:lstStyle/>
                    <a:p>
                      <a:pPr algn="ctr"/>
                      <a:r>
                        <a:rPr lang="ru-RU" dirty="0" err="1" smtClean="0"/>
                        <a:t>Деңгейі</a:t>
                      </a:r>
                      <a:endParaRPr lang="ru-RU" dirty="0"/>
                    </a:p>
                  </a:txBody>
                  <a:tcPr/>
                </a:tc>
                <a:tc>
                  <a:txBody>
                    <a:bodyPr/>
                    <a:lstStyle/>
                    <a:p>
                      <a:pPr algn="ctr"/>
                      <a:r>
                        <a:rPr lang="ru-RU" dirty="0" err="1" smtClean="0"/>
                        <a:t>Оқытылатын кітап</a:t>
                      </a:r>
                      <a:endParaRPr lang="ru-RU" dirty="0"/>
                    </a:p>
                  </a:txBody>
                  <a:tcPr/>
                </a:tc>
                <a:extLst>
                  <a:ext uri="{0D108BD9-81ED-4DB2-BD59-A6C34878D82A}">
                    <a16:rowId xmlns:a16="http://schemas.microsoft.com/office/drawing/2014/main" val="10000"/>
                  </a:ext>
                </a:extLst>
              </a:tr>
              <a:tr h="370840">
                <a:tc gridSpan="3">
                  <a:txBody>
                    <a:bodyPr/>
                    <a:lstStyle/>
                    <a:p>
                      <a:pPr marL="342900" indent="-342900" algn="ctr">
                        <a:buFont typeface="+mj-lt"/>
                        <a:buAutoNum type="arabicPeriod"/>
                      </a:pPr>
                      <a:r>
                        <a:rPr lang="kk-KZ" b="1" dirty="0" smtClean="0"/>
                        <a:t>Ислам дініне кіріспе</a:t>
                      </a:r>
                      <a:endParaRPr lang="ru-RU" b="1" dirty="0"/>
                    </a:p>
                  </a:txBody>
                  <a:tcP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10001"/>
                  </a:ext>
                </a:extLst>
              </a:tr>
              <a:tr h="370840">
                <a:tc>
                  <a:txBody>
                    <a:bodyPr/>
                    <a:lstStyle/>
                    <a:p>
                      <a:endParaRPr lang="ru-RU" dirty="0"/>
                    </a:p>
                  </a:txBody>
                  <a:tcPr/>
                </a:tc>
                <a:tc>
                  <a:txBody>
                    <a:bodyPr/>
                    <a:lstStyle/>
                    <a:p>
                      <a:pPr algn="ctr">
                        <a:lnSpc>
                          <a:spcPct val="107000"/>
                        </a:lnSpc>
                        <a:spcAft>
                          <a:spcPts val="0"/>
                        </a:spcAft>
                      </a:pPr>
                      <a:r>
                        <a:rPr lang="kk-KZ" sz="1600" dirty="0">
                          <a:latin typeface="Times New Roman"/>
                          <a:ea typeface="Calibri"/>
                          <a:cs typeface="Arial"/>
                        </a:rPr>
                        <a:t>Бастауыш</a:t>
                      </a:r>
                      <a:endParaRPr lang="ru-RU" sz="1200" dirty="0">
                        <a:latin typeface="Calibri"/>
                        <a:ea typeface="Calibri"/>
                        <a:cs typeface="Arial"/>
                      </a:endParaRPr>
                    </a:p>
                  </a:txBody>
                  <a:tcPr marL="68580" marR="68580" marT="0" marB="0"/>
                </a:tc>
                <a:tc>
                  <a:txBody>
                    <a:bodyPr/>
                    <a:lstStyle/>
                    <a:p>
                      <a:pPr algn="ctr">
                        <a:lnSpc>
                          <a:spcPct val="107000"/>
                        </a:lnSpc>
                        <a:spcAft>
                          <a:spcPts val="0"/>
                        </a:spcAft>
                      </a:pPr>
                      <a:r>
                        <a:rPr lang="kk-KZ" sz="1600" dirty="0">
                          <a:latin typeface="Times New Roman"/>
                          <a:ea typeface="Calibri"/>
                          <a:cs typeface="Arial"/>
                        </a:rPr>
                        <a:t>Қырық парыз (шархымен)</a:t>
                      </a:r>
                      <a:endParaRPr lang="ru-RU" sz="1200" dirty="0">
                        <a:latin typeface="Calibri"/>
                        <a:ea typeface="Calibri"/>
                        <a:cs typeface="Arial"/>
                      </a:endParaRPr>
                    </a:p>
                  </a:txBody>
                  <a:tcPr marL="68580" marR="68580" marT="0" marB="0"/>
                </a:tc>
                <a:extLst>
                  <a:ext uri="{0D108BD9-81ED-4DB2-BD59-A6C34878D82A}">
                    <a16:rowId xmlns:a16="http://schemas.microsoft.com/office/drawing/2014/main" val="10002"/>
                  </a:ext>
                </a:extLst>
              </a:tr>
              <a:tr h="370840">
                <a:tc gridSpan="3">
                  <a:txBody>
                    <a:bodyPr/>
                    <a:lstStyle/>
                    <a:p>
                      <a:pPr marL="342900" marR="0" indent="-342900" algn="ctr" defTabSz="914400" rtl="0" eaLnBrk="1" fontAlgn="auto" latinLnBrk="0" hangingPunct="1">
                        <a:lnSpc>
                          <a:spcPct val="100000"/>
                        </a:lnSpc>
                        <a:spcBef>
                          <a:spcPts val="0"/>
                        </a:spcBef>
                        <a:spcAft>
                          <a:spcPts val="0"/>
                        </a:spcAft>
                        <a:buClrTx/>
                        <a:buSzTx/>
                        <a:buFont typeface="+mj-lt"/>
                        <a:buAutoNum type="arabicPeriod" startAt="2"/>
                        <a:tabLst/>
                        <a:defRPr/>
                      </a:pPr>
                      <a:r>
                        <a:rPr kumimoji="0" lang="kk-KZ" sz="1800" b="1" kern="1200" dirty="0" smtClean="0">
                          <a:solidFill>
                            <a:schemeClr val="dk1"/>
                          </a:solidFill>
                          <a:latin typeface="+mn-lt"/>
                          <a:ea typeface="+mn-ea"/>
                          <a:cs typeface="+mn-cs"/>
                        </a:rPr>
                        <a:t>Ақида пәні</a:t>
                      </a:r>
                      <a:endParaRPr lang="ru-RU" dirty="0"/>
                    </a:p>
                  </a:txBody>
                  <a:tcPr/>
                </a:tc>
                <a:tc hMerge="1">
                  <a:txBody>
                    <a:bodyPr/>
                    <a:lstStyle/>
                    <a:p>
                      <a:endParaRPr lang="ru-RU" dirty="0"/>
                    </a:p>
                  </a:txBody>
                  <a:tcPr/>
                </a:tc>
                <a:tc hMerge="1">
                  <a:txBody>
                    <a:bodyPr/>
                    <a:lstStyle/>
                    <a:p>
                      <a:endParaRPr lang="ru-RU" dirty="0"/>
                    </a:p>
                  </a:txBody>
                  <a:tcPr/>
                </a:tc>
                <a:extLst>
                  <a:ext uri="{0D108BD9-81ED-4DB2-BD59-A6C34878D82A}">
                    <a16:rowId xmlns:a16="http://schemas.microsoft.com/office/drawing/2014/main" val="10003"/>
                  </a:ext>
                </a:extLst>
              </a:tr>
              <a:tr h="370840">
                <a:tc>
                  <a:txBody>
                    <a:bodyPr/>
                    <a:lstStyle/>
                    <a:p>
                      <a:endParaRPr lang="ru-RU"/>
                    </a:p>
                  </a:txBody>
                  <a:tcPr/>
                </a:tc>
                <a:tc>
                  <a:txBody>
                    <a:bodyPr/>
                    <a:lstStyle/>
                    <a:p>
                      <a:pPr algn="ctr">
                        <a:lnSpc>
                          <a:spcPct val="107000"/>
                        </a:lnSpc>
                        <a:spcAft>
                          <a:spcPts val="0"/>
                        </a:spcAft>
                      </a:pPr>
                      <a:r>
                        <a:rPr lang="kk-KZ" sz="1600">
                          <a:latin typeface="Times New Roman"/>
                          <a:ea typeface="Calibri"/>
                          <a:cs typeface="Arial"/>
                        </a:rPr>
                        <a:t>Бастауыш</a:t>
                      </a:r>
                      <a:endParaRPr lang="ru-RU" sz="1200">
                        <a:latin typeface="Calibri"/>
                        <a:ea typeface="Calibri"/>
                        <a:cs typeface="Arial"/>
                      </a:endParaRPr>
                    </a:p>
                  </a:txBody>
                  <a:tcPr marL="68580" marR="68580" marT="0" marB="0"/>
                </a:tc>
                <a:tc>
                  <a:txBody>
                    <a:bodyPr/>
                    <a:lstStyle/>
                    <a:p>
                      <a:pPr algn="ctr">
                        <a:lnSpc>
                          <a:spcPct val="107000"/>
                        </a:lnSpc>
                        <a:spcAft>
                          <a:spcPts val="0"/>
                        </a:spcAft>
                      </a:pPr>
                      <a:r>
                        <a:rPr lang="kk-KZ" sz="1600">
                          <a:latin typeface="Times New Roman"/>
                          <a:ea typeface="Calibri"/>
                          <a:cs typeface="Arial"/>
                        </a:rPr>
                        <a:t>Тахауия мәтіні</a:t>
                      </a:r>
                      <a:endParaRPr lang="ru-RU" sz="1200">
                        <a:latin typeface="Calibri"/>
                        <a:ea typeface="Calibri"/>
                        <a:cs typeface="Arial"/>
                      </a:endParaRPr>
                    </a:p>
                    <a:p>
                      <a:pPr algn="ctr">
                        <a:lnSpc>
                          <a:spcPct val="107000"/>
                        </a:lnSpc>
                        <a:spcAft>
                          <a:spcPts val="0"/>
                        </a:spcAft>
                      </a:pPr>
                      <a:r>
                        <a:rPr lang="ar-SA" sz="1600">
                          <a:latin typeface="Calibri"/>
                          <a:ea typeface="Calibri"/>
                          <a:cs typeface="Times New Roman"/>
                        </a:rPr>
                        <a:t>متن العقيدة الطحاوية</a:t>
                      </a:r>
                      <a:endParaRPr lang="ru-RU" sz="1200">
                        <a:latin typeface="Calibri"/>
                        <a:ea typeface="Calibri"/>
                        <a:cs typeface="Arial"/>
                      </a:endParaRPr>
                    </a:p>
                  </a:txBody>
                  <a:tcPr marL="68580" marR="68580" marT="0" marB="0"/>
                </a:tc>
                <a:extLst>
                  <a:ext uri="{0D108BD9-81ED-4DB2-BD59-A6C34878D82A}">
                    <a16:rowId xmlns:a16="http://schemas.microsoft.com/office/drawing/2014/main" val="10004"/>
                  </a:ext>
                </a:extLst>
              </a:tr>
              <a:tr h="370840">
                <a:tc>
                  <a:txBody>
                    <a:bodyPr/>
                    <a:lstStyle/>
                    <a:p>
                      <a:endParaRPr lang="ru-RU"/>
                    </a:p>
                  </a:txBody>
                  <a:tcPr/>
                </a:tc>
                <a:tc>
                  <a:txBody>
                    <a:bodyPr/>
                    <a:lstStyle/>
                    <a:p>
                      <a:pPr algn="ctr">
                        <a:lnSpc>
                          <a:spcPct val="107000"/>
                        </a:lnSpc>
                        <a:spcAft>
                          <a:spcPts val="0"/>
                        </a:spcAft>
                      </a:pPr>
                      <a:r>
                        <a:rPr lang="kk-KZ" sz="1600">
                          <a:latin typeface="Times New Roman"/>
                          <a:ea typeface="Calibri"/>
                          <a:cs typeface="Arial"/>
                        </a:rPr>
                        <a:t>Орта деңгей</a:t>
                      </a:r>
                      <a:endParaRPr lang="ru-RU" sz="1200">
                        <a:latin typeface="Calibri"/>
                        <a:ea typeface="Calibri"/>
                        <a:cs typeface="Arial"/>
                      </a:endParaRPr>
                    </a:p>
                  </a:txBody>
                  <a:tcPr marL="68580" marR="68580" marT="0" marB="0"/>
                </a:tc>
                <a:tc>
                  <a:txBody>
                    <a:bodyPr/>
                    <a:lstStyle/>
                    <a:p>
                      <a:pPr algn="ctr">
                        <a:lnSpc>
                          <a:spcPct val="107000"/>
                        </a:lnSpc>
                        <a:spcAft>
                          <a:spcPts val="0"/>
                        </a:spcAft>
                      </a:pPr>
                      <a:r>
                        <a:rPr lang="kk-KZ" sz="1600">
                          <a:latin typeface="Times New Roman"/>
                          <a:ea typeface="Calibri"/>
                          <a:cs typeface="Arial"/>
                        </a:rPr>
                        <a:t>Тахауия ақидасы Бәбартидің шархы</a:t>
                      </a:r>
                      <a:endParaRPr lang="ru-RU" sz="1200">
                        <a:latin typeface="Calibri"/>
                        <a:ea typeface="Calibri"/>
                        <a:cs typeface="Arial"/>
                      </a:endParaRPr>
                    </a:p>
                    <a:p>
                      <a:pPr algn="ctr">
                        <a:lnSpc>
                          <a:spcPct val="107000"/>
                        </a:lnSpc>
                        <a:spcAft>
                          <a:spcPts val="0"/>
                        </a:spcAft>
                      </a:pPr>
                      <a:r>
                        <a:rPr lang="ar-SA" sz="1600">
                          <a:latin typeface="Calibri"/>
                          <a:ea typeface="Calibri"/>
                          <a:cs typeface="Times New Roman"/>
                        </a:rPr>
                        <a:t>شرح العقيدة الطحاوية للبابرتي</a:t>
                      </a:r>
                      <a:endParaRPr lang="ru-RU" sz="1200">
                        <a:latin typeface="Calibri"/>
                        <a:ea typeface="Calibri"/>
                        <a:cs typeface="Arial"/>
                      </a:endParaRPr>
                    </a:p>
                  </a:txBody>
                  <a:tcPr marL="68580" marR="68580" marT="0" marB="0"/>
                </a:tc>
                <a:extLst>
                  <a:ext uri="{0D108BD9-81ED-4DB2-BD59-A6C34878D82A}">
                    <a16:rowId xmlns:a16="http://schemas.microsoft.com/office/drawing/2014/main" val="10005"/>
                  </a:ext>
                </a:extLst>
              </a:tr>
              <a:tr h="370840">
                <a:tc>
                  <a:txBody>
                    <a:bodyPr/>
                    <a:lstStyle/>
                    <a:p>
                      <a:endParaRPr lang="ru-RU"/>
                    </a:p>
                  </a:txBody>
                  <a:tcPr/>
                </a:tc>
                <a:tc>
                  <a:txBody>
                    <a:bodyPr/>
                    <a:lstStyle/>
                    <a:p>
                      <a:pPr algn="ctr">
                        <a:lnSpc>
                          <a:spcPct val="107000"/>
                        </a:lnSpc>
                        <a:spcAft>
                          <a:spcPts val="0"/>
                        </a:spcAft>
                      </a:pPr>
                      <a:r>
                        <a:rPr lang="kk-KZ" sz="1600">
                          <a:latin typeface="Times New Roman"/>
                          <a:ea typeface="Calibri"/>
                          <a:cs typeface="Arial"/>
                        </a:rPr>
                        <a:t>Орта деңгей</a:t>
                      </a:r>
                      <a:endParaRPr lang="ru-RU" sz="1200">
                        <a:latin typeface="Calibri"/>
                        <a:ea typeface="Calibri"/>
                        <a:cs typeface="Arial"/>
                      </a:endParaRPr>
                    </a:p>
                  </a:txBody>
                  <a:tcPr marL="68580" marR="68580" marT="0" marB="0"/>
                </a:tc>
                <a:tc>
                  <a:txBody>
                    <a:bodyPr/>
                    <a:lstStyle/>
                    <a:p>
                      <a:pPr algn="ctr">
                        <a:lnSpc>
                          <a:spcPct val="107000"/>
                        </a:lnSpc>
                        <a:spcAft>
                          <a:spcPts val="0"/>
                        </a:spcAft>
                      </a:pPr>
                      <a:r>
                        <a:rPr lang="kk-KZ" sz="1600" dirty="0">
                          <a:latin typeface="Times New Roman"/>
                          <a:ea typeface="Calibri"/>
                          <a:cs typeface="Arial"/>
                        </a:rPr>
                        <a:t>Әл-Уасия Бәбартидің шархы</a:t>
                      </a:r>
                      <a:endParaRPr lang="ru-RU" sz="1200" dirty="0">
                        <a:latin typeface="Calibri"/>
                        <a:ea typeface="Calibri"/>
                        <a:cs typeface="Arial"/>
                      </a:endParaRPr>
                    </a:p>
                    <a:p>
                      <a:pPr algn="ctr">
                        <a:lnSpc>
                          <a:spcPct val="107000"/>
                        </a:lnSpc>
                        <a:spcAft>
                          <a:spcPts val="0"/>
                        </a:spcAft>
                      </a:pPr>
                      <a:r>
                        <a:rPr lang="ar-SA" sz="1600" u="none" strike="noStrike" dirty="0">
                          <a:latin typeface="Calibri"/>
                          <a:ea typeface="Times New Roman"/>
                          <a:cs typeface="Times New Roman"/>
                          <a:hlinkClick r:id="rId2"/>
                        </a:rPr>
                        <a:t>شرح الوصية الامام ابي حنيفة</a:t>
                      </a:r>
                      <a:r>
                        <a:rPr lang="ar-SA" sz="1600" dirty="0">
                          <a:latin typeface="Calibri"/>
                          <a:ea typeface="Times New Roman"/>
                          <a:cs typeface="Times New Roman"/>
                        </a:rPr>
                        <a:t> للبابرتي</a:t>
                      </a:r>
                      <a:endParaRPr lang="ru-RU" sz="1200" dirty="0">
                        <a:latin typeface="Calibri"/>
                        <a:ea typeface="Calibri"/>
                        <a:cs typeface="Arial"/>
                      </a:endParaRPr>
                    </a:p>
                  </a:txBody>
                  <a:tcPr marL="68580" marR="68580" marT="0" marB="0"/>
                </a:tc>
                <a:extLst>
                  <a:ext uri="{0D108BD9-81ED-4DB2-BD59-A6C34878D82A}">
                    <a16:rowId xmlns:a16="http://schemas.microsoft.com/office/drawing/2014/main" val="10006"/>
                  </a:ext>
                </a:extLst>
              </a:tr>
              <a:tr h="370840">
                <a:tc>
                  <a:txBody>
                    <a:bodyPr/>
                    <a:lstStyle/>
                    <a:p>
                      <a:endParaRPr lang="ru-RU" dirty="0"/>
                    </a:p>
                  </a:txBody>
                  <a:tcPr/>
                </a:tc>
                <a:tc>
                  <a:txBody>
                    <a:bodyPr/>
                    <a:lstStyle/>
                    <a:p>
                      <a:pPr algn="ctr">
                        <a:lnSpc>
                          <a:spcPct val="107000"/>
                        </a:lnSpc>
                        <a:spcAft>
                          <a:spcPts val="0"/>
                        </a:spcAft>
                      </a:pPr>
                      <a:r>
                        <a:rPr lang="kk-KZ" sz="1600">
                          <a:latin typeface="Times New Roman"/>
                          <a:ea typeface="Calibri"/>
                          <a:cs typeface="Arial"/>
                        </a:rPr>
                        <a:t>Орта деңгей</a:t>
                      </a:r>
                      <a:endParaRPr lang="ru-RU" sz="1200">
                        <a:latin typeface="Calibri"/>
                        <a:ea typeface="Calibri"/>
                        <a:cs typeface="Arial"/>
                      </a:endParaRPr>
                    </a:p>
                  </a:txBody>
                  <a:tcPr marL="68580" marR="68580" marT="0" marB="0"/>
                </a:tc>
                <a:tc>
                  <a:txBody>
                    <a:bodyPr/>
                    <a:lstStyle/>
                    <a:p>
                      <a:pPr algn="ctr">
                        <a:lnSpc>
                          <a:spcPct val="107000"/>
                        </a:lnSpc>
                        <a:spcAft>
                          <a:spcPts val="0"/>
                        </a:spcAft>
                      </a:pPr>
                      <a:r>
                        <a:rPr lang="kk-KZ" sz="1600">
                          <a:latin typeface="Times New Roman"/>
                          <a:ea typeface="Calibri"/>
                          <a:cs typeface="Arial"/>
                        </a:rPr>
                        <a:t>Бәдул-Әмали</a:t>
                      </a:r>
                      <a:endParaRPr lang="ru-RU" sz="1200">
                        <a:latin typeface="Calibri"/>
                        <a:ea typeface="Calibri"/>
                        <a:cs typeface="Arial"/>
                      </a:endParaRPr>
                    </a:p>
                    <a:p>
                      <a:pPr algn="ctr">
                        <a:lnSpc>
                          <a:spcPct val="107000"/>
                        </a:lnSpc>
                        <a:spcAft>
                          <a:spcPts val="0"/>
                        </a:spcAft>
                      </a:pPr>
                      <a:r>
                        <a:rPr lang="ar-SA" sz="1600">
                          <a:latin typeface="Calibri"/>
                          <a:ea typeface="Calibri"/>
                          <a:cs typeface="Times New Roman"/>
                        </a:rPr>
                        <a:t>بدء الامالي</a:t>
                      </a:r>
                      <a:endParaRPr lang="ru-RU" sz="1200">
                        <a:latin typeface="Calibri"/>
                        <a:ea typeface="Calibri"/>
                        <a:cs typeface="Arial"/>
                      </a:endParaRPr>
                    </a:p>
                  </a:txBody>
                  <a:tcPr marL="68580" marR="68580" marT="0" marB="0"/>
                </a:tc>
                <a:extLst>
                  <a:ext uri="{0D108BD9-81ED-4DB2-BD59-A6C34878D82A}">
                    <a16:rowId xmlns:a16="http://schemas.microsoft.com/office/drawing/2014/main" val="10007"/>
                  </a:ext>
                </a:extLst>
              </a:tr>
              <a:tr h="370840">
                <a:tc>
                  <a:txBody>
                    <a:bodyPr/>
                    <a:lstStyle/>
                    <a:p>
                      <a:endParaRPr lang="ru-RU" dirty="0"/>
                    </a:p>
                  </a:txBody>
                  <a:tcPr/>
                </a:tc>
                <a:tc>
                  <a:txBody>
                    <a:bodyPr/>
                    <a:lstStyle/>
                    <a:p>
                      <a:pPr algn="ctr">
                        <a:lnSpc>
                          <a:spcPct val="107000"/>
                        </a:lnSpc>
                        <a:spcAft>
                          <a:spcPts val="0"/>
                        </a:spcAft>
                      </a:pPr>
                      <a:r>
                        <a:rPr lang="kk-KZ" sz="1600">
                          <a:latin typeface="Times New Roman"/>
                          <a:ea typeface="Calibri"/>
                          <a:cs typeface="Arial"/>
                        </a:rPr>
                        <a:t>Жоғары деңгей</a:t>
                      </a:r>
                      <a:endParaRPr lang="ru-RU" sz="1200">
                        <a:latin typeface="Calibri"/>
                        <a:ea typeface="Calibri"/>
                        <a:cs typeface="Arial"/>
                      </a:endParaRPr>
                    </a:p>
                  </a:txBody>
                  <a:tcPr marL="68580" marR="68580" marT="0" marB="0"/>
                </a:tc>
                <a:tc>
                  <a:txBody>
                    <a:bodyPr/>
                    <a:lstStyle/>
                    <a:p>
                      <a:pPr algn="ctr" rtl="1">
                        <a:lnSpc>
                          <a:spcPct val="107000"/>
                        </a:lnSpc>
                        <a:spcAft>
                          <a:spcPts val="0"/>
                        </a:spcAft>
                      </a:pPr>
                      <a:r>
                        <a:rPr lang="ar-SA" sz="1600">
                          <a:latin typeface="Calibri"/>
                          <a:ea typeface="Calibri"/>
                          <a:cs typeface="Times New Roman"/>
                        </a:rPr>
                        <a:t>شرح الكبير للطحاوي </a:t>
                      </a:r>
                      <a:endParaRPr lang="ru-RU" sz="1200">
                        <a:latin typeface="Calibri"/>
                        <a:ea typeface="Calibri"/>
                        <a:cs typeface="Arial"/>
                      </a:endParaRPr>
                    </a:p>
                  </a:txBody>
                  <a:tcPr marL="68580" marR="68580" marT="0" marB="0"/>
                </a:tc>
                <a:extLst>
                  <a:ext uri="{0D108BD9-81ED-4DB2-BD59-A6C34878D82A}">
                    <a16:rowId xmlns:a16="http://schemas.microsoft.com/office/drawing/2014/main" val="10008"/>
                  </a:ext>
                </a:extLst>
              </a:tr>
              <a:tr h="370840">
                <a:tc>
                  <a:txBody>
                    <a:bodyPr/>
                    <a:lstStyle/>
                    <a:p>
                      <a:endParaRPr lang="ru-RU" dirty="0"/>
                    </a:p>
                  </a:txBody>
                  <a:tcPr/>
                </a:tc>
                <a:tc>
                  <a:txBody>
                    <a:bodyPr/>
                    <a:lstStyle/>
                    <a:p>
                      <a:pPr algn="ctr">
                        <a:lnSpc>
                          <a:spcPct val="107000"/>
                        </a:lnSpc>
                        <a:spcAft>
                          <a:spcPts val="0"/>
                        </a:spcAft>
                      </a:pPr>
                      <a:endParaRPr lang="kk-KZ" sz="1600">
                        <a:latin typeface="Times New Roman"/>
                        <a:ea typeface="Calibri"/>
                        <a:cs typeface="Arial"/>
                      </a:endParaRPr>
                    </a:p>
                  </a:txBody>
                  <a:tcPr marL="68580" marR="68580" marT="0" marB="0"/>
                </a:tc>
                <a:tc>
                  <a:txBody>
                    <a:bodyPr/>
                    <a:lstStyle/>
                    <a:p>
                      <a:pPr algn="ctr">
                        <a:lnSpc>
                          <a:spcPct val="107000"/>
                        </a:lnSpc>
                        <a:spcAft>
                          <a:spcPts val="0"/>
                        </a:spcAft>
                      </a:pPr>
                      <a:r>
                        <a:rPr lang="ar-SA" sz="1600">
                          <a:latin typeface="Calibri"/>
                          <a:ea typeface="Calibri"/>
                          <a:cs typeface="Times New Roman"/>
                        </a:rPr>
                        <a:t>تبصرة الأدلة</a:t>
                      </a:r>
                      <a:endParaRPr lang="ru-RU" sz="1200">
                        <a:latin typeface="Calibri"/>
                        <a:ea typeface="Calibri"/>
                        <a:cs typeface="Arial"/>
                      </a:endParaRPr>
                    </a:p>
                  </a:txBody>
                  <a:tcPr marL="68580" marR="68580" marT="0" marB="0"/>
                </a:tc>
                <a:extLst>
                  <a:ext uri="{0D108BD9-81ED-4DB2-BD59-A6C34878D82A}">
                    <a16:rowId xmlns:a16="http://schemas.microsoft.com/office/drawing/2014/main" val="10009"/>
                  </a:ext>
                </a:extLst>
              </a:tr>
              <a:tr h="370840">
                <a:tc>
                  <a:txBody>
                    <a:bodyPr/>
                    <a:lstStyle/>
                    <a:p>
                      <a:endParaRPr lang="ru-RU" dirty="0"/>
                    </a:p>
                  </a:txBody>
                  <a:tcPr/>
                </a:tc>
                <a:tc>
                  <a:txBody>
                    <a:bodyPr/>
                    <a:lstStyle/>
                    <a:p>
                      <a:pPr algn="ctr">
                        <a:lnSpc>
                          <a:spcPct val="107000"/>
                        </a:lnSpc>
                        <a:spcAft>
                          <a:spcPts val="0"/>
                        </a:spcAft>
                      </a:pPr>
                      <a:r>
                        <a:rPr lang="kk-KZ" sz="1600">
                          <a:latin typeface="Times New Roman"/>
                          <a:ea typeface="Calibri"/>
                          <a:cs typeface="Arial"/>
                        </a:rPr>
                        <a:t>Озат деңгей</a:t>
                      </a:r>
                      <a:endParaRPr lang="ru-RU" sz="1200">
                        <a:latin typeface="Calibri"/>
                        <a:ea typeface="Calibri"/>
                        <a:cs typeface="Arial"/>
                      </a:endParaRPr>
                    </a:p>
                  </a:txBody>
                  <a:tcPr marL="68580" marR="68580" marT="0" marB="0"/>
                </a:tc>
                <a:tc>
                  <a:txBody>
                    <a:bodyPr/>
                    <a:lstStyle/>
                    <a:p>
                      <a:pPr algn="ctr">
                        <a:lnSpc>
                          <a:spcPct val="107000"/>
                        </a:lnSpc>
                        <a:spcAft>
                          <a:spcPts val="0"/>
                        </a:spcAft>
                      </a:pPr>
                      <a:r>
                        <a:rPr lang="ar-SA" sz="1600" dirty="0">
                          <a:latin typeface="Calibri"/>
                          <a:ea typeface="Calibri"/>
                          <a:cs typeface="Times New Roman"/>
                        </a:rPr>
                        <a:t>كتاب التوحيد</a:t>
                      </a:r>
                      <a:endParaRPr lang="ru-RU" sz="1200" dirty="0">
                        <a:latin typeface="Calibri"/>
                        <a:ea typeface="Calibri"/>
                        <a:cs typeface="Arial"/>
                      </a:endParaRPr>
                    </a:p>
                  </a:txBody>
                  <a:tcPr marL="68580" marR="68580" marT="0" marB="0"/>
                </a:tc>
                <a:extLst>
                  <a:ext uri="{0D108BD9-81ED-4DB2-BD59-A6C34878D82A}">
                    <a16:rowId xmlns:a16="http://schemas.microsoft.com/office/drawing/2014/main" val="10010"/>
                  </a:ext>
                </a:extLst>
              </a:tr>
            </a:tbl>
          </a:graphicData>
        </a:graphic>
      </p:graphicFrame>
    </p:spTree>
  </p:cSld>
  <p:clrMapOvr>
    <a:masterClrMapping/>
  </p:clrMapOvr>
  <p:transition>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981075"/>
          <a:ext cx="8229600" cy="4350196"/>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marL="342900" indent="-342900" algn="ctr">
                        <a:buFont typeface="+mj-lt"/>
                        <a:buNone/>
                      </a:pPr>
                      <a:endParaRPr lang="ru-RU" dirty="0"/>
                    </a:p>
                  </a:txBody>
                  <a:tcPr/>
                </a:tc>
                <a:tc hMerge="1">
                  <a:txBody>
                    <a:bodyPr/>
                    <a:lstStyle/>
                    <a:p>
                      <a:endParaRPr lang="ru-RU" dirty="0"/>
                    </a:p>
                  </a:txBody>
                  <a:tcPr/>
                </a:tc>
                <a:extLst>
                  <a:ext uri="{0D108BD9-81ED-4DB2-BD59-A6C34878D82A}">
                    <a16:rowId xmlns:a16="http://schemas.microsoft.com/office/drawing/2014/main" val="10000"/>
                  </a:ext>
                </a:extLst>
              </a:tr>
              <a:tr h="348893">
                <a:tc gridSpan="2">
                  <a:txBody>
                    <a:bodyPr/>
                    <a:lstStyle/>
                    <a:p>
                      <a:pPr marL="342900" marR="0" indent="-342900" algn="ctr" defTabSz="914400" rtl="0" eaLnBrk="1" fontAlgn="auto" latinLnBrk="0" hangingPunct="1">
                        <a:lnSpc>
                          <a:spcPct val="100000"/>
                        </a:lnSpc>
                        <a:spcBef>
                          <a:spcPts val="0"/>
                        </a:spcBef>
                        <a:spcAft>
                          <a:spcPts val="0"/>
                        </a:spcAft>
                        <a:buClrTx/>
                        <a:buSzTx/>
                        <a:buFont typeface="+mj-lt"/>
                        <a:buAutoNum type="arabicPeriod" startAt="3"/>
                        <a:tabLst/>
                        <a:defRPr/>
                      </a:pPr>
                      <a:r>
                        <a:rPr lang="kk-KZ" sz="2400" b="1" dirty="0" smtClean="0"/>
                        <a:t>Фиқһ</a:t>
                      </a:r>
                      <a:r>
                        <a:rPr lang="kk-KZ" sz="2400" b="1" baseline="0" dirty="0" smtClean="0"/>
                        <a:t> пәні</a:t>
                      </a:r>
                      <a:endParaRPr lang="ru-RU" sz="2400" b="1" dirty="0" smtClean="0"/>
                    </a:p>
                  </a:txBody>
                  <a:tcPr/>
                </a:tc>
                <a:tc hMerge="1">
                  <a:txBody>
                    <a:bodyPr/>
                    <a:lstStyle/>
                    <a:p>
                      <a:endParaRPr lang="ru-RU" dirty="0"/>
                    </a:p>
                  </a:txBody>
                  <a:tcPr/>
                </a:tc>
                <a:extLst>
                  <a:ext uri="{0D108BD9-81ED-4DB2-BD59-A6C34878D82A}">
                    <a16:rowId xmlns:a16="http://schemas.microsoft.com/office/drawing/2014/main" val="10001"/>
                  </a:ext>
                </a:extLst>
              </a:tr>
              <a:tr h="370840">
                <a:tc>
                  <a:txBody>
                    <a:bodyPr/>
                    <a:lstStyle/>
                    <a:p>
                      <a:pPr algn="ctr">
                        <a:lnSpc>
                          <a:spcPct val="107000"/>
                        </a:lnSpc>
                        <a:spcAft>
                          <a:spcPts val="0"/>
                        </a:spcAft>
                      </a:pPr>
                      <a:r>
                        <a:rPr lang="kk-KZ" sz="2400">
                          <a:latin typeface="Times New Roman"/>
                          <a:ea typeface="Calibri"/>
                          <a:cs typeface="Arial"/>
                        </a:rPr>
                        <a:t>Бастауыш</a:t>
                      </a:r>
                      <a:endParaRPr lang="ru-RU" sz="1800">
                        <a:latin typeface="Calibri"/>
                        <a:ea typeface="Calibri"/>
                        <a:cs typeface="Arial"/>
                      </a:endParaRPr>
                    </a:p>
                  </a:txBody>
                  <a:tcPr marL="68580" marR="68580" marT="0" marB="0"/>
                </a:tc>
                <a:tc>
                  <a:txBody>
                    <a:bodyPr/>
                    <a:lstStyle/>
                    <a:p>
                      <a:pPr algn="ctr">
                        <a:lnSpc>
                          <a:spcPct val="107000"/>
                        </a:lnSpc>
                        <a:spcAft>
                          <a:spcPts val="0"/>
                        </a:spcAft>
                      </a:pPr>
                      <a:r>
                        <a:rPr lang="kk-KZ" sz="2400">
                          <a:latin typeface="Times New Roman"/>
                          <a:ea typeface="Calibri"/>
                          <a:cs typeface="Arial"/>
                        </a:rPr>
                        <a:t>Нуруль-Идах</a:t>
                      </a:r>
                      <a:endParaRPr lang="ru-RU" sz="1800">
                        <a:latin typeface="Calibri"/>
                        <a:ea typeface="Calibri"/>
                        <a:cs typeface="Arial"/>
                      </a:endParaRPr>
                    </a:p>
                    <a:p>
                      <a:pPr algn="ctr">
                        <a:lnSpc>
                          <a:spcPct val="107000"/>
                        </a:lnSpc>
                        <a:spcAft>
                          <a:spcPts val="0"/>
                        </a:spcAft>
                      </a:pPr>
                      <a:r>
                        <a:rPr lang="ar-SA" sz="2400" u="sng">
                          <a:solidFill>
                            <a:srgbClr val="0563C1"/>
                          </a:solidFill>
                          <a:latin typeface="Calibri"/>
                          <a:ea typeface="Calibri"/>
                          <a:cs typeface="Times New Roman"/>
                          <a:hlinkClick r:id="rId2"/>
                        </a:rPr>
                        <a:t>نور الإيضاح</a:t>
                      </a:r>
                      <a:endParaRPr lang="ru-RU" sz="1800">
                        <a:latin typeface="Calibri"/>
                        <a:ea typeface="Calibri"/>
                        <a:cs typeface="Arial"/>
                      </a:endParaRPr>
                    </a:p>
                  </a:txBody>
                  <a:tcPr marL="68580" marR="68580" marT="0" marB="0"/>
                </a:tc>
                <a:extLst>
                  <a:ext uri="{0D108BD9-81ED-4DB2-BD59-A6C34878D82A}">
                    <a16:rowId xmlns:a16="http://schemas.microsoft.com/office/drawing/2014/main" val="10002"/>
                  </a:ext>
                </a:extLst>
              </a:tr>
              <a:tr h="370840">
                <a:tc>
                  <a:txBody>
                    <a:bodyPr/>
                    <a:lstStyle/>
                    <a:p>
                      <a:pPr algn="ctr">
                        <a:lnSpc>
                          <a:spcPct val="107000"/>
                        </a:lnSpc>
                        <a:spcAft>
                          <a:spcPts val="0"/>
                        </a:spcAft>
                      </a:pPr>
                      <a:r>
                        <a:rPr lang="kk-KZ" sz="2400">
                          <a:latin typeface="Times New Roman"/>
                          <a:ea typeface="Calibri"/>
                          <a:cs typeface="Arial"/>
                        </a:rPr>
                        <a:t>Орта деңгей</a:t>
                      </a:r>
                      <a:endParaRPr lang="ru-RU" sz="1800">
                        <a:latin typeface="Calibri"/>
                        <a:ea typeface="Calibri"/>
                        <a:cs typeface="Arial"/>
                      </a:endParaRPr>
                    </a:p>
                  </a:txBody>
                  <a:tcPr marL="68580" marR="68580" marT="0" marB="0"/>
                </a:tc>
                <a:tc>
                  <a:txBody>
                    <a:bodyPr/>
                    <a:lstStyle/>
                    <a:p>
                      <a:pPr algn="ctr">
                        <a:lnSpc>
                          <a:spcPct val="107000"/>
                        </a:lnSpc>
                        <a:spcAft>
                          <a:spcPts val="0"/>
                        </a:spcAft>
                      </a:pPr>
                      <a:r>
                        <a:rPr lang="kk-KZ" sz="2400">
                          <a:latin typeface="Times New Roman"/>
                          <a:ea typeface="Calibri"/>
                          <a:cs typeface="Arial"/>
                        </a:rPr>
                        <a:t>Марақи әл-Фәллах</a:t>
                      </a:r>
                      <a:endParaRPr lang="ru-RU" sz="1800">
                        <a:latin typeface="Calibri"/>
                        <a:ea typeface="Calibri"/>
                        <a:cs typeface="Arial"/>
                      </a:endParaRPr>
                    </a:p>
                    <a:p>
                      <a:pPr algn="ctr">
                        <a:lnSpc>
                          <a:spcPct val="107000"/>
                        </a:lnSpc>
                        <a:spcAft>
                          <a:spcPts val="0"/>
                        </a:spcAft>
                      </a:pPr>
                      <a:r>
                        <a:rPr lang="ar-SA" sz="2400" spc="-35">
                          <a:latin typeface="Calibri"/>
                          <a:ea typeface="Calibri"/>
                          <a:cs typeface="Times New Roman"/>
                        </a:rPr>
                        <a:t>مراقي الفلاح شرح نور الايضاح</a:t>
                      </a:r>
                      <a:endParaRPr lang="ru-RU" sz="1800">
                        <a:latin typeface="Calibri"/>
                        <a:ea typeface="Calibri"/>
                        <a:cs typeface="Arial"/>
                      </a:endParaRPr>
                    </a:p>
                  </a:txBody>
                  <a:tcPr marL="68580" marR="68580" marT="0" marB="0"/>
                </a:tc>
                <a:extLst>
                  <a:ext uri="{0D108BD9-81ED-4DB2-BD59-A6C34878D82A}">
                    <a16:rowId xmlns:a16="http://schemas.microsoft.com/office/drawing/2014/main" val="10003"/>
                  </a:ext>
                </a:extLst>
              </a:tr>
              <a:tr h="370840">
                <a:tc>
                  <a:txBody>
                    <a:bodyPr/>
                    <a:lstStyle/>
                    <a:p>
                      <a:pPr algn="ctr">
                        <a:lnSpc>
                          <a:spcPct val="107000"/>
                        </a:lnSpc>
                        <a:spcAft>
                          <a:spcPts val="0"/>
                        </a:spcAft>
                      </a:pPr>
                      <a:r>
                        <a:rPr lang="kk-KZ" sz="2400">
                          <a:latin typeface="Times New Roman"/>
                          <a:ea typeface="Calibri"/>
                          <a:cs typeface="Arial"/>
                        </a:rPr>
                        <a:t>Орта деңгей</a:t>
                      </a:r>
                      <a:endParaRPr lang="ru-RU" sz="1800">
                        <a:latin typeface="Calibri"/>
                        <a:ea typeface="Calibri"/>
                        <a:cs typeface="Arial"/>
                      </a:endParaRPr>
                    </a:p>
                  </a:txBody>
                  <a:tcPr marL="68580" marR="68580" marT="0" marB="0"/>
                </a:tc>
                <a:tc>
                  <a:txBody>
                    <a:bodyPr/>
                    <a:lstStyle/>
                    <a:p>
                      <a:pPr algn="ctr">
                        <a:lnSpc>
                          <a:spcPct val="107000"/>
                        </a:lnSpc>
                        <a:spcAft>
                          <a:spcPts val="0"/>
                        </a:spcAft>
                      </a:pPr>
                      <a:r>
                        <a:rPr lang="kk-KZ" sz="2400">
                          <a:latin typeface="Times New Roman"/>
                          <a:ea typeface="Calibri"/>
                          <a:cs typeface="Arial"/>
                        </a:rPr>
                        <a:t>Лубәб</a:t>
                      </a:r>
                      <a:endParaRPr lang="ru-RU" sz="1800">
                        <a:latin typeface="Calibri"/>
                        <a:ea typeface="Calibri"/>
                        <a:cs typeface="Arial"/>
                      </a:endParaRPr>
                    </a:p>
                    <a:p>
                      <a:pPr algn="ctr">
                        <a:lnSpc>
                          <a:spcPct val="107000"/>
                        </a:lnSpc>
                        <a:spcAft>
                          <a:spcPts val="0"/>
                        </a:spcAft>
                      </a:pPr>
                      <a:r>
                        <a:rPr lang="ar-SA" sz="2400">
                          <a:latin typeface="Calibri"/>
                          <a:ea typeface="Calibri"/>
                          <a:cs typeface="Times New Roman"/>
                        </a:rPr>
                        <a:t>اللباب في شرح الكتاب</a:t>
                      </a:r>
                      <a:endParaRPr lang="ru-RU" sz="1800">
                        <a:latin typeface="Calibri"/>
                        <a:ea typeface="Calibri"/>
                        <a:cs typeface="Arial"/>
                      </a:endParaRPr>
                    </a:p>
                  </a:txBody>
                  <a:tcPr marL="68580" marR="68580" marT="0" marB="0"/>
                </a:tc>
                <a:extLst>
                  <a:ext uri="{0D108BD9-81ED-4DB2-BD59-A6C34878D82A}">
                    <a16:rowId xmlns:a16="http://schemas.microsoft.com/office/drawing/2014/main" val="10004"/>
                  </a:ext>
                </a:extLst>
              </a:tr>
              <a:tr h="370840">
                <a:tc>
                  <a:txBody>
                    <a:bodyPr/>
                    <a:lstStyle/>
                    <a:p>
                      <a:pPr algn="ctr">
                        <a:lnSpc>
                          <a:spcPct val="107000"/>
                        </a:lnSpc>
                        <a:spcAft>
                          <a:spcPts val="0"/>
                        </a:spcAft>
                      </a:pPr>
                      <a:r>
                        <a:rPr lang="kk-KZ" sz="2400">
                          <a:latin typeface="Times New Roman"/>
                          <a:ea typeface="Calibri"/>
                          <a:cs typeface="Arial"/>
                        </a:rPr>
                        <a:t>Жоғары деңгей</a:t>
                      </a:r>
                      <a:endParaRPr lang="ru-RU" sz="1800">
                        <a:latin typeface="Calibri"/>
                        <a:ea typeface="Calibri"/>
                        <a:cs typeface="Arial"/>
                      </a:endParaRPr>
                    </a:p>
                  </a:txBody>
                  <a:tcPr marL="68580" marR="68580" marT="0" marB="0"/>
                </a:tc>
                <a:tc>
                  <a:txBody>
                    <a:bodyPr/>
                    <a:lstStyle/>
                    <a:p>
                      <a:pPr algn="ctr">
                        <a:lnSpc>
                          <a:spcPct val="107000"/>
                        </a:lnSpc>
                        <a:spcAft>
                          <a:spcPts val="0"/>
                        </a:spcAft>
                      </a:pPr>
                      <a:r>
                        <a:rPr lang="ar-SA" sz="2400" spc="-35">
                          <a:latin typeface="Calibri"/>
                          <a:ea typeface="Calibri"/>
                          <a:cs typeface="Times New Roman"/>
                        </a:rPr>
                        <a:t>فتح باب العناية بشرح النقاية</a:t>
                      </a:r>
                      <a:endParaRPr lang="ru-RU" sz="1800">
                        <a:latin typeface="Calibri"/>
                        <a:ea typeface="Calibri"/>
                        <a:cs typeface="Arial"/>
                      </a:endParaRPr>
                    </a:p>
                  </a:txBody>
                  <a:tcPr marL="68580" marR="68580" marT="0" marB="0"/>
                </a:tc>
                <a:extLst>
                  <a:ext uri="{0D108BD9-81ED-4DB2-BD59-A6C34878D82A}">
                    <a16:rowId xmlns:a16="http://schemas.microsoft.com/office/drawing/2014/main" val="10005"/>
                  </a:ext>
                </a:extLst>
              </a:tr>
              <a:tr h="370840">
                <a:tc>
                  <a:txBody>
                    <a:bodyPr/>
                    <a:lstStyle/>
                    <a:p>
                      <a:pPr algn="ctr">
                        <a:lnSpc>
                          <a:spcPct val="107000"/>
                        </a:lnSpc>
                        <a:spcAft>
                          <a:spcPts val="0"/>
                        </a:spcAft>
                      </a:pPr>
                      <a:r>
                        <a:rPr lang="kk-KZ" sz="2400">
                          <a:latin typeface="Times New Roman"/>
                          <a:ea typeface="Calibri"/>
                          <a:cs typeface="Arial"/>
                        </a:rPr>
                        <a:t>Жоғары деңгей</a:t>
                      </a:r>
                      <a:endParaRPr lang="ru-RU" sz="1800">
                        <a:latin typeface="Calibri"/>
                        <a:ea typeface="Calibri"/>
                        <a:cs typeface="Arial"/>
                      </a:endParaRPr>
                    </a:p>
                  </a:txBody>
                  <a:tcPr marL="68580" marR="68580" marT="0" marB="0"/>
                </a:tc>
                <a:tc>
                  <a:txBody>
                    <a:bodyPr/>
                    <a:lstStyle/>
                    <a:p>
                      <a:pPr algn="ctr">
                        <a:lnSpc>
                          <a:spcPct val="107000"/>
                        </a:lnSpc>
                        <a:spcAft>
                          <a:spcPts val="0"/>
                        </a:spcAft>
                      </a:pPr>
                      <a:r>
                        <a:rPr lang="ar-SA" sz="2400">
                          <a:latin typeface="Calibri"/>
                          <a:ea typeface="Calibri"/>
                          <a:cs typeface="Times New Roman"/>
                        </a:rPr>
                        <a:t>الإختيار</a:t>
                      </a:r>
                      <a:endParaRPr lang="ru-RU" sz="1800">
                        <a:latin typeface="Calibri"/>
                        <a:ea typeface="Calibri"/>
                        <a:cs typeface="Arial"/>
                      </a:endParaRPr>
                    </a:p>
                  </a:txBody>
                  <a:tcPr marL="68580" marR="68580" marT="0" marB="0"/>
                </a:tc>
                <a:extLst>
                  <a:ext uri="{0D108BD9-81ED-4DB2-BD59-A6C34878D82A}">
                    <a16:rowId xmlns:a16="http://schemas.microsoft.com/office/drawing/2014/main" val="10006"/>
                  </a:ext>
                </a:extLst>
              </a:tr>
              <a:tr h="370840">
                <a:tc>
                  <a:txBody>
                    <a:bodyPr/>
                    <a:lstStyle/>
                    <a:p>
                      <a:pPr algn="ctr">
                        <a:lnSpc>
                          <a:spcPct val="107000"/>
                        </a:lnSpc>
                        <a:spcAft>
                          <a:spcPts val="0"/>
                        </a:spcAft>
                      </a:pPr>
                      <a:r>
                        <a:rPr lang="kk-KZ" sz="2400" dirty="0">
                          <a:latin typeface="Times New Roman"/>
                          <a:ea typeface="Calibri"/>
                          <a:cs typeface="Arial"/>
                        </a:rPr>
                        <a:t>Озат деңгей</a:t>
                      </a:r>
                      <a:endParaRPr lang="ru-RU" sz="1800" dirty="0">
                        <a:latin typeface="Calibri"/>
                        <a:ea typeface="Calibri"/>
                        <a:cs typeface="Arial"/>
                      </a:endParaRPr>
                    </a:p>
                  </a:txBody>
                  <a:tcPr marL="68580" marR="68580" marT="0" marB="0"/>
                </a:tc>
                <a:tc>
                  <a:txBody>
                    <a:bodyPr/>
                    <a:lstStyle/>
                    <a:p>
                      <a:pPr algn="ctr">
                        <a:lnSpc>
                          <a:spcPct val="107000"/>
                        </a:lnSpc>
                        <a:spcAft>
                          <a:spcPts val="0"/>
                        </a:spcAft>
                      </a:pPr>
                      <a:r>
                        <a:rPr lang="ar-SA" sz="2400" dirty="0">
                          <a:latin typeface="Calibri"/>
                          <a:ea typeface="Calibri"/>
                          <a:cs typeface="Times New Roman"/>
                        </a:rPr>
                        <a:t>الهداية</a:t>
                      </a:r>
                      <a:endParaRPr lang="ru-RU" sz="1800" dirty="0">
                        <a:latin typeface="Calibri"/>
                        <a:ea typeface="Calibri"/>
                        <a:cs typeface="Arial"/>
                      </a:endParaRPr>
                    </a:p>
                  </a:txBody>
                  <a:tcPr marL="68580" marR="68580" marT="0" marB="0"/>
                </a:tc>
                <a:extLst>
                  <a:ext uri="{0D108BD9-81ED-4DB2-BD59-A6C34878D82A}">
                    <a16:rowId xmlns:a16="http://schemas.microsoft.com/office/drawing/2014/main" val="10007"/>
                  </a:ext>
                </a:extLst>
              </a:tr>
            </a:tbl>
          </a:graphicData>
        </a:graphic>
      </p:graphicFrame>
    </p:spTree>
  </p:cSld>
  <p:clrMapOvr>
    <a:masterClrMapping/>
  </p:clrMapOvr>
  <p:transition>
    <p:wheel spokes="2"/>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67544" y="1268760"/>
          <a:ext cx="8229600" cy="3951224"/>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endParaRPr lang="ru-RU" dirty="0"/>
                    </a:p>
                  </a:txBody>
                  <a:tcPr/>
                </a:tc>
                <a:tc>
                  <a:txBody>
                    <a:bodyPr/>
                    <a:lstStyle/>
                    <a:p>
                      <a:endParaRPr lang="ru-RU" dirty="0"/>
                    </a:p>
                  </a:txBody>
                  <a:tcPr/>
                </a:tc>
                <a:extLst>
                  <a:ext uri="{0D108BD9-81ED-4DB2-BD59-A6C34878D82A}">
                    <a16:rowId xmlns:a16="http://schemas.microsoft.com/office/drawing/2014/main" val="10000"/>
                  </a:ext>
                </a:extLst>
              </a:tr>
              <a:tr h="370840">
                <a:tc gridSpan="2">
                  <a:txBody>
                    <a:bodyPr/>
                    <a:lstStyle/>
                    <a:p>
                      <a:pPr marL="342900" indent="-342900" algn="ctr">
                        <a:buFont typeface="+mj-lt"/>
                        <a:buAutoNum type="arabicPeriod" startAt="4"/>
                      </a:pPr>
                      <a:r>
                        <a:rPr kumimoji="0" lang="kk-KZ" sz="2000" b="1" kern="1200" dirty="0" smtClean="0">
                          <a:solidFill>
                            <a:schemeClr val="dk1"/>
                          </a:solidFill>
                          <a:latin typeface="+mn-lt"/>
                          <a:ea typeface="+mn-ea"/>
                          <a:cs typeface="+mn-cs"/>
                        </a:rPr>
                        <a:t>Хадис терминологиясы</a:t>
                      </a:r>
                      <a:endParaRPr lang="ru-RU" sz="2000" dirty="0"/>
                    </a:p>
                  </a:txBody>
                  <a:tcPr/>
                </a:tc>
                <a:tc hMerge="1">
                  <a:txBody>
                    <a:bodyPr/>
                    <a:lstStyle/>
                    <a:p>
                      <a:endParaRPr lang="ru-RU" dirty="0"/>
                    </a:p>
                  </a:txBody>
                  <a:tcPr/>
                </a:tc>
                <a:extLst>
                  <a:ext uri="{0D108BD9-81ED-4DB2-BD59-A6C34878D82A}">
                    <a16:rowId xmlns:a16="http://schemas.microsoft.com/office/drawing/2014/main" val="10001"/>
                  </a:ext>
                </a:extLst>
              </a:tr>
              <a:tr h="370840">
                <a:tc>
                  <a:txBody>
                    <a:bodyPr/>
                    <a:lstStyle/>
                    <a:p>
                      <a:pPr algn="ctr">
                        <a:lnSpc>
                          <a:spcPct val="107000"/>
                        </a:lnSpc>
                        <a:spcAft>
                          <a:spcPts val="0"/>
                        </a:spcAft>
                      </a:pPr>
                      <a:r>
                        <a:rPr lang="kk-KZ" sz="2000">
                          <a:latin typeface="Times New Roman"/>
                          <a:ea typeface="Calibri"/>
                          <a:cs typeface="Arial"/>
                        </a:rPr>
                        <a:t>Бастауыш</a:t>
                      </a:r>
                      <a:endParaRPr lang="ru-RU" sz="1600">
                        <a:latin typeface="Calibri"/>
                        <a:ea typeface="Calibri"/>
                        <a:cs typeface="Arial"/>
                      </a:endParaRPr>
                    </a:p>
                  </a:txBody>
                  <a:tcPr marL="68580" marR="68580" marT="0" marB="0"/>
                </a:tc>
                <a:tc>
                  <a:txBody>
                    <a:bodyPr/>
                    <a:lstStyle/>
                    <a:p>
                      <a:pPr algn="ctr">
                        <a:lnSpc>
                          <a:spcPct val="107000"/>
                        </a:lnSpc>
                        <a:spcAft>
                          <a:spcPts val="0"/>
                        </a:spcAft>
                      </a:pPr>
                      <a:r>
                        <a:rPr lang="ar-SA" sz="2000">
                          <a:latin typeface="Calibri"/>
                          <a:ea typeface="Calibri"/>
                          <a:cs typeface="Times New Roman"/>
                        </a:rPr>
                        <a:t>المنظومة البيقونية في مصطلح الحديث</a:t>
                      </a:r>
                      <a:endParaRPr lang="ru-RU" sz="1600">
                        <a:latin typeface="Calibri"/>
                        <a:ea typeface="Calibri"/>
                        <a:cs typeface="Arial"/>
                      </a:endParaRPr>
                    </a:p>
                  </a:txBody>
                  <a:tcPr marL="68580" marR="68580" marT="0" marB="0"/>
                </a:tc>
                <a:extLst>
                  <a:ext uri="{0D108BD9-81ED-4DB2-BD59-A6C34878D82A}">
                    <a16:rowId xmlns:a16="http://schemas.microsoft.com/office/drawing/2014/main" val="10002"/>
                  </a:ext>
                </a:extLst>
              </a:tr>
              <a:tr h="370840">
                <a:tc>
                  <a:txBody>
                    <a:bodyPr/>
                    <a:lstStyle/>
                    <a:p>
                      <a:pPr algn="ctr">
                        <a:lnSpc>
                          <a:spcPct val="107000"/>
                        </a:lnSpc>
                        <a:spcAft>
                          <a:spcPts val="0"/>
                        </a:spcAft>
                      </a:pPr>
                      <a:r>
                        <a:rPr lang="kk-KZ" sz="2000" dirty="0">
                          <a:latin typeface="Times New Roman"/>
                          <a:ea typeface="Calibri"/>
                          <a:cs typeface="Arial"/>
                        </a:rPr>
                        <a:t>Орта деңгей</a:t>
                      </a:r>
                      <a:endParaRPr lang="ru-RU" sz="1600" dirty="0">
                        <a:latin typeface="Calibri"/>
                        <a:ea typeface="Calibri"/>
                        <a:cs typeface="Arial"/>
                      </a:endParaRPr>
                    </a:p>
                  </a:txBody>
                  <a:tcPr marL="68580" marR="68580" marT="0" marB="0"/>
                </a:tc>
                <a:tc>
                  <a:txBody>
                    <a:bodyPr/>
                    <a:lstStyle/>
                    <a:p>
                      <a:pPr algn="ctr">
                        <a:lnSpc>
                          <a:spcPct val="107000"/>
                        </a:lnSpc>
                        <a:spcAft>
                          <a:spcPts val="0"/>
                        </a:spcAft>
                      </a:pPr>
                      <a:r>
                        <a:rPr lang="ar-SA" sz="2000">
                          <a:latin typeface="Calibri"/>
                          <a:ea typeface="Calibri"/>
                          <a:cs typeface="Times New Roman"/>
                        </a:rPr>
                        <a:t>شرح المنظومة البيقونية في مصطلح الحديث عبد الله سراج الدين</a:t>
                      </a:r>
                      <a:endParaRPr lang="ru-RU" sz="1600">
                        <a:latin typeface="Calibri"/>
                        <a:ea typeface="Calibri"/>
                        <a:cs typeface="Arial"/>
                      </a:endParaRPr>
                    </a:p>
                  </a:txBody>
                  <a:tcPr marL="68580" marR="68580" marT="0" marB="0"/>
                </a:tc>
                <a:extLst>
                  <a:ext uri="{0D108BD9-81ED-4DB2-BD59-A6C34878D82A}">
                    <a16:rowId xmlns:a16="http://schemas.microsoft.com/office/drawing/2014/main" val="10003"/>
                  </a:ext>
                </a:extLst>
              </a:tr>
              <a:tr h="370840">
                <a:tc>
                  <a:txBody>
                    <a:bodyPr/>
                    <a:lstStyle/>
                    <a:p>
                      <a:pPr algn="ctr">
                        <a:lnSpc>
                          <a:spcPct val="107000"/>
                        </a:lnSpc>
                        <a:spcAft>
                          <a:spcPts val="0"/>
                        </a:spcAft>
                      </a:pPr>
                      <a:r>
                        <a:rPr lang="kk-KZ" sz="2000" dirty="0">
                          <a:latin typeface="Times New Roman"/>
                          <a:ea typeface="Calibri"/>
                          <a:cs typeface="Arial"/>
                        </a:rPr>
                        <a:t>Жоғары деңгей</a:t>
                      </a:r>
                      <a:endParaRPr lang="ru-RU" sz="1600" dirty="0">
                        <a:latin typeface="Calibri"/>
                        <a:ea typeface="Calibri"/>
                        <a:cs typeface="Arial"/>
                      </a:endParaRPr>
                    </a:p>
                  </a:txBody>
                  <a:tcPr marL="68580" marR="68580" marT="0" marB="0"/>
                </a:tc>
                <a:tc>
                  <a:txBody>
                    <a:bodyPr/>
                    <a:lstStyle/>
                    <a:p>
                      <a:pPr algn="ctr">
                        <a:lnSpc>
                          <a:spcPct val="107000"/>
                        </a:lnSpc>
                        <a:spcAft>
                          <a:spcPts val="0"/>
                        </a:spcAft>
                      </a:pPr>
                      <a:r>
                        <a:rPr lang="ar-SA" sz="2000">
                          <a:latin typeface="Calibri"/>
                          <a:ea typeface="Calibri"/>
                          <a:cs typeface="Times New Roman"/>
                        </a:rPr>
                        <a:t>ظفر الأماني بشرح مختصر السيد الشريف الجرجاني في مصطلح الحديث</a:t>
                      </a:r>
                      <a:endParaRPr lang="ru-RU" sz="1600">
                        <a:latin typeface="Calibri"/>
                        <a:ea typeface="Calibri"/>
                        <a:cs typeface="Arial"/>
                      </a:endParaRPr>
                    </a:p>
                  </a:txBody>
                  <a:tcPr marL="68580" marR="68580" marT="0" marB="0"/>
                </a:tc>
                <a:extLst>
                  <a:ext uri="{0D108BD9-81ED-4DB2-BD59-A6C34878D82A}">
                    <a16:rowId xmlns:a16="http://schemas.microsoft.com/office/drawing/2014/main" val="10004"/>
                  </a:ext>
                </a:extLst>
              </a:tr>
              <a:tr h="370840">
                <a:tc>
                  <a:txBody>
                    <a:bodyPr/>
                    <a:lstStyle/>
                    <a:p>
                      <a:pPr algn="ctr">
                        <a:lnSpc>
                          <a:spcPct val="107000"/>
                        </a:lnSpc>
                        <a:spcAft>
                          <a:spcPts val="0"/>
                        </a:spcAft>
                      </a:pPr>
                      <a:r>
                        <a:rPr lang="kk-KZ" sz="2000">
                          <a:latin typeface="Times New Roman"/>
                          <a:ea typeface="Calibri"/>
                          <a:cs typeface="Arial"/>
                        </a:rPr>
                        <a:t>Озат деңгей</a:t>
                      </a:r>
                      <a:endParaRPr lang="ru-RU" sz="1600">
                        <a:latin typeface="Calibri"/>
                        <a:ea typeface="Calibri"/>
                        <a:cs typeface="Arial"/>
                      </a:endParaRPr>
                    </a:p>
                  </a:txBody>
                  <a:tcPr marL="68580" marR="68580" marT="0" marB="0"/>
                </a:tc>
                <a:tc>
                  <a:txBody>
                    <a:bodyPr/>
                    <a:lstStyle/>
                    <a:p>
                      <a:pPr algn="ctr">
                        <a:lnSpc>
                          <a:spcPct val="107000"/>
                        </a:lnSpc>
                        <a:spcAft>
                          <a:spcPts val="0"/>
                        </a:spcAft>
                      </a:pPr>
                      <a:r>
                        <a:rPr lang="ar-SA" sz="2000" dirty="0">
                          <a:latin typeface="Calibri"/>
                          <a:ea typeface="Calibri"/>
                          <a:cs typeface="Times New Roman"/>
                        </a:rPr>
                        <a:t>قواعد في علوم الحديث للتهانوي</a:t>
                      </a:r>
                      <a:endParaRPr lang="ru-RU" sz="1600" dirty="0">
                        <a:latin typeface="Calibri"/>
                        <a:ea typeface="Calibri"/>
                        <a:cs typeface="Arial"/>
                      </a:endParaRPr>
                    </a:p>
                  </a:txBody>
                  <a:tcPr marL="68580" marR="68580" marT="0" marB="0"/>
                </a:tc>
                <a:extLst>
                  <a:ext uri="{0D108BD9-81ED-4DB2-BD59-A6C34878D82A}">
                    <a16:rowId xmlns:a16="http://schemas.microsoft.com/office/drawing/2014/main" val="10005"/>
                  </a:ext>
                </a:extLst>
              </a:tr>
              <a:tr h="370840">
                <a:tc gridSpan="2">
                  <a:txBody>
                    <a:bodyPr/>
                    <a:lstStyle/>
                    <a:p>
                      <a:pPr marL="342900" indent="-342900" algn="ctr">
                        <a:buFont typeface="+mj-lt"/>
                        <a:buAutoNum type="arabicPeriod" startAt="5"/>
                      </a:pPr>
                      <a:r>
                        <a:rPr kumimoji="0" lang="kk-KZ" sz="2000" b="1" kern="1200" dirty="0" smtClean="0">
                          <a:solidFill>
                            <a:schemeClr val="dk1"/>
                          </a:solidFill>
                          <a:latin typeface="+mn-lt"/>
                          <a:ea typeface="+mn-ea"/>
                          <a:cs typeface="+mn-cs"/>
                        </a:rPr>
                        <a:t>Фиқһ әдіснамасы</a:t>
                      </a:r>
                      <a:endParaRPr lang="ru-RU" sz="2000" dirty="0"/>
                    </a:p>
                  </a:txBody>
                  <a:tcPr/>
                </a:tc>
                <a:tc hMerge="1">
                  <a:txBody>
                    <a:bodyPr/>
                    <a:lstStyle/>
                    <a:p>
                      <a:endParaRPr lang="ru-RU" dirty="0"/>
                    </a:p>
                  </a:txBody>
                  <a:tcPr/>
                </a:tc>
                <a:extLst>
                  <a:ext uri="{0D108BD9-81ED-4DB2-BD59-A6C34878D82A}">
                    <a16:rowId xmlns:a16="http://schemas.microsoft.com/office/drawing/2014/main" val="10006"/>
                  </a:ext>
                </a:extLst>
              </a:tr>
              <a:tr h="370840">
                <a:tc>
                  <a:txBody>
                    <a:bodyPr/>
                    <a:lstStyle/>
                    <a:p>
                      <a:pPr algn="ctr">
                        <a:lnSpc>
                          <a:spcPct val="107000"/>
                        </a:lnSpc>
                        <a:spcAft>
                          <a:spcPts val="0"/>
                        </a:spcAft>
                      </a:pPr>
                      <a:r>
                        <a:rPr lang="kk-KZ" sz="2000">
                          <a:latin typeface="Times New Roman"/>
                          <a:ea typeface="Calibri"/>
                          <a:cs typeface="Arial"/>
                        </a:rPr>
                        <a:t>Бастауыш</a:t>
                      </a:r>
                      <a:endParaRPr lang="ru-RU" sz="1600">
                        <a:latin typeface="Calibri"/>
                        <a:ea typeface="Calibri"/>
                        <a:cs typeface="Arial"/>
                      </a:endParaRPr>
                    </a:p>
                  </a:txBody>
                  <a:tcPr marL="68580" marR="68580" marT="0" marB="0"/>
                </a:tc>
                <a:tc>
                  <a:txBody>
                    <a:bodyPr/>
                    <a:lstStyle/>
                    <a:p>
                      <a:pPr algn="ctr">
                        <a:lnSpc>
                          <a:spcPct val="107000"/>
                        </a:lnSpc>
                        <a:spcAft>
                          <a:spcPts val="0"/>
                        </a:spcAft>
                      </a:pPr>
                      <a:r>
                        <a:rPr lang="ar-SA" sz="2000">
                          <a:latin typeface="Calibri"/>
                          <a:ea typeface="Calibri"/>
                          <a:cs typeface="Times New Roman"/>
                        </a:rPr>
                        <a:t>الموجز في أصول الفقه لمحمد عبيد الله الأسعدي</a:t>
                      </a:r>
                      <a:endParaRPr lang="ru-RU" sz="1600">
                        <a:latin typeface="Calibri"/>
                        <a:ea typeface="Calibri"/>
                        <a:cs typeface="Arial"/>
                      </a:endParaRPr>
                    </a:p>
                  </a:txBody>
                  <a:tcPr marL="68580" marR="68580" marT="0" marB="0"/>
                </a:tc>
                <a:extLst>
                  <a:ext uri="{0D108BD9-81ED-4DB2-BD59-A6C34878D82A}">
                    <a16:rowId xmlns:a16="http://schemas.microsoft.com/office/drawing/2014/main" val="10007"/>
                  </a:ext>
                </a:extLst>
              </a:tr>
              <a:tr h="370840">
                <a:tc>
                  <a:txBody>
                    <a:bodyPr/>
                    <a:lstStyle/>
                    <a:p>
                      <a:pPr algn="ctr">
                        <a:lnSpc>
                          <a:spcPct val="107000"/>
                        </a:lnSpc>
                        <a:spcAft>
                          <a:spcPts val="0"/>
                        </a:spcAft>
                      </a:pPr>
                      <a:r>
                        <a:rPr lang="kk-KZ" sz="2000">
                          <a:latin typeface="Times New Roman"/>
                          <a:ea typeface="Calibri"/>
                          <a:cs typeface="Arial"/>
                        </a:rPr>
                        <a:t>Орта деңгей</a:t>
                      </a:r>
                      <a:endParaRPr lang="ru-RU" sz="1600">
                        <a:latin typeface="Calibri"/>
                        <a:ea typeface="Calibri"/>
                        <a:cs typeface="Arial"/>
                      </a:endParaRPr>
                    </a:p>
                  </a:txBody>
                  <a:tcPr marL="68580" marR="68580" marT="0" marB="0"/>
                </a:tc>
                <a:tc>
                  <a:txBody>
                    <a:bodyPr/>
                    <a:lstStyle/>
                    <a:p>
                      <a:pPr algn="ctr">
                        <a:lnSpc>
                          <a:spcPct val="107000"/>
                        </a:lnSpc>
                        <a:spcAft>
                          <a:spcPts val="0"/>
                        </a:spcAft>
                      </a:pPr>
                      <a:r>
                        <a:rPr lang="ar-SA" sz="2000" dirty="0">
                          <a:latin typeface="Calibri"/>
                          <a:ea typeface="Calibri"/>
                          <a:cs typeface="Times New Roman"/>
                        </a:rPr>
                        <a:t>أصول الشاشي</a:t>
                      </a:r>
                      <a:endParaRPr lang="ru-RU" sz="1600" dirty="0">
                        <a:latin typeface="Calibri"/>
                        <a:ea typeface="Calibri"/>
                        <a:cs typeface="Arial"/>
                      </a:endParaRPr>
                    </a:p>
                  </a:txBody>
                  <a:tcPr marL="68580" marR="68580" marT="0" marB="0"/>
                </a:tc>
                <a:extLst>
                  <a:ext uri="{0D108BD9-81ED-4DB2-BD59-A6C34878D82A}">
                    <a16:rowId xmlns:a16="http://schemas.microsoft.com/office/drawing/2014/main" val="10008"/>
                  </a:ext>
                </a:extLst>
              </a:tr>
            </a:tbl>
          </a:graphicData>
        </a:graphic>
      </p:graphicFrame>
    </p:spTree>
  </p:cSld>
  <p:clrMapOvr>
    <a:masterClrMapping/>
  </p:clrMapOvr>
  <p:transition>
    <p:wheel spokes="3"/>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395536" y="1268760"/>
          <a:ext cx="8229600" cy="45262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endParaRPr lang="ru-RU" dirty="0"/>
                    </a:p>
                  </a:txBody>
                  <a:tcPr/>
                </a:tc>
                <a:tc>
                  <a:txBody>
                    <a:bodyPr/>
                    <a:lstStyle/>
                    <a:p>
                      <a:endParaRPr lang="ru-RU"/>
                    </a:p>
                  </a:txBody>
                  <a:tcPr/>
                </a:tc>
                <a:extLst>
                  <a:ext uri="{0D108BD9-81ED-4DB2-BD59-A6C34878D82A}">
                    <a16:rowId xmlns:a16="http://schemas.microsoft.com/office/drawing/2014/main" val="10000"/>
                  </a:ext>
                </a:extLst>
              </a:tr>
              <a:tr h="370840">
                <a:tc gridSpan="2">
                  <a:txBody>
                    <a:bodyPr/>
                    <a:lstStyle/>
                    <a:p>
                      <a:pPr marL="342900" indent="-342900" algn="ctr">
                        <a:buFont typeface="+mj-lt"/>
                        <a:buAutoNum type="arabicPeriod" startAt="6"/>
                      </a:pPr>
                      <a:r>
                        <a:rPr kumimoji="0" lang="kk-KZ" sz="2000" b="1" kern="1200" dirty="0" smtClean="0">
                          <a:solidFill>
                            <a:schemeClr val="dk1"/>
                          </a:solidFill>
                          <a:latin typeface="+mn-lt"/>
                          <a:ea typeface="+mn-ea"/>
                          <a:cs typeface="+mn-cs"/>
                        </a:rPr>
                        <a:t>Құран ілімі</a:t>
                      </a:r>
                      <a:endParaRPr lang="ru-RU" sz="2000" dirty="0"/>
                    </a:p>
                  </a:txBody>
                  <a:tcPr/>
                </a:tc>
                <a:tc hMerge="1">
                  <a:txBody>
                    <a:bodyPr/>
                    <a:lstStyle/>
                    <a:p>
                      <a:endParaRPr lang="ru-RU" dirty="0"/>
                    </a:p>
                  </a:txBody>
                  <a:tcPr/>
                </a:tc>
                <a:extLst>
                  <a:ext uri="{0D108BD9-81ED-4DB2-BD59-A6C34878D82A}">
                    <a16:rowId xmlns:a16="http://schemas.microsoft.com/office/drawing/2014/main" val="10001"/>
                  </a:ext>
                </a:extLst>
              </a:tr>
              <a:tr h="370840">
                <a:tc>
                  <a:txBody>
                    <a:bodyPr/>
                    <a:lstStyle/>
                    <a:p>
                      <a:pPr algn="ctr">
                        <a:lnSpc>
                          <a:spcPct val="107000"/>
                        </a:lnSpc>
                        <a:spcAft>
                          <a:spcPts val="0"/>
                        </a:spcAft>
                      </a:pPr>
                      <a:r>
                        <a:rPr lang="kk-KZ" sz="2000">
                          <a:latin typeface="Times New Roman"/>
                          <a:ea typeface="Calibri"/>
                          <a:cs typeface="Arial"/>
                        </a:rPr>
                        <a:t>Бастауыш</a:t>
                      </a:r>
                      <a:endParaRPr lang="ru-RU" sz="1600">
                        <a:latin typeface="Calibri"/>
                        <a:ea typeface="Calibri"/>
                        <a:cs typeface="Arial"/>
                      </a:endParaRPr>
                    </a:p>
                  </a:txBody>
                  <a:tcPr marL="68580" marR="68580" marT="0" marB="0"/>
                </a:tc>
                <a:tc>
                  <a:txBody>
                    <a:bodyPr/>
                    <a:lstStyle/>
                    <a:p>
                      <a:pPr algn="ctr" rtl="1">
                        <a:lnSpc>
                          <a:spcPct val="107000"/>
                        </a:lnSpc>
                        <a:spcAft>
                          <a:spcPts val="0"/>
                        </a:spcAft>
                      </a:pPr>
                      <a:r>
                        <a:rPr lang="ar-SA" sz="2000" dirty="0">
                          <a:latin typeface="Calibri"/>
                          <a:ea typeface="Calibri"/>
                          <a:cs typeface="Times New Roman"/>
                        </a:rPr>
                        <a:t>علوم القرآن الكريم لنور الدين عتر</a:t>
                      </a:r>
                      <a:endParaRPr lang="ru-RU" sz="1600" dirty="0">
                        <a:latin typeface="Calibri"/>
                        <a:ea typeface="Calibri"/>
                        <a:cs typeface="Arial"/>
                      </a:endParaRPr>
                    </a:p>
                  </a:txBody>
                  <a:tcPr marL="68580" marR="68580" marT="0" marB="0"/>
                </a:tc>
                <a:extLst>
                  <a:ext uri="{0D108BD9-81ED-4DB2-BD59-A6C34878D82A}">
                    <a16:rowId xmlns:a16="http://schemas.microsoft.com/office/drawing/2014/main" val="10002"/>
                  </a:ext>
                </a:extLst>
              </a:tr>
              <a:tr h="370840">
                <a:tc gridSpan="2">
                  <a:txBody>
                    <a:bodyPr/>
                    <a:lstStyle/>
                    <a:p>
                      <a:pPr marL="342900" indent="-342900" algn="ctr">
                        <a:buFont typeface="+mj-lt"/>
                        <a:buAutoNum type="arabicPeriod" startAt="7"/>
                      </a:pPr>
                      <a:r>
                        <a:rPr kumimoji="0" lang="kk-KZ" sz="2000" b="1" kern="1200" dirty="0" smtClean="0">
                          <a:solidFill>
                            <a:schemeClr val="dk1"/>
                          </a:solidFill>
                          <a:latin typeface="+mn-lt"/>
                          <a:ea typeface="+mn-ea"/>
                          <a:cs typeface="+mn-cs"/>
                        </a:rPr>
                        <a:t>Тәпсір</a:t>
                      </a:r>
                      <a:endParaRPr lang="ru-RU" sz="2000" dirty="0"/>
                    </a:p>
                  </a:txBody>
                  <a:tcPr/>
                </a:tc>
                <a:tc hMerge="1">
                  <a:txBody>
                    <a:bodyPr/>
                    <a:lstStyle/>
                    <a:p>
                      <a:endParaRPr lang="ru-RU" dirty="0"/>
                    </a:p>
                  </a:txBody>
                  <a:tcPr/>
                </a:tc>
                <a:extLst>
                  <a:ext uri="{0D108BD9-81ED-4DB2-BD59-A6C34878D82A}">
                    <a16:rowId xmlns:a16="http://schemas.microsoft.com/office/drawing/2014/main" val="10003"/>
                  </a:ext>
                </a:extLst>
              </a:tr>
              <a:tr h="370840">
                <a:tc>
                  <a:txBody>
                    <a:bodyPr/>
                    <a:lstStyle/>
                    <a:p>
                      <a:pPr algn="ctr">
                        <a:lnSpc>
                          <a:spcPct val="107000"/>
                        </a:lnSpc>
                        <a:spcAft>
                          <a:spcPts val="0"/>
                        </a:spcAft>
                      </a:pPr>
                      <a:r>
                        <a:rPr lang="kk-KZ" sz="2000">
                          <a:latin typeface="Times New Roman"/>
                          <a:ea typeface="Calibri"/>
                          <a:cs typeface="Arial"/>
                        </a:rPr>
                        <a:t>Бастауыш</a:t>
                      </a:r>
                      <a:endParaRPr lang="ru-RU" sz="1600">
                        <a:latin typeface="Calibri"/>
                        <a:ea typeface="Calibri"/>
                        <a:cs typeface="Arial"/>
                      </a:endParaRPr>
                    </a:p>
                  </a:txBody>
                  <a:tcPr marL="68580" marR="68580" marT="0" marB="0"/>
                </a:tc>
                <a:tc>
                  <a:txBody>
                    <a:bodyPr/>
                    <a:lstStyle/>
                    <a:p>
                      <a:pPr algn="ctr">
                        <a:lnSpc>
                          <a:spcPct val="107000"/>
                        </a:lnSpc>
                        <a:spcAft>
                          <a:spcPts val="0"/>
                        </a:spcAft>
                      </a:pPr>
                      <a:r>
                        <a:rPr lang="ar-SA" sz="2000">
                          <a:latin typeface="Calibri"/>
                          <a:ea typeface="Calibri"/>
                          <a:cs typeface="Times New Roman"/>
                        </a:rPr>
                        <a:t>صفوة التفاسير للصابوني</a:t>
                      </a:r>
                      <a:endParaRPr lang="ru-RU" sz="1600">
                        <a:latin typeface="Calibri"/>
                        <a:ea typeface="Calibri"/>
                        <a:cs typeface="Arial"/>
                      </a:endParaRPr>
                    </a:p>
                  </a:txBody>
                  <a:tcPr marL="68580" marR="68580" marT="0" marB="0"/>
                </a:tc>
                <a:extLst>
                  <a:ext uri="{0D108BD9-81ED-4DB2-BD59-A6C34878D82A}">
                    <a16:rowId xmlns:a16="http://schemas.microsoft.com/office/drawing/2014/main" val="10004"/>
                  </a:ext>
                </a:extLst>
              </a:tr>
              <a:tr h="370840">
                <a:tc>
                  <a:txBody>
                    <a:bodyPr/>
                    <a:lstStyle/>
                    <a:p>
                      <a:pPr algn="ctr">
                        <a:lnSpc>
                          <a:spcPct val="107000"/>
                        </a:lnSpc>
                        <a:spcAft>
                          <a:spcPts val="0"/>
                        </a:spcAft>
                      </a:pPr>
                      <a:r>
                        <a:rPr lang="kk-KZ" sz="2000">
                          <a:latin typeface="Times New Roman"/>
                          <a:ea typeface="Calibri"/>
                          <a:cs typeface="Arial"/>
                        </a:rPr>
                        <a:t>Орта деңгей</a:t>
                      </a:r>
                      <a:endParaRPr lang="ru-RU" sz="1600">
                        <a:latin typeface="Calibri"/>
                        <a:ea typeface="Calibri"/>
                        <a:cs typeface="Arial"/>
                      </a:endParaRPr>
                    </a:p>
                  </a:txBody>
                  <a:tcPr marL="68580" marR="68580" marT="0" marB="0"/>
                </a:tc>
                <a:tc>
                  <a:txBody>
                    <a:bodyPr/>
                    <a:lstStyle/>
                    <a:p>
                      <a:pPr algn="ctr">
                        <a:lnSpc>
                          <a:spcPct val="107000"/>
                        </a:lnSpc>
                        <a:spcAft>
                          <a:spcPts val="0"/>
                        </a:spcAft>
                      </a:pPr>
                      <a:r>
                        <a:rPr lang="ar-SA" sz="2000">
                          <a:latin typeface="Calibri"/>
                          <a:ea typeface="Calibri"/>
                          <a:cs typeface="Times New Roman"/>
                        </a:rPr>
                        <a:t>تفسير النسفي</a:t>
                      </a:r>
                      <a:endParaRPr lang="ru-RU" sz="1600">
                        <a:latin typeface="Calibri"/>
                        <a:ea typeface="Calibri"/>
                        <a:cs typeface="Arial"/>
                      </a:endParaRPr>
                    </a:p>
                  </a:txBody>
                  <a:tcPr marL="68580" marR="68580" marT="0" marB="0"/>
                </a:tc>
                <a:extLst>
                  <a:ext uri="{0D108BD9-81ED-4DB2-BD59-A6C34878D82A}">
                    <a16:rowId xmlns:a16="http://schemas.microsoft.com/office/drawing/2014/main" val="10005"/>
                  </a:ext>
                </a:extLst>
              </a:tr>
              <a:tr h="370840">
                <a:tc>
                  <a:txBody>
                    <a:bodyPr/>
                    <a:lstStyle/>
                    <a:p>
                      <a:pPr algn="ctr">
                        <a:lnSpc>
                          <a:spcPct val="107000"/>
                        </a:lnSpc>
                        <a:spcAft>
                          <a:spcPts val="0"/>
                        </a:spcAft>
                      </a:pPr>
                      <a:r>
                        <a:rPr lang="kk-KZ" sz="2000">
                          <a:latin typeface="Times New Roman"/>
                          <a:ea typeface="Calibri"/>
                          <a:cs typeface="Arial"/>
                        </a:rPr>
                        <a:t>Жоғары деңгей</a:t>
                      </a:r>
                      <a:endParaRPr lang="ru-RU" sz="1600">
                        <a:latin typeface="Calibri"/>
                        <a:ea typeface="Calibri"/>
                        <a:cs typeface="Arial"/>
                      </a:endParaRPr>
                    </a:p>
                  </a:txBody>
                  <a:tcPr marL="68580" marR="68580" marT="0" marB="0"/>
                </a:tc>
                <a:tc>
                  <a:txBody>
                    <a:bodyPr/>
                    <a:lstStyle/>
                    <a:p>
                      <a:pPr algn="ctr">
                        <a:lnSpc>
                          <a:spcPct val="107000"/>
                        </a:lnSpc>
                        <a:spcAft>
                          <a:spcPts val="0"/>
                        </a:spcAft>
                      </a:pPr>
                      <a:r>
                        <a:rPr lang="ar-SA" sz="2000" dirty="0">
                          <a:latin typeface="Calibri"/>
                          <a:ea typeface="Calibri"/>
                          <a:cs typeface="Times New Roman"/>
                        </a:rPr>
                        <a:t>التفسير الكبير لفخر الدين الرازي</a:t>
                      </a:r>
                      <a:endParaRPr lang="ru-RU" sz="1600" dirty="0">
                        <a:latin typeface="Calibri"/>
                        <a:ea typeface="Calibri"/>
                        <a:cs typeface="Arial"/>
                      </a:endParaRPr>
                    </a:p>
                  </a:txBody>
                  <a:tcPr marL="68580" marR="68580" marT="0" marB="0"/>
                </a:tc>
                <a:extLst>
                  <a:ext uri="{0D108BD9-81ED-4DB2-BD59-A6C34878D82A}">
                    <a16:rowId xmlns:a16="http://schemas.microsoft.com/office/drawing/2014/main" val="10006"/>
                  </a:ext>
                </a:extLst>
              </a:tr>
              <a:tr h="370840">
                <a:tc gridSpan="2">
                  <a:txBody>
                    <a:bodyPr/>
                    <a:lstStyle/>
                    <a:p>
                      <a:pPr marL="342900" indent="-342900" algn="ctr">
                        <a:buFont typeface="+mj-lt"/>
                        <a:buAutoNum type="arabicPeriod" startAt="8"/>
                      </a:pPr>
                      <a:r>
                        <a:rPr kumimoji="0" lang="kk-KZ" sz="2000" b="1" kern="1200" dirty="0" smtClean="0">
                          <a:solidFill>
                            <a:schemeClr val="dk1"/>
                          </a:solidFill>
                          <a:latin typeface="+mn-lt"/>
                          <a:ea typeface="+mn-ea"/>
                          <a:cs typeface="+mn-cs"/>
                        </a:rPr>
                        <a:t>Хадис</a:t>
                      </a:r>
                      <a:endParaRPr lang="ru-RU" sz="2000" dirty="0"/>
                    </a:p>
                  </a:txBody>
                  <a:tcPr/>
                </a:tc>
                <a:tc hMerge="1">
                  <a:txBody>
                    <a:bodyPr/>
                    <a:lstStyle/>
                    <a:p>
                      <a:endParaRPr lang="ru-RU" dirty="0"/>
                    </a:p>
                  </a:txBody>
                  <a:tcPr/>
                </a:tc>
                <a:extLst>
                  <a:ext uri="{0D108BD9-81ED-4DB2-BD59-A6C34878D82A}">
                    <a16:rowId xmlns:a16="http://schemas.microsoft.com/office/drawing/2014/main" val="10007"/>
                  </a:ext>
                </a:extLst>
              </a:tr>
              <a:tr h="370840">
                <a:tc>
                  <a:txBody>
                    <a:bodyPr/>
                    <a:lstStyle/>
                    <a:p>
                      <a:pPr algn="ctr">
                        <a:lnSpc>
                          <a:spcPct val="107000"/>
                        </a:lnSpc>
                        <a:spcAft>
                          <a:spcPts val="0"/>
                        </a:spcAft>
                      </a:pPr>
                      <a:r>
                        <a:rPr lang="kk-KZ" sz="2000">
                          <a:latin typeface="Times New Roman"/>
                          <a:ea typeface="Calibri"/>
                          <a:cs typeface="Arial"/>
                        </a:rPr>
                        <a:t>Бастауыш</a:t>
                      </a:r>
                      <a:endParaRPr lang="ru-RU" sz="1600">
                        <a:latin typeface="Calibri"/>
                        <a:ea typeface="Calibri"/>
                        <a:cs typeface="Arial"/>
                      </a:endParaRPr>
                    </a:p>
                  </a:txBody>
                  <a:tcPr marL="68580" marR="68580" marT="0" marB="0"/>
                </a:tc>
                <a:tc>
                  <a:txBody>
                    <a:bodyPr/>
                    <a:lstStyle/>
                    <a:p>
                      <a:pPr algn="ctr">
                        <a:lnSpc>
                          <a:spcPct val="107000"/>
                        </a:lnSpc>
                        <a:spcAft>
                          <a:spcPts val="0"/>
                        </a:spcAft>
                      </a:pPr>
                      <a:r>
                        <a:rPr lang="ar-SA" sz="2000">
                          <a:latin typeface="Calibri"/>
                          <a:ea typeface="Calibri"/>
                          <a:cs typeface="Times New Roman"/>
                        </a:rPr>
                        <a:t>ﺍﻷﺭﺑﻌﻴﻦ ﺍﻟﻨﻮﻭﻳﺔ</a:t>
                      </a:r>
                      <a:endParaRPr lang="ru-RU" sz="1600">
                        <a:latin typeface="Calibri"/>
                        <a:ea typeface="Calibri"/>
                        <a:cs typeface="Arial"/>
                      </a:endParaRPr>
                    </a:p>
                  </a:txBody>
                  <a:tcPr marL="68580" marR="68580" marT="0" marB="0"/>
                </a:tc>
                <a:extLst>
                  <a:ext uri="{0D108BD9-81ED-4DB2-BD59-A6C34878D82A}">
                    <a16:rowId xmlns:a16="http://schemas.microsoft.com/office/drawing/2014/main" val="10008"/>
                  </a:ext>
                </a:extLst>
              </a:tr>
              <a:tr h="370840">
                <a:tc>
                  <a:txBody>
                    <a:bodyPr/>
                    <a:lstStyle/>
                    <a:p>
                      <a:pPr algn="ctr">
                        <a:lnSpc>
                          <a:spcPct val="107000"/>
                        </a:lnSpc>
                        <a:spcAft>
                          <a:spcPts val="0"/>
                        </a:spcAft>
                      </a:pPr>
                      <a:r>
                        <a:rPr lang="kk-KZ" sz="2000">
                          <a:latin typeface="Times New Roman"/>
                          <a:ea typeface="Calibri"/>
                          <a:cs typeface="Arial"/>
                        </a:rPr>
                        <a:t>Орта деңгей</a:t>
                      </a:r>
                      <a:endParaRPr lang="ru-RU" sz="1600">
                        <a:latin typeface="Calibri"/>
                        <a:ea typeface="Calibri"/>
                        <a:cs typeface="Arial"/>
                      </a:endParaRPr>
                    </a:p>
                  </a:txBody>
                  <a:tcPr marL="68580" marR="68580" marT="0" marB="0"/>
                </a:tc>
                <a:tc>
                  <a:txBody>
                    <a:bodyPr/>
                    <a:lstStyle/>
                    <a:p>
                      <a:pPr algn="ctr">
                        <a:lnSpc>
                          <a:spcPct val="107000"/>
                        </a:lnSpc>
                        <a:spcAft>
                          <a:spcPts val="0"/>
                        </a:spcAft>
                      </a:pPr>
                      <a:r>
                        <a:rPr lang="ar-SA" sz="2000">
                          <a:latin typeface="Calibri"/>
                          <a:ea typeface="Calibri"/>
                          <a:cs typeface="Times New Roman"/>
                        </a:rPr>
                        <a:t>رياض الصالحين من كلام سيد المرسلين</a:t>
                      </a:r>
                      <a:endParaRPr lang="ru-RU" sz="1600">
                        <a:latin typeface="Calibri"/>
                        <a:ea typeface="Calibri"/>
                        <a:cs typeface="Arial"/>
                      </a:endParaRPr>
                    </a:p>
                  </a:txBody>
                  <a:tcPr marL="68580" marR="68580" marT="0" marB="0"/>
                </a:tc>
                <a:extLst>
                  <a:ext uri="{0D108BD9-81ED-4DB2-BD59-A6C34878D82A}">
                    <a16:rowId xmlns:a16="http://schemas.microsoft.com/office/drawing/2014/main" val="10009"/>
                  </a:ext>
                </a:extLst>
              </a:tr>
              <a:tr h="370840">
                <a:tc>
                  <a:txBody>
                    <a:bodyPr/>
                    <a:lstStyle/>
                    <a:p>
                      <a:pPr algn="ctr">
                        <a:lnSpc>
                          <a:spcPct val="107000"/>
                        </a:lnSpc>
                        <a:spcAft>
                          <a:spcPts val="0"/>
                        </a:spcAft>
                      </a:pPr>
                      <a:r>
                        <a:rPr lang="kk-KZ" sz="2000">
                          <a:latin typeface="Times New Roman"/>
                          <a:ea typeface="Calibri"/>
                          <a:cs typeface="Arial"/>
                        </a:rPr>
                        <a:t>Жоғары деңгей</a:t>
                      </a:r>
                      <a:endParaRPr lang="ru-RU" sz="1600">
                        <a:latin typeface="Calibri"/>
                        <a:ea typeface="Calibri"/>
                        <a:cs typeface="Arial"/>
                      </a:endParaRPr>
                    </a:p>
                  </a:txBody>
                  <a:tcPr marL="68580" marR="68580" marT="0" marB="0"/>
                </a:tc>
                <a:tc>
                  <a:txBody>
                    <a:bodyPr/>
                    <a:lstStyle/>
                    <a:p>
                      <a:pPr algn="ctr">
                        <a:lnSpc>
                          <a:spcPct val="107000"/>
                        </a:lnSpc>
                        <a:spcAft>
                          <a:spcPts val="0"/>
                        </a:spcAft>
                      </a:pPr>
                      <a:r>
                        <a:rPr lang="ar-SA" sz="2000">
                          <a:latin typeface="Calibri"/>
                          <a:ea typeface="Calibri"/>
                          <a:cs typeface="Times New Roman"/>
                        </a:rPr>
                        <a:t>سنن أبي داود</a:t>
                      </a:r>
                      <a:endParaRPr lang="ru-RU" sz="1600">
                        <a:latin typeface="Calibri"/>
                        <a:ea typeface="Calibri"/>
                        <a:cs typeface="Arial"/>
                      </a:endParaRPr>
                    </a:p>
                  </a:txBody>
                  <a:tcPr marL="68580" marR="68580" marT="0" marB="0"/>
                </a:tc>
                <a:extLst>
                  <a:ext uri="{0D108BD9-81ED-4DB2-BD59-A6C34878D82A}">
                    <a16:rowId xmlns:a16="http://schemas.microsoft.com/office/drawing/2014/main" val="10010"/>
                  </a:ext>
                </a:extLst>
              </a:tr>
              <a:tr h="370840">
                <a:tc>
                  <a:txBody>
                    <a:bodyPr/>
                    <a:lstStyle/>
                    <a:p>
                      <a:pPr algn="ctr">
                        <a:lnSpc>
                          <a:spcPct val="107000"/>
                        </a:lnSpc>
                        <a:spcAft>
                          <a:spcPts val="0"/>
                        </a:spcAft>
                      </a:pPr>
                      <a:r>
                        <a:rPr lang="kk-KZ" sz="2000">
                          <a:latin typeface="Times New Roman"/>
                          <a:ea typeface="Calibri"/>
                          <a:cs typeface="Arial"/>
                        </a:rPr>
                        <a:t>Жоғары деңгей</a:t>
                      </a:r>
                      <a:endParaRPr lang="ru-RU" sz="1600">
                        <a:latin typeface="Calibri"/>
                        <a:ea typeface="Calibri"/>
                        <a:cs typeface="Arial"/>
                      </a:endParaRPr>
                    </a:p>
                  </a:txBody>
                  <a:tcPr marL="68580" marR="68580" marT="0" marB="0"/>
                </a:tc>
                <a:tc>
                  <a:txBody>
                    <a:bodyPr/>
                    <a:lstStyle/>
                    <a:p>
                      <a:pPr algn="ctr">
                        <a:lnSpc>
                          <a:spcPct val="107000"/>
                        </a:lnSpc>
                        <a:spcAft>
                          <a:spcPts val="0"/>
                        </a:spcAft>
                      </a:pPr>
                      <a:r>
                        <a:rPr lang="ar-SA" sz="2000" dirty="0">
                          <a:latin typeface="Calibri"/>
                          <a:ea typeface="Calibri"/>
                          <a:cs typeface="Times New Roman"/>
                        </a:rPr>
                        <a:t>شرح البخاري للكشمري</a:t>
                      </a:r>
                      <a:endParaRPr lang="ru-RU" sz="1600" dirty="0">
                        <a:latin typeface="Calibri"/>
                        <a:ea typeface="Calibri"/>
                        <a:cs typeface="Arial"/>
                      </a:endParaRPr>
                    </a:p>
                  </a:txBody>
                  <a:tcPr marL="68580" marR="68580" marT="0" marB="0"/>
                </a:tc>
                <a:extLst>
                  <a:ext uri="{0D108BD9-81ED-4DB2-BD59-A6C34878D82A}">
                    <a16:rowId xmlns:a16="http://schemas.microsoft.com/office/drawing/2014/main" val="10011"/>
                  </a:ext>
                </a:extLst>
              </a:tr>
            </a:tbl>
          </a:graphicData>
        </a:graphic>
      </p:graphicFrame>
    </p:spTree>
  </p:cSld>
  <p:clrMapOvr>
    <a:masterClrMapping/>
  </p:clrMapOvr>
  <p:transition>
    <p:whee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67544" y="1268760"/>
          <a:ext cx="8229600" cy="45262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endParaRPr lang="ru-RU" dirty="0"/>
                    </a:p>
                  </a:txBody>
                  <a:tcPr/>
                </a:tc>
                <a:tc>
                  <a:txBody>
                    <a:bodyPr/>
                    <a:lstStyle/>
                    <a:p>
                      <a:endParaRPr lang="ru-RU"/>
                    </a:p>
                  </a:txBody>
                  <a:tcPr/>
                </a:tc>
                <a:extLst>
                  <a:ext uri="{0D108BD9-81ED-4DB2-BD59-A6C34878D82A}">
                    <a16:rowId xmlns:a16="http://schemas.microsoft.com/office/drawing/2014/main" val="10000"/>
                  </a:ext>
                </a:extLst>
              </a:tr>
              <a:tr h="370840">
                <a:tc gridSpan="2">
                  <a:txBody>
                    <a:bodyPr/>
                    <a:lstStyle/>
                    <a:p>
                      <a:pPr marL="342900" indent="-342900" algn="ctr">
                        <a:buFont typeface="+mj-lt"/>
                        <a:buAutoNum type="arabicPeriod" startAt="9"/>
                      </a:pPr>
                      <a:r>
                        <a:rPr kumimoji="0" lang="kk-KZ" sz="2000" b="1" kern="1200" dirty="0" smtClean="0">
                          <a:solidFill>
                            <a:schemeClr val="dk1"/>
                          </a:solidFill>
                          <a:latin typeface="+mn-lt"/>
                          <a:ea typeface="+mn-ea"/>
                          <a:cs typeface="+mn-cs"/>
                        </a:rPr>
                        <a:t>Сира</a:t>
                      </a:r>
                      <a:endParaRPr lang="ru-RU" sz="2000" dirty="0"/>
                    </a:p>
                  </a:txBody>
                  <a:tcPr/>
                </a:tc>
                <a:tc hMerge="1">
                  <a:txBody>
                    <a:bodyPr/>
                    <a:lstStyle/>
                    <a:p>
                      <a:endParaRPr lang="ru-RU" dirty="0"/>
                    </a:p>
                  </a:txBody>
                  <a:tcPr/>
                </a:tc>
                <a:extLst>
                  <a:ext uri="{0D108BD9-81ED-4DB2-BD59-A6C34878D82A}">
                    <a16:rowId xmlns:a16="http://schemas.microsoft.com/office/drawing/2014/main" val="10001"/>
                  </a:ext>
                </a:extLst>
              </a:tr>
              <a:tr h="370840">
                <a:tc>
                  <a:txBody>
                    <a:bodyPr/>
                    <a:lstStyle/>
                    <a:p>
                      <a:pPr algn="ctr">
                        <a:lnSpc>
                          <a:spcPct val="107000"/>
                        </a:lnSpc>
                        <a:spcAft>
                          <a:spcPts val="0"/>
                        </a:spcAft>
                      </a:pPr>
                      <a:r>
                        <a:rPr lang="kk-KZ" sz="2000">
                          <a:latin typeface="Times New Roman"/>
                          <a:ea typeface="Calibri"/>
                          <a:cs typeface="Arial"/>
                        </a:rPr>
                        <a:t>Бастауыш</a:t>
                      </a:r>
                      <a:endParaRPr lang="ru-RU" sz="1600">
                        <a:latin typeface="Calibri"/>
                        <a:ea typeface="Calibri"/>
                        <a:cs typeface="Arial"/>
                      </a:endParaRPr>
                    </a:p>
                  </a:txBody>
                  <a:tcPr marL="68580" marR="68580" marT="0" marB="0"/>
                </a:tc>
                <a:tc>
                  <a:txBody>
                    <a:bodyPr/>
                    <a:lstStyle/>
                    <a:p>
                      <a:pPr algn="ctr">
                        <a:lnSpc>
                          <a:spcPct val="107000"/>
                        </a:lnSpc>
                        <a:spcAft>
                          <a:spcPts val="0"/>
                        </a:spcAft>
                      </a:pPr>
                      <a:r>
                        <a:rPr lang="ar-SA" sz="2000">
                          <a:latin typeface="Calibri"/>
                          <a:ea typeface="Calibri"/>
                          <a:cs typeface="Times New Roman"/>
                        </a:rPr>
                        <a:t>نور اليقين</a:t>
                      </a:r>
                      <a:endParaRPr lang="ru-RU" sz="1600">
                        <a:latin typeface="Calibri"/>
                        <a:ea typeface="Calibri"/>
                        <a:cs typeface="Arial"/>
                      </a:endParaRPr>
                    </a:p>
                  </a:txBody>
                  <a:tcPr marL="68580" marR="68580" marT="0" marB="0"/>
                </a:tc>
                <a:extLst>
                  <a:ext uri="{0D108BD9-81ED-4DB2-BD59-A6C34878D82A}">
                    <a16:rowId xmlns:a16="http://schemas.microsoft.com/office/drawing/2014/main" val="10002"/>
                  </a:ext>
                </a:extLst>
              </a:tr>
              <a:tr h="370840">
                <a:tc>
                  <a:txBody>
                    <a:bodyPr/>
                    <a:lstStyle/>
                    <a:p>
                      <a:pPr algn="ctr">
                        <a:lnSpc>
                          <a:spcPct val="107000"/>
                        </a:lnSpc>
                        <a:spcAft>
                          <a:spcPts val="0"/>
                        </a:spcAft>
                      </a:pPr>
                      <a:r>
                        <a:rPr lang="kk-KZ" sz="2000">
                          <a:latin typeface="Times New Roman"/>
                          <a:ea typeface="Calibri"/>
                          <a:cs typeface="Arial"/>
                        </a:rPr>
                        <a:t>Орта деңгей</a:t>
                      </a:r>
                      <a:endParaRPr lang="ru-RU" sz="1600">
                        <a:latin typeface="Calibri"/>
                        <a:ea typeface="Calibri"/>
                        <a:cs typeface="Arial"/>
                      </a:endParaRPr>
                    </a:p>
                  </a:txBody>
                  <a:tcPr marL="68580" marR="68580" marT="0" marB="0"/>
                </a:tc>
                <a:tc>
                  <a:txBody>
                    <a:bodyPr/>
                    <a:lstStyle/>
                    <a:p>
                      <a:pPr algn="ctr">
                        <a:lnSpc>
                          <a:spcPct val="107000"/>
                        </a:lnSpc>
                        <a:spcAft>
                          <a:spcPts val="0"/>
                        </a:spcAft>
                      </a:pPr>
                      <a:r>
                        <a:rPr lang="ar-SA" sz="2000" dirty="0">
                          <a:latin typeface="Calibri"/>
                          <a:ea typeface="Calibri"/>
                          <a:cs typeface="Times New Roman"/>
                        </a:rPr>
                        <a:t>فقه السيرة</a:t>
                      </a:r>
                      <a:endParaRPr lang="ru-RU" sz="1600" dirty="0">
                        <a:latin typeface="Calibri"/>
                        <a:ea typeface="Calibri"/>
                        <a:cs typeface="Arial"/>
                      </a:endParaRPr>
                    </a:p>
                  </a:txBody>
                  <a:tcPr marL="68580" marR="68580" marT="0" marB="0"/>
                </a:tc>
                <a:extLst>
                  <a:ext uri="{0D108BD9-81ED-4DB2-BD59-A6C34878D82A}">
                    <a16:rowId xmlns:a16="http://schemas.microsoft.com/office/drawing/2014/main" val="10003"/>
                  </a:ext>
                </a:extLst>
              </a:tr>
              <a:tr h="370840">
                <a:tc gridSpan="2">
                  <a:txBody>
                    <a:bodyPr/>
                    <a:lstStyle/>
                    <a:p>
                      <a:pPr marL="342900" indent="-342900" algn="ctr">
                        <a:buFont typeface="+mj-lt"/>
                        <a:buAutoNum type="arabicPeriod" startAt="10"/>
                      </a:pPr>
                      <a:r>
                        <a:rPr kumimoji="0" lang="kk-KZ" sz="2000" b="1" kern="1200" dirty="0" smtClean="0">
                          <a:solidFill>
                            <a:schemeClr val="dk1"/>
                          </a:solidFill>
                          <a:latin typeface="+mn-lt"/>
                          <a:ea typeface="+mn-ea"/>
                          <a:cs typeface="+mn-cs"/>
                        </a:rPr>
                        <a:t>Тасаууф</a:t>
                      </a:r>
                      <a:endParaRPr lang="ru-RU" sz="2000" dirty="0"/>
                    </a:p>
                  </a:txBody>
                  <a:tcPr/>
                </a:tc>
                <a:tc hMerge="1">
                  <a:txBody>
                    <a:bodyPr/>
                    <a:lstStyle/>
                    <a:p>
                      <a:endParaRPr lang="ru-RU" dirty="0"/>
                    </a:p>
                  </a:txBody>
                  <a:tcPr/>
                </a:tc>
                <a:extLst>
                  <a:ext uri="{0D108BD9-81ED-4DB2-BD59-A6C34878D82A}">
                    <a16:rowId xmlns:a16="http://schemas.microsoft.com/office/drawing/2014/main" val="10004"/>
                  </a:ext>
                </a:extLst>
              </a:tr>
              <a:tr h="370840">
                <a:tc>
                  <a:txBody>
                    <a:bodyPr/>
                    <a:lstStyle/>
                    <a:p>
                      <a:pPr algn="ctr">
                        <a:lnSpc>
                          <a:spcPct val="107000"/>
                        </a:lnSpc>
                        <a:spcAft>
                          <a:spcPts val="0"/>
                        </a:spcAft>
                      </a:pPr>
                      <a:r>
                        <a:rPr lang="kk-KZ" sz="2000">
                          <a:latin typeface="Times New Roman"/>
                          <a:ea typeface="Calibri"/>
                          <a:cs typeface="Arial"/>
                        </a:rPr>
                        <a:t>Бастауыш</a:t>
                      </a:r>
                      <a:endParaRPr lang="ru-RU" sz="1600">
                        <a:latin typeface="Calibri"/>
                        <a:ea typeface="Calibri"/>
                        <a:cs typeface="Arial"/>
                      </a:endParaRPr>
                    </a:p>
                  </a:txBody>
                  <a:tcPr marL="68580" marR="68580" marT="0" marB="0"/>
                </a:tc>
                <a:tc>
                  <a:txBody>
                    <a:bodyPr/>
                    <a:lstStyle/>
                    <a:p>
                      <a:pPr algn="ctr">
                        <a:lnSpc>
                          <a:spcPct val="107000"/>
                        </a:lnSpc>
                        <a:spcAft>
                          <a:spcPts val="0"/>
                        </a:spcAft>
                      </a:pPr>
                      <a:r>
                        <a:rPr lang="ar-SA" sz="2000">
                          <a:latin typeface="Calibri"/>
                          <a:ea typeface="Calibri"/>
                          <a:cs typeface="Times New Roman"/>
                        </a:rPr>
                        <a:t>رسالة المسترشدين</a:t>
                      </a:r>
                      <a:endParaRPr lang="ru-RU" sz="1600">
                        <a:latin typeface="Calibri"/>
                        <a:ea typeface="Calibri"/>
                        <a:cs typeface="Arial"/>
                      </a:endParaRPr>
                    </a:p>
                  </a:txBody>
                  <a:tcPr marL="68580" marR="68580" marT="0" marB="0"/>
                </a:tc>
                <a:extLst>
                  <a:ext uri="{0D108BD9-81ED-4DB2-BD59-A6C34878D82A}">
                    <a16:rowId xmlns:a16="http://schemas.microsoft.com/office/drawing/2014/main" val="10005"/>
                  </a:ext>
                </a:extLst>
              </a:tr>
              <a:tr h="370840">
                <a:tc>
                  <a:txBody>
                    <a:bodyPr/>
                    <a:lstStyle/>
                    <a:p>
                      <a:pPr algn="ctr">
                        <a:lnSpc>
                          <a:spcPct val="107000"/>
                        </a:lnSpc>
                        <a:spcAft>
                          <a:spcPts val="0"/>
                        </a:spcAft>
                      </a:pPr>
                      <a:r>
                        <a:rPr lang="kk-KZ" sz="2000">
                          <a:latin typeface="Times New Roman"/>
                          <a:ea typeface="Calibri"/>
                          <a:cs typeface="Arial"/>
                        </a:rPr>
                        <a:t>Орта деңгей</a:t>
                      </a:r>
                      <a:endParaRPr lang="ru-RU" sz="1600">
                        <a:latin typeface="Calibri"/>
                        <a:ea typeface="Calibri"/>
                        <a:cs typeface="Arial"/>
                      </a:endParaRPr>
                    </a:p>
                  </a:txBody>
                  <a:tcPr marL="68580" marR="68580" marT="0" marB="0"/>
                </a:tc>
                <a:tc>
                  <a:txBody>
                    <a:bodyPr/>
                    <a:lstStyle/>
                    <a:p>
                      <a:pPr algn="ctr">
                        <a:lnSpc>
                          <a:spcPct val="107000"/>
                        </a:lnSpc>
                        <a:spcAft>
                          <a:spcPts val="0"/>
                        </a:spcAft>
                      </a:pPr>
                      <a:r>
                        <a:rPr lang="ar-SA" sz="2000" dirty="0">
                          <a:latin typeface="Calibri"/>
                          <a:ea typeface="Calibri"/>
                          <a:cs typeface="Times New Roman"/>
                        </a:rPr>
                        <a:t>إحياء علوم الدين</a:t>
                      </a:r>
                      <a:endParaRPr lang="ru-RU" sz="1600" dirty="0">
                        <a:latin typeface="Calibri"/>
                        <a:ea typeface="Calibri"/>
                        <a:cs typeface="Arial"/>
                      </a:endParaRPr>
                    </a:p>
                  </a:txBody>
                  <a:tcPr marL="68580" marR="68580" marT="0" marB="0"/>
                </a:tc>
                <a:extLst>
                  <a:ext uri="{0D108BD9-81ED-4DB2-BD59-A6C34878D82A}">
                    <a16:rowId xmlns:a16="http://schemas.microsoft.com/office/drawing/2014/main" val="10006"/>
                  </a:ext>
                </a:extLst>
              </a:tr>
              <a:tr h="370840">
                <a:tc gridSpan="2">
                  <a:txBody>
                    <a:bodyPr/>
                    <a:lstStyle/>
                    <a:p>
                      <a:pPr marL="342900" indent="-342900" algn="ctr">
                        <a:buFont typeface="+mj-lt"/>
                        <a:buAutoNum type="arabicPeriod" startAt="11"/>
                      </a:pPr>
                      <a:r>
                        <a:rPr kumimoji="0" lang="kk-KZ" sz="2000" b="1" kern="1200" dirty="0" smtClean="0">
                          <a:solidFill>
                            <a:schemeClr val="dk1"/>
                          </a:solidFill>
                          <a:latin typeface="+mn-lt"/>
                          <a:ea typeface="+mn-ea"/>
                          <a:cs typeface="+mn-cs"/>
                        </a:rPr>
                        <a:t>Наху</a:t>
                      </a:r>
                      <a:endParaRPr lang="ru-RU" sz="2000" dirty="0"/>
                    </a:p>
                  </a:txBody>
                  <a:tcPr/>
                </a:tc>
                <a:tc hMerge="1">
                  <a:txBody>
                    <a:bodyPr/>
                    <a:lstStyle/>
                    <a:p>
                      <a:endParaRPr lang="ru-RU" dirty="0"/>
                    </a:p>
                  </a:txBody>
                  <a:tcPr/>
                </a:tc>
                <a:extLst>
                  <a:ext uri="{0D108BD9-81ED-4DB2-BD59-A6C34878D82A}">
                    <a16:rowId xmlns:a16="http://schemas.microsoft.com/office/drawing/2014/main" val="10007"/>
                  </a:ext>
                </a:extLst>
              </a:tr>
              <a:tr h="370840">
                <a:tc>
                  <a:txBody>
                    <a:bodyPr/>
                    <a:lstStyle/>
                    <a:p>
                      <a:pPr algn="ctr">
                        <a:lnSpc>
                          <a:spcPct val="107000"/>
                        </a:lnSpc>
                        <a:spcAft>
                          <a:spcPts val="0"/>
                        </a:spcAft>
                      </a:pPr>
                      <a:r>
                        <a:rPr lang="kk-KZ" sz="2000">
                          <a:latin typeface="Times New Roman"/>
                          <a:ea typeface="Calibri"/>
                          <a:cs typeface="Arial"/>
                        </a:rPr>
                        <a:t>Бастауыш</a:t>
                      </a:r>
                      <a:endParaRPr lang="ru-RU" sz="1600">
                        <a:latin typeface="Calibri"/>
                        <a:ea typeface="Calibri"/>
                        <a:cs typeface="Arial"/>
                      </a:endParaRPr>
                    </a:p>
                  </a:txBody>
                  <a:tcPr marL="68580" marR="68580" marT="0" marB="0"/>
                </a:tc>
                <a:tc>
                  <a:txBody>
                    <a:bodyPr/>
                    <a:lstStyle/>
                    <a:p>
                      <a:pPr algn="ctr">
                        <a:lnSpc>
                          <a:spcPct val="107000"/>
                        </a:lnSpc>
                        <a:spcAft>
                          <a:spcPts val="0"/>
                        </a:spcAft>
                      </a:pPr>
                      <a:r>
                        <a:rPr lang="ar-SA" sz="2000">
                          <a:latin typeface="Calibri"/>
                          <a:ea typeface="Calibri"/>
                          <a:cs typeface="Times New Roman"/>
                        </a:rPr>
                        <a:t>الآجرومية</a:t>
                      </a:r>
                      <a:endParaRPr lang="ru-RU" sz="1600">
                        <a:latin typeface="Calibri"/>
                        <a:ea typeface="Calibri"/>
                        <a:cs typeface="Arial"/>
                      </a:endParaRPr>
                    </a:p>
                  </a:txBody>
                  <a:tcPr marL="68580" marR="68580" marT="0" marB="0"/>
                </a:tc>
                <a:extLst>
                  <a:ext uri="{0D108BD9-81ED-4DB2-BD59-A6C34878D82A}">
                    <a16:rowId xmlns:a16="http://schemas.microsoft.com/office/drawing/2014/main" val="10008"/>
                  </a:ext>
                </a:extLst>
              </a:tr>
              <a:tr h="370840">
                <a:tc>
                  <a:txBody>
                    <a:bodyPr/>
                    <a:lstStyle/>
                    <a:p>
                      <a:pPr algn="ctr">
                        <a:lnSpc>
                          <a:spcPct val="107000"/>
                        </a:lnSpc>
                        <a:spcAft>
                          <a:spcPts val="0"/>
                        </a:spcAft>
                      </a:pPr>
                      <a:r>
                        <a:rPr lang="kk-KZ" sz="2000">
                          <a:latin typeface="Times New Roman"/>
                          <a:ea typeface="Calibri"/>
                          <a:cs typeface="Arial"/>
                        </a:rPr>
                        <a:t>Орта деңгей</a:t>
                      </a:r>
                      <a:endParaRPr lang="ru-RU" sz="1600">
                        <a:latin typeface="Calibri"/>
                        <a:ea typeface="Calibri"/>
                        <a:cs typeface="Arial"/>
                      </a:endParaRPr>
                    </a:p>
                  </a:txBody>
                  <a:tcPr marL="68580" marR="68580" marT="0" marB="0"/>
                </a:tc>
                <a:tc>
                  <a:txBody>
                    <a:bodyPr/>
                    <a:lstStyle/>
                    <a:p>
                      <a:pPr algn="ctr">
                        <a:lnSpc>
                          <a:spcPct val="107000"/>
                        </a:lnSpc>
                        <a:spcAft>
                          <a:spcPts val="0"/>
                        </a:spcAft>
                      </a:pPr>
                      <a:r>
                        <a:rPr lang="ar-SA" sz="2000">
                          <a:latin typeface="Calibri"/>
                          <a:ea typeface="Calibri"/>
                          <a:cs typeface="Times New Roman"/>
                        </a:rPr>
                        <a:t>قطر الندى</a:t>
                      </a:r>
                      <a:endParaRPr lang="ru-RU" sz="1600">
                        <a:latin typeface="Calibri"/>
                        <a:ea typeface="Calibri"/>
                        <a:cs typeface="Arial"/>
                      </a:endParaRPr>
                    </a:p>
                  </a:txBody>
                  <a:tcPr marL="68580" marR="68580" marT="0" marB="0"/>
                </a:tc>
                <a:extLst>
                  <a:ext uri="{0D108BD9-81ED-4DB2-BD59-A6C34878D82A}">
                    <a16:rowId xmlns:a16="http://schemas.microsoft.com/office/drawing/2014/main" val="10009"/>
                  </a:ext>
                </a:extLst>
              </a:tr>
              <a:tr h="370840">
                <a:tc>
                  <a:txBody>
                    <a:bodyPr/>
                    <a:lstStyle/>
                    <a:p>
                      <a:pPr algn="ctr">
                        <a:lnSpc>
                          <a:spcPct val="107000"/>
                        </a:lnSpc>
                        <a:spcAft>
                          <a:spcPts val="0"/>
                        </a:spcAft>
                      </a:pPr>
                      <a:r>
                        <a:rPr lang="kk-KZ" sz="2000">
                          <a:latin typeface="Times New Roman"/>
                          <a:ea typeface="Calibri"/>
                          <a:cs typeface="Arial"/>
                        </a:rPr>
                        <a:t>Орта деңгей</a:t>
                      </a:r>
                      <a:endParaRPr lang="ru-RU" sz="1600">
                        <a:latin typeface="Calibri"/>
                        <a:ea typeface="Calibri"/>
                        <a:cs typeface="Arial"/>
                      </a:endParaRPr>
                    </a:p>
                  </a:txBody>
                  <a:tcPr marL="68580" marR="68580" marT="0" marB="0"/>
                </a:tc>
                <a:tc>
                  <a:txBody>
                    <a:bodyPr/>
                    <a:lstStyle/>
                    <a:p>
                      <a:pPr algn="ctr">
                        <a:lnSpc>
                          <a:spcPct val="107000"/>
                        </a:lnSpc>
                        <a:spcAft>
                          <a:spcPts val="0"/>
                        </a:spcAft>
                      </a:pPr>
                      <a:r>
                        <a:rPr lang="ar-SA" sz="2000">
                          <a:latin typeface="Calibri"/>
                          <a:ea typeface="Calibri"/>
                          <a:cs typeface="Times New Roman"/>
                        </a:rPr>
                        <a:t>النحو الواضح</a:t>
                      </a:r>
                      <a:endParaRPr lang="ru-RU" sz="1600">
                        <a:latin typeface="Calibri"/>
                        <a:ea typeface="Calibri"/>
                        <a:cs typeface="Arial"/>
                      </a:endParaRPr>
                    </a:p>
                  </a:txBody>
                  <a:tcPr marL="68580" marR="68580" marT="0" marB="0"/>
                </a:tc>
                <a:extLst>
                  <a:ext uri="{0D108BD9-81ED-4DB2-BD59-A6C34878D82A}">
                    <a16:rowId xmlns:a16="http://schemas.microsoft.com/office/drawing/2014/main" val="10010"/>
                  </a:ext>
                </a:extLst>
              </a:tr>
              <a:tr h="370840">
                <a:tc>
                  <a:txBody>
                    <a:bodyPr/>
                    <a:lstStyle/>
                    <a:p>
                      <a:pPr algn="ctr">
                        <a:lnSpc>
                          <a:spcPct val="107000"/>
                        </a:lnSpc>
                        <a:spcAft>
                          <a:spcPts val="0"/>
                        </a:spcAft>
                      </a:pPr>
                      <a:r>
                        <a:rPr lang="kk-KZ" sz="2000">
                          <a:latin typeface="Times New Roman"/>
                          <a:ea typeface="Calibri"/>
                          <a:cs typeface="Arial"/>
                        </a:rPr>
                        <a:t>Жоғары деңгей</a:t>
                      </a:r>
                      <a:endParaRPr lang="ru-RU" sz="1600">
                        <a:latin typeface="Calibri"/>
                        <a:ea typeface="Calibri"/>
                        <a:cs typeface="Arial"/>
                      </a:endParaRPr>
                    </a:p>
                  </a:txBody>
                  <a:tcPr marL="68580" marR="68580" marT="0" marB="0"/>
                </a:tc>
                <a:tc>
                  <a:txBody>
                    <a:bodyPr/>
                    <a:lstStyle/>
                    <a:p>
                      <a:pPr algn="ctr">
                        <a:lnSpc>
                          <a:spcPct val="107000"/>
                        </a:lnSpc>
                        <a:spcAft>
                          <a:spcPts val="0"/>
                        </a:spcAft>
                      </a:pPr>
                      <a:r>
                        <a:rPr lang="ar-SA" sz="2000" dirty="0">
                          <a:latin typeface="Calibri"/>
                          <a:ea typeface="Calibri"/>
                          <a:cs typeface="Times New Roman"/>
                        </a:rPr>
                        <a:t>شرح ابن عقيل</a:t>
                      </a:r>
                      <a:endParaRPr lang="ru-RU" sz="1600" dirty="0">
                        <a:latin typeface="Calibri"/>
                        <a:ea typeface="Calibri"/>
                        <a:cs typeface="Arial"/>
                      </a:endParaRPr>
                    </a:p>
                  </a:txBody>
                  <a:tcPr marL="68580" marR="68580" marT="0" marB="0"/>
                </a:tc>
                <a:extLst>
                  <a:ext uri="{0D108BD9-81ED-4DB2-BD59-A6C34878D82A}">
                    <a16:rowId xmlns:a16="http://schemas.microsoft.com/office/drawing/2014/main" val="10011"/>
                  </a:ext>
                </a:extLst>
              </a:tr>
            </a:tbl>
          </a:graphicData>
        </a:graphic>
      </p:graphicFrame>
    </p:spTree>
  </p:cSld>
  <p:clrMapOvr>
    <a:masterClrMapping/>
  </p:clrMapOvr>
  <p:transition>
    <p:spli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2204864"/>
            <a:ext cx="7772400" cy="1872208"/>
          </a:xfrm>
        </p:spPr>
        <p:txBody>
          <a:bodyPr>
            <a:normAutofit fontScale="90000"/>
          </a:bodyPr>
          <a:lstStyle/>
          <a:p>
            <a:pPr algn="ctr"/>
            <a:r>
              <a:rPr lang="kk-KZ" b="1" dirty="0" smtClean="0">
                <a:solidFill>
                  <a:schemeClr val="tx1"/>
                </a:solidFill>
                <a:effectLst>
                  <a:outerShdw blurRad="38100" dist="38100" dir="2700000" algn="tl">
                    <a:srgbClr val="000000">
                      <a:alpha val="43137"/>
                    </a:srgbClr>
                  </a:outerShdw>
                </a:effectLst>
              </a:rPr>
              <a:t>Экстремизмнің алдын алуда Қазақстан мұсылмандары діни басқармасының тәжірибесі</a:t>
            </a:r>
            <a:endParaRPr lang="ru-RU" b="1" dirty="0">
              <a:solidFill>
                <a:schemeClr val="tx1"/>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1331640" y="4221088"/>
            <a:ext cx="6400800" cy="1752600"/>
          </a:xfrm>
        </p:spPr>
        <p:txBody>
          <a:bodyPr>
            <a:normAutofit/>
          </a:bodyPr>
          <a:lstStyle/>
          <a:p>
            <a:pPr algn="ctr"/>
            <a:r>
              <a:rPr lang="kk-KZ" sz="2800" i="1" dirty="0" smtClean="0">
                <a:solidFill>
                  <a:schemeClr val="tx1"/>
                </a:solidFill>
              </a:rPr>
              <a:t>ҚМДБ төраға орынбасары, Наиб мүфти Алау ӘДІЛБАЕВ</a:t>
            </a:r>
            <a:endParaRPr lang="ru-RU" sz="2800" i="1"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539552" y="1484784"/>
          <a:ext cx="8229600" cy="4090546"/>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endParaRPr lang="ru-RU" dirty="0"/>
                    </a:p>
                  </a:txBody>
                  <a:tcPr/>
                </a:tc>
                <a:tc>
                  <a:txBody>
                    <a:bodyPr/>
                    <a:lstStyle/>
                    <a:p>
                      <a:endParaRPr lang="ru-RU"/>
                    </a:p>
                  </a:txBody>
                  <a:tcPr/>
                </a:tc>
                <a:extLst>
                  <a:ext uri="{0D108BD9-81ED-4DB2-BD59-A6C34878D82A}">
                    <a16:rowId xmlns:a16="http://schemas.microsoft.com/office/drawing/2014/main" val="10000"/>
                  </a:ext>
                </a:extLst>
              </a:tr>
              <a:tr h="370840">
                <a:tc gridSpan="2">
                  <a:txBody>
                    <a:bodyPr/>
                    <a:lstStyle/>
                    <a:p>
                      <a:pPr algn="ctr"/>
                      <a:r>
                        <a:rPr kumimoji="0" lang="kk-KZ" sz="2400" b="1" kern="1200" dirty="0" smtClean="0">
                          <a:solidFill>
                            <a:schemeClr val="dk1"/>
                          </a:solidFill>
                          <a:latin typeface="+mn-lt"/>
                          <a:ea typeface="+mn-ea"/>
                          <a:cs typeface="+mn-cs"/>
                        </a:rPr>
                        <a:t>Сарф</a:t>
                      </a:r>
                      <a:endParaRPr lang="ru-RU" sz="2400" dirty="0"/>
                    </a:p>
                  </a:txBody>
                  <a:tcPr/>
                </a:tc>
                <a:tc hMerge="1">
                  <a:txBody>
                    <a:bodyPr/>
                    <a:lstStyle/>
                    <a:p>
                      <a:endParaRPr lang="ru-RU" dirty="0"/>
                    </a:p>
                  </a:txBody>
                  <a:tcPr/>
                </a:tc>
                <a:extLst>
                  <a:ext uri="{0D108BD9-81ED-4DB2-BD59-A6C34878D82A}">
                    <a16:rowId xmlns:a16="http://schemas.microsoft.com/office/drawing/2014/main" val="10001"/>
                  </a:ext>
                </a:extLst>
              </a:tr>
              <a:tr h="370840">
                <a:tc>
                  <a:txBody>
                    <a:bodyPr/>
                    <a:lstStyle/>
                    <a:p>
                      <a:pPr algn="ctr">
                        <a:lnSpc>
                          <a:spcPct val="107000"/>
                        </a:lnSpc>
                        <a:spcAft>
                          <a:spcPts val="0"/>
                        </a:spcAft>
                      </a:pPr>
                      <a:r>
                        <a:rPr lang="kk-KZ" sz="2400">
                          <a:latin typeface="Times New Roman"/>
                          <a:ea typeface="Calibri"/>
                          <a:cs typeface="Arial"/>
                        </a:rPr>
                        <a:t>Орта деңгей</a:t>
                      </a:r>
                      <a:endParaRPr lang="ru-RU" sz="1800">
                        <a:latin typeface="Calibri"/>
                        <a:ea typeface="Calibri"/>
                        <a:cs typeface="Arial"/>
                      </a:endParaRPr>
                    </a:p>
                  </a:txBody>
                  <a:tcPr marL="68580" marR="68580" marT="0" marB="0"/>
                </a:tc>
                <a:tc>
                  <a:txBody>
                    <a:bodyPr/>
                    <a:lstStyle/>
                    <a:p>
                      <a:pPr algn="ctr">
                        <a:lnSpc>
                          <a:spcPct val="107000"/>
                        </a:lnSpc>
                        <a:spcAft>
                          <a:spcPts val="0"/>
                        </a:spcAft>
                      </a:pPr>
                      <a:r>
                        <a:rPr lang="ar-SA" sz="2400" dirty="0">
                          <a:latin typeface="Calibri"/>
                          <a:ea typeface="Calibri"/>
                          <a:cs typeface="Times New Roman"/>
                        </a:rPr>
                        <a:t>التطبيق الصرفي</a:t>
                      </a:r>
                      <a:endParaRPr lang="ru-RU" sz="1800" dirty="0">
                        <a:latin typeface="Calibri"/>
                        <a:ea typeface="Calibri"/>
                        <a:cs typeface="Arial"/>
                      </a:endParaRPr>
                    </a:p>
                  </a:txBody>
                  <a:tcPr marL="68580" marR="68580" marT="0" marB="0"/>
                </a:tc>
                <a:extLst>
                  <a:ext uri="{0D108BD9-81ED-4DB2-BD59-A6C34878D82A}">
                    <a16:rowId xmlns:a16="http://schemas.microsoft.com/office/drawing/2014/main" val="10002"/>
                  </a:ext>
                </a:extLst>
              </a:tr>
              <a:tr h="370840">
                <a:tc>
                  <a:txBody>
                    <a:bodyPr/>
                    <a:lstStyle/>
                    <a:p>
                      <a:pPr algn="ctr">
                        <a:lnSpc>
                          <a:spcPct val="107000"/>
                        </a:lnSpc>
                        <a:spcAft>
                          <a:spcPts val="0"/>
                        </a:spcAft>
                      </a:pPr>
                      <a:r>
                        <a:rPr lang="kk-KZ" sz="2400">
                          <a:latin typeface="Times New Roman"/>
                          <a:ea typeface="Calibri"/>
                          <a:cs typeface="Arial"/>
                        </a:rPr>
                        <a:t>Орта деңгей</a:t>
                      </a:r>
                      <a:endParaRPr lang="ru-RU" sz="1800">
                        <a:latin typeface="Calibri"/>
                        <a:ea typeface="Calibri"/>
                        <a:cs typeface="Arial"/>
                      </a:endParaRPr>
                    </a:p>
                  </a:txBody>
                  <a:tcPr marL="68580" marR="68580" marT="0" marB="0"/>
                </a:tc>
                <a:tc>
                  <a:txBody>
                    <a:bodyPr/>
                    <a:lstStyle/>
                    <a:p>
                      <a:pPr algn="ctr">
                        <a:lnSpc>
                          <a:spcPct val="107000"/>
                        </a:lnSpc>
                        <a:spcAft>
                          <a:spcPts val="0"/>
                        </a:spcAft>
                      </a:pPr>
                      <a:r>
                        <a:rPr lang="ar-SA" sz="2400" dirty="0">
                          <a:latin typeface="Calibri"/>
                          <a:ea typeface="Calibri"/>
                          <a:cs typeface="Times New Roman"/>
                        </a:rPr>
                        <a:t>جناح الطالب</a:t>
                      </a:r>
                      <a:endParaRPr lang="ru-RU" sz="1800" dirty="0">
                        <a:latin typeface="Calibri"/>
                        <a:ea typeface="Calibri"/>
                        <a:cs typeface="Arial"/>
                      </a:endParaRPr>
                    </a:p>
                  </a:txBody>
                  <a:tcPr marL="68580" marR="68580" marT="0" marB="0"/>
                </a:tc>
                <a:extLst>
                  <a:ext uri="{0D108BD9-81ED-4DB2-BD59-A6C34878D82A}">
                    <a16:rowId xmlns:a16="http://schemas.microsoft.com/office/drawing/2014/main" val="10003"/>
                  </a:ext>
                </a:extLst>
              </a:tr>
              <a:tr h="370840">
                <a:tc gridSpan="2">
                  <a:txBody>
                    <a:bodyPr/>
                    <a:lstStyle/>
                    <a:p>
                      <a:pPr algn="ctr"/>
                      <a:r>
                        <a:rPr kumimoji="0" lang="kk-KZ" sz="2400" b="1" kern="1200" dirty="0" smtClean="0">
                          <a:solidFill>
                            <a:schemeClr val="dk1"/>
                          </a:solidFill>
                          <a:latin typeface="+mn-lt"/>
                          <a:ea typeface="+mn-ea"/>
                          <a:cs typeface="+mn-cs"/>
                        </a:rPr>
                        <a:t>Бәлаға</a:t>
                      </a:r>
                      <a:endParaRPr lang="ru-RU" sz="2400" dirty="0"/>
                    </a:p>
                  </a:txBody>
                  <a:tcPr/>
                </a:tc>
                <a:tc hMerge="1">
                  <a:txBody>
                    <a:bodyPr/>
                    <a:lstStyle/>
                    <a:p>
                      <a:endParaRPr lang="ru-RU" dirty="0"/>
                    </a:p>
                  </a:txBody>
                  <a:tcPr/>
                </a:tc>
                <a:extLst>
                  <a:ext uri="{0D108BD9-81ED-4DB2-BD59-A6C34878D82A}">
                    <a16:rowId xmlns:a16="http://schemas.microsoft.com/office/drawing/2014/main" val="10004"/>
                  </a:ext>
                </a:extLst>
              </a:tr>
              <a:tr h="370840">
                <a:tc>
                  <a:txBody>
                    <a:bodyPr/>
                    <a:lstStyle/>
                    <a:p>
                      <a:pPr algn="ctr">
                        <a:lnSpc>
                          <a:spcPct val="107000"/>
                        </a:lnSpc>
                        <a:spcAft>
                          <a:spcPts val="0"/>
                        </a:spcAft>
                      </a:pPr>
                      <a:r>
                        <a:rPr lang="kk-KZ" sz="2400">
                          <a:latin typeface="Times New Roman"/>
                          <a:ea typeface="Calibri"/>
                          <a:cs typeface="Arial"/>
                        </a:rPr>
                        <a:t>Орта деңгей</a:t>
                      </a:r>
                      <a:endParaRPr lang="ru-RU" sz="1800">
                        <a:latin typeface="Calibri"/>
                        <a:ea typeface="Calibri"/>
                        <a:cs typeface="Arial"/>
                      </a:endParaRPr>
                    </a:p>
                  </a:txBody>
                  <a:tcPr marL="68580" marR="68580" marT="0" marB="0"/>
                </a:tc>
                <a:tc>
                  <a:txBody>
                    <a:bodyPr/>
                    <a:lstStyle/>
                    <a:p>
                      <a:pPr algn="ctr">
                        <a:lnSpc>
                          <a:spcPct val="107000"/>
                        </a:lnSpc>
                        <a:spcAft>
                          <a:spcPts val="0"/>
                        </a:spcAft>
                      </a:pPr>
                      <a:r>
                        <a:rPr lang="ar-SA" sz="2400" dirty="0">
                          <a:latin typeface="Calibri"/>
                          <a:ea typeface="Calibri"/>
                          <a:cs typeface="Times New Roman"/>
                        </a:rPr>
                        <a:t>البلاغة الواضحة</a:t>
                      </a:r>
                      <a:endParaRPr lang="ru-RU" sz="1800" dirty="0">
                        <a:latin typeface="Calibri"/>
                        <a:ea typeface="Calibri"/>
                        <a:cs typeface="Arial"/>
                      </a:endParaRPr>
                    </a:p>
                  </a:txBody>
                  <a:tcPr marL="68580" marR="68580" marT="0" marB="0"/>
                </a:tc>
                <a:extLst>
                  <a:ext uri="{0D108BD9-81ED-4DB2-BD59-A6C34878D82A}">
                    <a16:rowId xmlns:a16="http://schemas.microsoft.com/office/drawing/2014/main" val="10005"/>
                  </a:ext>
                </a:extLst>
              </a:tr>
              <a:tr h="370840">
                <a:tc gridSpan="2">
                  <a:txBody>
                    <a:bodyPr/>
                    <a:lstStyle/>
                    <a:p>
                      <a:pPr algn="ctr"/>
                      <a:r>
                        <a:rPr kumimoji="0" lang="kk-KZ" sz="2400" b="1" kern="1200" dirty="0" smtClean="0">
                          <a:solidFill>
                            <a:schemeClr val="dk1"/>
                          </a:solidFill>
                          <a:latin typeface="+mn-lt"/>
                          <a:ea typeface="+mn-ea"/>
                          <a:cs typeface="+mn-cs"/>
                        </a:rPr>
                        <a:t>Араб тілі</a:t>
                      </a:r>
                      <a:endParaRPr lang="ru-RU" sz="2400" dirty="0"/>
                    </a:p>
                  </a:txBody>
                  <a:tcPr/>
                </a:tc>
                <a:tc hMerge="1">
                  <a:txBody>
                    <a:bodyPr/>
                    <a:lstStyle/>
                    <a:p>
                      <a:endParaRPr lang="ru-RU" dirty="0"/>
                    </a:p>
                  </a:txBody>
                  <a:tcPr/>
                </a:tc>
                <a:extLst>
                  <a:ext uri="{0D108BD9-81ED-4DB2-BD59-A6C34878D82A}">
                    <a16:rowId xmlns:a16="http://schemas.microsoft.com/office/drawing/2014/main" val="10006"/>
                  </a:ext>
                </a:extLst>
              </a:tr>
              <a:tr h="370840">
                <a:tc>
                  <a:txBody>
                    <a:bodyPr/>
                    <a:lstStyle/>
                    <a:p>
                      <a:pPr algn="ctr">
                        <a:lnSpc>
                          <a:spcPct val="107000"/>
                        </a:lnSpc>
                        <a:spcAft>
                          <a:spcPts val="0"/>
                        </a:spcAft>
                      </a:pPr>
                      <a:r>
                        <a:rPr lang="kk-KZ" sz="2400">
                          <a:latin typeface="Times New Roman"/>
                          <a:ea typeface="Calibri"/>
                          <a:cs typeface="Arial"/>
                        </a:rPr>
                        <a:t>Бастапқы</a:t>
                      </a:r>
                      <a:endParaRPr lang="ru-RU" sz="1800">
                        <a:latin typeface="Calibri"/>
                        <a:ea typeface="Calibri"/>
                        <a:cs typeface="Arial"/>
                      </a:endParaRPr>
                    </a:p>
                  </a:txBody>
                  <a:tcPr marL="68580" marR="68580" marT="0" marB="0"/>
                </a:tc>
                <a:tc>
                  <a:txBody>
                    <a:bodyPr/>
                    <a:lstStyle/>
                    <a:p>
                      <a:pPr algn="ctr">
                        <a:lnSpc>
                          <a:spcPct val="107000"/>
                        </a:lnSpc>
                        <a:spcAft>
                          <a:spcPts val="0"/>
                        </a:spcAft>
                      </a:pPr>
                      <a:r>
                        <a:rPr lang="ar-SA" sz="2400" dirty="0">
                          <a:latin typeface="Calibri"/>
                          <a:ea typeface="Calibri"/>
                          <a:cs typeface="Times New Roman"/>
                        </a:rPr>
                        <a:t>القواعد الميسرة</a:t>
                      </a:r>
                      <a:endParaRPr lang="ru-RU" sz="1800" dirty="0">
                        <a:latin typeface="Calibri"/>
                        <a:ea typeface="Calibri"/>
                        <a:cs typeface="Arial"/>
                      </a:endParaRPr>
                    </a:p>
                  </a:txBody>
                  <a:tcPr marL="68580" marR="68580" marT="0" marB="0"/>
                </a:tc>
                <a:extLst>
                  <a:ext uri="{0D108BD9-81ED-4DB2-BD59-A6C34878D82A}">
                    <a16:rowId xmlns:a16="http://schemas.microsoft.com/office/drawing/2014/main" val="10007"/>
                  </a:ext>
                </a:extLst>
              </a:tr>
              <a:tr h="370840">
                <a:tc>
                  <a:txBody>
                    <a:bodyPr/>
                    <a:lstStyle/>
                    <a:p>
                      <a:pPr algn="ctr">
                        <a:lnSpc>
                          <a:spcPct val="107000"/>
                        </a:lnSpc>
                        <a:spcAft>
                          <a:spcPts val="0"/>
                        </a:spcAft>
                      </a:pPr>
                      <a:r>
                        <a:rPr lang="kk-KZ" sz="2400">
                          <a:latin typeface="Times New Roman"/>
                          <a:ea typeface="Calibri"/>
                          <a:cs typeface="Arial"/>
                        </a:rPr>
                        <a:t>Орта деңгей</a:t>
                      </a:r>
                      <a:endParaRPr lang="ru-RU" sz="1800">
                        <a:latin typeface="Calibri"/>
                        <a:ea typeface="Calibri"/>
                        <a:cs typeface="Arial"/>
                      </a:endParaRPr>
                    </a:p>
                  </a:txBody>
                  <a:tcPr marL="68580" marR="68580" marT="0" marB="0"/>
                </a:tc>
                <a:tc>
                  <a:txBody>
                    <a:bodyPr/>
                    <a:lstStyle/>
                    <a:p>
                      <a:pPr algn="ctr">
                        <a:lnSpc>
                          <a:spcPct val="107000"/>
                        </a:lnSpc>
                        <a:spcAft>
                          <a:spcPts val="0"/>
                        </a:spcAft>
                      </a:pPr>
                      <a:r>
                        <a:rPr lang="ar-SA" sz="2400" dirty="0">
                          <a:latin typeface="Calibri"/>
                          <a:ea typeface="Calibri"/>
                          <a:cs typeface="Times New Roman"/>
                        </a:rPr>
                        <a:t>القواعد الميسرة</a:t>
                      </a:r>
                      <a:endParaRPr lang="ru-RU" sz="1800" dirty="0">
                        <a:latin typeface="Calibri"/>
                        <a:ea typeface="Calibri"/>
                        <a:cs typeface="Arial"/>
                      </a:endParaRPr>
                    </a:p>
                  </a:txBody>
                  <a:tcPr marL="68580" marR="68580" marT="0" marB="0"/>
                </a:tc>
                <a:extLst>
                  <a:ext uri="{0D108BD9-81ED-4DB2-BD59-A6C34878D82A}">
                    <a16:rowId xmlns:a16="http://schemas.microsoft.com/office/drawing/2014/main" val="10008"/>
                  </a:ext>
                </a:extLst>
              </a:tr>
              <a:tr h="370840">
                <a:tc>
                  <a:txBody>
                    <a:bodyPr/>
                    <a:lstStyle/>
                    <a:p>
                      <a:pPr algn="ctr">
                        <a:lnSpc>
                          <a:spcPct val="107000"/>
                        </a:lnSpc>
                        <a:spcAft>
                          <a:spcPts val="0"/>
                        </a:spcAft>
                      </a:pPr>
                      <a:r>
                        <a:rPr lang="kk-KZ" sz="2400">
                          <a:latin typeface="Times New Roman"/>
                          <a:ea typeface="Calibri"/>
                          <a:cs typeface="Arial"/>
                        </a:rPr>
                        <a:t>Жоғары деңгей</a:t>
                      </a:r>
                      <a:endParaRPr lang="ru-RU" sz="1800">
                        <a:latin typeface="Calibri"/>
                        <a:ea typeface="Calibri"/>
                        <a:cs typeface="Arial"/>
                      </a:endParaRPr>
                    </a:p>
                  </a:txBody>
                  <a:tcPr marL="68580" marR="68580" marT="0" marB="0"/>
                </a:tc>
                <a:tc>
                  <a:txBody>
                    <a:bodyPr/>
                    <a:lstStyle/>
                    <a:p>
                      <a:pPr algn="ctr">
                        <a:lnSpc>
                          <a:spcPct val="107000"/>
                        </a:lnSpc>
                        <a:spcAft>
                          <a:spcPts val="0"/>
                        </a:spcAft>
                      </a:pPr>
                      <a:r>
                        <a:rPr lang="ar-SA" sz="2400" dirty="0">
                          <a:latin typeface="Calibri"/>
                          <a:ea typeface="Calibri"/>
                          <a:cs typeface="Times New Roman"/>
                        </a:rPr>
                        <a:t>القواعد الميسرة</a:t>
                      </a:r>
                      <a:endParaRPr lang="ru-RU" sz="1800" dirty="0">
                        <a:latin typeface="Calibri"/>
                        <a:ea typeface="Calibri"/>
                        <a:cs typeface="Arial"/>
                      </a:endParaRPr>
                    </a:p>
                  </a:txBody>
                  <a:tcPr marL="68580" marR="68580" marT="0" marB="0"/>
                </a:tc>
                <a:extLst>
                  <a:ext uri="{0D108BD9-81ED-4DB2-BD59-A6C34878D82A}">
                    <a16:rowId xmlns:a16="http://schemas.microsoft.com/office/drawing/2014/main" val="10009"/>
                  </a:ext>
                </a:extLst>
              </a:tr>
            </a:tbl>
          </a:graphicData>
        </a:graphic>
      </p:graphicFrame>
    </p:spTree>
  </p:cSld>
  <p:clrMapOvr>
    <a:masterClrMapping/>
  </p:clrMapOvr>
  <p:transition>
    <p:split dir="in"/>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Рисунок 3"/>
          <p:cNvPicPr>
            <a:picLocks noChangeAspect="1"/>
          </p:cNvPicPr>
          <p:nvPr/>
        </p:nvPicPr>
        <p:blipFill>
          <a:blip r:embed="rId2" cstate="print"/>
          <a:srcRect/>
          <a:stretch>
            <a:fillRect/>
          </a:stretch>
        </p:blipFill>
        <p:spPr bwMode="auto">
          <a:xfrm>
            <a:off x="-540568" y="0"/>
            <a:ext cx="10081120" cy="6858000"/>
          </a:xfrm>
          <a:prstGeom prst="rect">
            <a:avLst/>
          </a:prstGeom>
          <a:noFill/>
          <a:ln w="9525">
            <a:noFill/>
            <a:miter lim="800000"/>
            <a:headEnd/>
            <a:tailEnd/>
          </a:ln>
        </p:spPr>
      </p:pic>
    </p:spTree>
  </p:cSld>
  <p:clrMapOvr>
    <a:masterClrMapping/>
  </p:clrMapOvr>
  <p:transition>
    <p:split orient="vert"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C:\Users\USER\Desktop\Слайд А.Әділбаев\2018-09-11_15-00-42.png"/>
          <p:cNvPicPr>
            <a:picLocks noChangeAspect="1" noChangeArrowheads="1"/>
          </p:cNvPicPr>
          <p:nvPr/>
        </p:nvPicPr>
        <p:blipFill>
          <a:blip r:embed="rId2" cstate="print"/>
          <a:srcRect/>
          <a:stretch>
            <a:fillRect/>
          </a:stretch>
        </p:blipFill>
        <p:spPr bwMode="auto">
          <a:xfrm>
            <a:off x="-1404664" y="0"/>
            <a:ext cx="11858943" cy="6858000"/>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050" name="Picture 2" descr="C:\Users\USER\Desktop\Слайд А.Әділбаев\2018-09-11_15-03-44.png"/>
          <p:cNvPicPr>
            <a:picLocks noChangeAspect="1" noChangeArrowheads="1"/>
          </p:cNvPicPr>
          <p:nvPr/>
        </p:nvPicPr>
        <p:blipFill>
          <a:blip r:embed="rId2" cstate="print"/>
          <a:srcRect/>
          <a:stretch>
            <a:fillRect/>
          </a:stretch>
        </p:blipFill>
        <p:spPr bwMode="auto">
          <a:xfrm>
            <a:off x="-1404664" y="-9462"/>
            <a:ext cx="12214782" cy="6867461"/>
          </a:xfrm>
          <a:prstGeom prst="rect">
            <a:avLst/>
          </a:prstGeom>
          <a:noFill/>
        </p:spPr>
      </p:pic>
    </p:spTree>
  </p:cSld>
  <p:clrMapOvr>
    <a:masterClrMapping/>
  </p:clrMapOvr>
  <p:transition>
    <p:strips dir="l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074" name="Picture 2" descr="C:\Users\USER\Desktop\Слайд А.Әділбаев\2018-09-11_15-02-54.png"/>
          <p:cNvPicPr>
            <a:picLocks noChangeAspect="1" noChangeArrowheads="1"/>
          </p:cNvPicPr>
          <p:nvPr/>
        </p:nvPicPr>
        <p:blipFill>
          <a:blip r:embed="rId2" cstate="print"/>
          <a:srcRect/>
          <a:stretch>
            <a:fillRect/>
          </a:stretch>
        </p:blipFill>
        <p:spPr bwMode="auto">
          <a:xfrm>
            <a:off x="-1188640" y="0"/>
            <a:ext cx="11765905" cy="6858000"/>
          </a:xfrm>
          <a:prstGeom prst="rect">
            <a:avLst/>
          </a:prstGeom>
          <a:noFill/>
        </p:spPr>
      </p:pic>
    </p:spTree>
  </p:cSld>
  <p:clrMapOvr>
    <a:masterClrMapping/>
  </p:clrMapOvr>
  <p:transition>
    <p:strip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099" name="Picture 3" descr="C:\Users\USER\Desktop\Слайд А.Әділбаев\2018-09-11_15-04-12.png"/>
          <p:cNvPicPr>
            <a:picLocks noChangeAspect="1" noChangeArrowheads="1"/>
          </p:cNvPicPr>
          <p:nvPr/>
        </p:nvPicPr>
        <p:blipFill>
          <a:blip r:embed="rId2" cstate="print"/>
          <a:srcRect/>
          <a:stretch>
            <a:fillRect/>
          </a:stretch>
        </p:blipFill>
        <p:spPr bwMode="auto">
          <a:xfrm>
            <a:off x="-1260648" y="0"/>
            <a:ext cx="11663232" cy="6840760"/>
          </a:xfrm>
          <a:prstGeom prst="rect">
            <a:avLst/>
          </a:prstGeom>
          <a:noFill/>
        </p:spPr>
      </p:pic>
    </p:spTree>
  </p:cSld>
  <p:clrMapOvr>
    <a:masterClrMapping/>
  </p:clrMapOvr>
  <p:transition>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29600" cy="1143000"/>
          </a:xfrm>
        </p:spPr>
        <p:txBody>
          <a:bodyPr>
            <a:noAutofit/>
          </a:bodyPr>
          <a:lstStyle/>
          <a:p>
            <a:pPr algn="ctr"/>
            <a:r>
              <a:rPr lang="kk-KZ" sz="4000" b="1" dirty="0" smtClean="0">
                <a:solidFill>
                  <a:schemeClr val="tx1"/>
                </a:solidFill>
              </a:rPr>
              <a:t>Діни басқармаға қарасты сайттар тізімі</a:t>
            </a:r>
            <a:endParaRPr lang="ru-RU" sz="4000" b="1" dirty="0">
              <a:solidFill>
                <a:schemeClr val="tx1"/>
              </a:solidFill>
            </a:endParaRPr>
          </a:p>
        </p:txBody>
      </p:sp>
      <p:graphicFrame>
        <p:nvGraphicFramePr>
          <p:cNvPr id="4" name="Содержимое 3"/>
          <p:cNvGraphicFramePr>
            <a:graphicFrameLocks noGrp="1"/>
          </p:cNvGraphicFramePr>
          <p:nvPr>
            <p:ph idx="1"/>
          </p:nvPr>
        </p:nvGraphicFramePr>
        <p:xfrm>
          <a:off x="457200" y="1935163"/>
          <a:ext cx="8229600" cy="3779520"/>
        </p:xfrm>
        <a:graphic>
          <a:graphicData uri="http://schemas.openxmlformats.org/drawingml/2006/table">
            <a:tbl>
              <a:tblPr firstRow="1" bandRow="1">
                <a:tableStyleId>{5C22544A-7EE6-4342-B048-85BDC9FD1C3A}</a:tableStyleId>
              </a:tblPr>
              <a:tblGrid>
                <a:gridCol w="658416">
                  <a:extLst>
                    <a:ext uri="{9D8B030D-6E8A-4147-A177-3AD203B41FA5}">
                      <a16:colId xmlns:a16="http://schemas.microsoft.com/office/drawing/2014/main" val="20000"/>
                    </a:ext>
                  </a:extLst>
                </a:gridCol>
                <a:gridCol w="3456384">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r>
                        <a:rPr lang="ru-RU" sz="2000" dirty="0" smtClean="0"/>
                        <a:t>№</a:t>
                      </a:r>
                      <a:endParaRPr lang="ru-RU" sz="2000" dirty="0"/>
                    </a:p>
                  </a:txBody>
                  <a:tcPr/>
                </a:tc>
                <a:tc>
                  <a:txBody>
                    <a:bodyPr/>
                    <a:lstStyle/>
                    <a:p>
                      <a:pPr algn="ctr"/>
                      <a:r>
                        <a:rPr lang="ru-RU" sz="2000" dirty="0" smtClean="0"/>
                        <a:t>Сайт</a:t>
                      </a:r>
                      <a:endParaRPr lang="ru-RU" sz="2000" dirty="0"/>
                    </a:p>
                  </a:txBody>
                  <a:tcPr/>
                </a:tc>
                <a:tc>
                  <a:txBody>
                    <a:bodyPr/>
                    <a:lstStyle/>
                    <a:p>
                      <a:pPr algn="ctr"/>
                      <a:r>
                        <a:rPr lang="ru-RU" sz="2000" dirty="0" err="1" smtClean="0"/>
                        <a:t>Облыс</a:t>
                      </a:r>
                      <a:r>
                        <a:rPr lang="ru-RU" sz="2000" dirty="0" smtClean="0"/>
                        <a:t>,</a:t>
                      </a:r>
                      <a:r>
                        <a:rPr lang="ru-RU" sz="2000" baseline="0" dirty="0" smtClean="0"/>
                        <a:t> </a:t>
                      </a:r>
                      <a:r>
                        <a:rPr lang="ru-RU" sz="2000" dirty="0" err="1" smtClean="0"/>
                        <a:t>айма</a:t>
                      </a:r>
                      <a:r>
                        <a:rPr lang="kk-KZ" sz="2000" dirty="0" smtClean="0"/>
                        <a:t>қ</a:t>
                      </a:r>
                      <a:endParaRPr lang="ru-RU" sz="2000" dirty="0"/>
                    </a:p>
                  </a:txBody>
                  <a:tcPr/>
                </a:tc>
                <a:tc>
                  <a:txBody>
                    <a:bodyPr/>
                    <a:lstStyle/>
                    <a:p>
                      <a:pPr algn="ctr"/>
                      <a:r>
                        <a:rPr lang="kk-KZ" sz="2000" dirty="0" smtClean="0"/>
                        <a:t>Кірушілер саны (күніне</a:t>
                      </a:r>
                      <a:r>
                        <a:rPr lang="kk-KZ" sz="2000" baseline="0" dirty="0" smtClean="0"/>
                        <a:t> орта есеппен)</a:t>
                      </a:r>
                      <a:endParaRPr lang="ru-RU" sz="2000" dirty="0"/>
                    </a:p>
                  </a:txBody>
                  <a:tcPr/>
                </a:tc>
                <a:extLst>
                  <a:ext uri="{0D108BD9-81ED-4DB2-BD59-A6C34878D82A}">
                    <a16:rowId xmlns:a16="http://schemas.microsoft.com/office/drawing/2014/main" val="10000"/>
                  </a:ext>
                </a:extLst>
              </a:tr>
              <a:tr h="370840">
                <a:tc>
                  <a:txBody>
                    <a:bodyPr/>
                    <a:lstStyle/>
                    <a:p>
                      <a:pPr marL="342900" indent="-342900">
                        <a:buFont typeface="+mj-lt"/>
                        <a:buNone/>
                      </a:pPr>
                      <a:r>
                        <a:rPr lang="kk-KZ" sz="2000" dirty="0" smtClean="0"/>
                        <a:t>1.</a:t>
                      </a:r>
                      <a:endParaRPr lang="ru-RU" sz="2000" dirty="0"/>
                    </a:p>
                  </a:txBody>
                  <a:tcPr/>
                </a:tc>
                <a:tc>
                  <a:txBody>
                    <a:bodyPr/>
                    <a:lstStyle/>
                    <a:p>
                      <a:pPr algn="ctr"/>
                      <a:r>
                        <a:rPr lang="en-US" sz="2000" dirty="0" smtClean="0"/>
                        <a:t>muftyat.kz </a:t>
                      </a:r>
                      <a:endParaRPr lang="ru-RU" sz="2000" dirty="0"/>
                    </a:p>
                  </a:txBody>
                  <a:tcPr/>
                </a:tc>
                <a:tc rowSpan="7">
                  <a:txBody>
                    <a:bodyPr/>
                    <a:lstStyle/>
                    <a:p>
                      <a:pPr algn="ctr"/>
                      <a:endParaRPr lang="en-US" sz="2000" dirty="0" smtClean="0"/>
                    </a:p>
                    <a:p>
                      <a:pPr algn="ctr"/>
                      <a:endParaRPr lang="en-US" sz="2000" dirty="0" smtClean="0"/>
                    </a:p>
                    <a:p>
                      <a:pPr algn="ctr"/>
                      <a:endParaRPr lang="en-US" sz="2000" dirty="0" smtClean="0"/>
                    </a:p>
                    <a:p>
                      <a:pPr algn="ctr"/>
                      <a:endParaRPr lang="en-US" sz="2000" dirty="0" smtClean="0"/>
                    </a:p>
                    <a:p>
                      <a:pPr algn="ctr"/>
                      <a:r>
                        <a:rPr lang="kk-KZ" sz="2000" dirty="0" smtClean="0"/>
                        <a:t>ҚМДБ</a:t>
                      </a:r>
                      <a:r>
                        <a:rPr lang="kk-KZ" sz="2000" baseline="0" dirty="0" smtClean="0"/>
                        <a:t> ресми сайттары</a:t>
                      </a:r>
                      <a:endParaRPr lang="ru-RU" sz="2000" dirty="0"/>
                    </a:p>
                  </a:txBody>
                  <a:tcPr/>
                </a:tc>
                <a:tc rowSpan="7">
                  <a:txBody>
                    <a:bodyPr/>
                    <a:lstStyle/>
                    <a:p>
                      <a:pPr algn="ctr"/>
                      <a:endParaRPr lang="kk-KZ" sz="2000" dirty="0" smtClean="0"/>
                    </a:p>
                    <a:p>
                      <a:pPr algn="ctr"/>
                      <a:endParaRPr lang="kk-KZ" sz="2000" dirty="0" smtClean="0"/>
                    </a:p>
                    <a:p>
                      <a:pPr algn="ctr"/>
                      <a:endParaRPr lang="kk-KZ" sz="2000" dirty="0" smtClean="0"/>
                    </a:p>
                    <a:p>
                      <a:pPr algn="ctr"/>
                      <a:endParaRPr lang="kk-KZ" sz="2000" dirty="0" smtClean="0"/>
                    </a:p>
                    <a:p>
                      <a:pPr algn="ctr"/>
                      <a:r>
                        <a:rPr lang="kk-KZ" sz="2000" dirty="0" smtClean="0"/>
                        <a:t>3000-3500</a:t>
                      </a:r>
                      <a:r>
                        <a:rPr lang="kk-KZ" sz="2000" baseline="0" dirty="0" smtClean="0"/>
                        <a:t> адам</a:t>
                      </a:r>
                      <a:endParaRPr lang="kk-KZ" sz="2000" dirty="0" smtClean="0"/>
                    </a:p>
                  </a:txBody>
                  <a:tcPr/>
                </a:tc>
                <a:extLst>
                  <a:ext uri="{0D108BD9-81ED-4DB2-BD59-A6C34878D82A}">
                    <a16:rowId xmlns:a16="http://schemas.microsoft.com/office/drawing/2014/main" val="10001"/>
                  </a:ext>
                </a:extLst>
              </a:tr>
              <a:tr h="370840">
                <a:tc>
                  <a:txBody>
                    <a:bodyPr/>
                    <a:lstStyle/>
                    <a:p>
                      <a:pPr marL="342900" indent="-342900">
                        <a:buFont typeface="+mj-lt"/>
                        <a:buNone/>
                      </a:pPr>
                      <a:r>
                        <a:rPr lang="kk-KZ" sz="2000" dirty="0" smtClean="0"/>
                        <a:t>2.</a:t>
                      </a:r>
                      <a:endParaRPr lang="ru-RU" sz="2000" dirty="0"/>
                    </a:p>
                  </a:txBody>
                  <a:tcPr/>
                </a:tc>
                <a:tc>
                  <a:txBody>
                    <a:bodyPr/>
                    <a:lstStyle/>
                    <a:p>
                      <a:pPr algn="ctr"/>
                      <a:r>
                        <a:rPr lang="en-US" sz="2000" dirty="0" smtClean="0"/>
                        <a:t>daris.muftyat.kz</a:t>
                      </a:r>
                      <a:endParaRPr lang="ru-RU" sz="2000" dirty="0"/>
                    </a:p>
                  </a:txBody>
                  <a:tcPr/>
                </a:tc>
                <a:tc vMerge="1">
                  <a:txBody>
                    <a:bodyPr/>
                    <a:lstStyle/>
                    <a:p>
                      <a:endParaRPr lang="ru-RU" dirty="0"/>
                    </a:p>
                  </a:txBody>
                  <a:tcPr/>
                </a:tc>
                <a:tc vMerge="1">
                  <a:txBody>
                    <a:bodyPr/>
                    <a:lstStyle/>
                    <a:p>
                      <a:endParaRPr lang="ru-RU" dirty="0"/>
                    </a:p>
                  </a:txBody>
                  <a:tcPr/>
                </a:tc>
                <a:extLst>
                  <a:ext uri="{0D108BD9-81ED-4DB2-BD59-A6C34878D82A}">
                    <a16:rowId xmlns:a16="http://schemas.microsoft.com/office/drawing/2014/main" val="10002"/>
                  </a:ext>
                </a:extLst>
              </a:tr>
              <a:tr h="370840">
                <a:tc>
                  <a:txBody>
                    <a:bodyPr/>
                    <a:lstStyle/>
                    <a:p>
                      <a:pPr marL="342900" indent="-342900">
                        <a:buFont typeface="+mj-lt"/>
                        <a:buNone/>
                      </a:pPr>
                      <a:r>
                        <a:rPr lang="kk-KZ" sz="2000" dirty="0" smtClean="0"/>
                        <a:t>3.</a:t>
                      </a:r>
                      <a:endParaRPr lang="ru-RU" sz="2000" dirty="0"/>
                    </a:p>
                  </a:txBody>
                  <a:tcPr/>
                </a:tc>
                <a:tc>
                  <a:txBody>
                    <a:bodyPr/>
                    <a:lstStyle/>
                    <a:p>
                      <a:pPr algn="ctr"/>
                      <a:r>
                        <a:rPr lang="en-US" sz="2000" dirty="0" smtClean="0"/>
                        <a:t>kuran.muftyat.kz</a:t>
                      </a:r>
                      <a:endParaRPr lang="ru-RU" sz="2000" dirty="0"/>
                    </a:p>
                  </a:txBody>
                  <a:tcPr/>
                </a:tc>
                <a:tc vMerge="1">
                  <a:txBody>
                    <a:bodyPr/>
                    <a:lstStyle/>
                    <a:p>
                      <a:endParaRPr lang="ru-RU" dirty="0"/>
                    </a:p>
                  </a:txBody>
                  <a:tcPr/>
                </a:tc>
                <a:tc vMerge="1">
                  <a:txBody>
                    <a:bodyPr/>
                    <a:lstStyle/>
                    <a:p>
                      <a:endParaRPr lang="ru-RU" dirty="0"/>
                    </a:p>
                  </a:txBody>
                  <a:tcPr/>
                </a:tc>
                <a:extLst>
                  <a:ext uri="{0D108BD9-81ED-4DB2-BD59-A6C34878D82A}">
                    <a16:rowId xmlns:a16="http://schemas.microsoft.com/office/drawing/2014/main" val="10003"/>
                  </a:ext>
                </a:extLst>
              </a:tr>
              <a:tr h="370840">
                <a:tc>
                  <a:txBody>
                    <a:bodyPr/>
                    <a:lstStyle/>
                    <a:p>
                      <a:pPr marL="342900" indent="-342900">
                        <a:buFont typeface="+mj-lt"/>
                        <a:buNone/>
                      </a:pPr>
                      <a:r>
                        <a:rPr lang="kk-KZ" sz="2000" dirty="0" smtClean="0"/>
                        <a:t>4.</a:t>
                      </a:r>
                      <a:endParaRPr lang="ru-RU" sz="2000" dirty="0"/>
                    </a:p>
                  </a:txBody>
                  <a:tcPr/>
                </a:tc>
                <a:tc>
                  <a:txBody>
                    <a:bodyPr/>
                    <a:lstStyle/>
                    <a:p>
                      <a:pPr algn="ctr"/>
                      <a:r>
                        <a:rPr lang="en-US" sz="2000" dirty="0" smtClean="0"/>
                        <a:t>namaz.muftyat.kz</a:t>
                      </a:r>
                      <a:endParaRPr lang="ru-RU" sz="2000" dirty="0"/>
                    </a:p>
                  </a:txBody>
                  <a:tcPr/>
                </a:tc>
                <a:tc vMerge="1">
                  <a:txBody>
                    <a:bodyPr/>
                    <a:lstStyle/>
                    <a:p>
                      <a:endParaRPr lang="ru-RU" dirty="0"/>
                    </a:p>
                  </a:txBody>
                  <a:tcPr/>
                </a:tc>
                <a:tc vMerge="1">
                  <a:txBody>
                    <a:bodyPr/>
                    <a:lstStyle/>
                    <a:p>
                      <a:endParaRPr lang="ru-RU" dirty="0"/>
                    </a:p>
                  </a:txBody>
                  <a:tcPr/>
                </a:tc>
                <a:extLst>
                  <a:ext uri="{0D108BD9-81ED-4DB2-BD59-A6C34878D82A}">
                    <a16:rowId xmlns:a16="http://schemas.microsoft.com/office/drawing/2014/main" val="10004"/>
                  </a:ext>
                </a:extLst>
              </a:tr>
              <a:tr h="370840">
                <a:tc>
                  <a:txBody>
                    <a:bodyPr/>
                    <a:lstStyle/>
                    <a:p>
                      <a:pPr marL="342900" indent="-342900">
                        <a:buFont typeface="+mj-lt"/>
                        <a:buNone/>
                      </a:pPr>
                      <a:r>
                        <a:rPr lang="kk-KZ" sz="2000" dirty="0" smtClean="0"/>
                        <a:t>5.</a:t>
                      </a:r>
                      <a:endParaRPr lang="ru-RU" sz="2000" dirty="0"/>
                    </a:p>
                  </a:txBody>
                  <a:tcPr/>
                </a:tc>
                <a:tc>
                  <a:txBody>
                    <a:bodyPr/>
                    <a:lstStyle/>
                    <a:p>
                      <a:pPr algn="ctr"/>
                      <a:r>
                        <a:rPr lang="en-US" sz="2000" dirty="0" smtClean="0"/>
                        <a:t>islam.muftyat.kz</a:t>
                      </a:r>
                      <a:endParaRPr lang="ru-RU" sz="2000" dirty="0"/>
                    </a:p>
                  </a:txBody>
                  <a:tcPr/>
                </a:tc>
                <a:tc vMerge="1">
                  <a:txBody>
                    <a:bodyPr/>
                    <a:lstStyle/>
                    <a:p>
                      <a:endParaRPr lang="ru-RU" dirty="0"/>
                    </a:p>
                  </a:txBody>
                  <a:tcPr/>
                </a:tc>
                <a:tc vMerge="1">
                  <a:txBody>
                    <a:bodyPr/>
                    <a:lstStyle/>
                    <a:p>
                      <a:endParaRPr lang="ru-RU" dirty="0"/>
                    </a:p>
                  </a:txBody>
                  <a:tcPr/>
                </a:tc>
                <a:extLst>
                  <a:ext uri="{0D108BD9-81ED-4DB2-BD59-A6C34878D82A}">
                    <a16:rowId xmlns:a16="http://schemas.microsoft.com/office/drawing/2014/main" val="10005"/>
                  </a:ext>
                </a:extLst>
              </a:tr>
              <a:tr h="370840">
                <a:tc>
                  <a:txBody>
                    <a:bodyPr/>
                    <a:lstStyle/>
                    <a:p>
                      <a:pPr marL="342900" indent="-342900">
                        <a:buFont typeface="+mj-lt"/>
                        <a:buNone/>
                      </a:pPr>
                      <a:r>
                        <a:rPr lang="kk-KZ" sz="2000" dirty="0" smtClean="0"/>
                        <a:t>6.</a:t>
                      </a:r>
                      <a:endParaRPr lang="ru-RU" sz="2000" dirty="0"/>
                    </a:p>
                  </a:txBody>
                  <a:tcPr/>
                </a:tc>
                <a:tc>
                  <a:txBody>
                    <a:bodyPr/>
                    <a:lstStyle/>
                    <a:p>
                      <a:pPr algn="ctr"/>
                      <a:r>
                        <a:rPr lang="en-US" sz="2000" dirty="0" smtClean="0"/>
                        <a:t>haj.muftyat.kz</a:t>
                      </a:r>
                      <a:endParaRPr lang="ru-RU" sz="2000" dirty="0"/>
                    </a:p>
                  </a:txBody>
                  <a:tcPr/>
                </a:tc>
                <a:tc vMerge="1">
                  <a:txBody>
                    <a:bodyPr/>
                    <a:lstStyle/>
                    <a:p>
                      <a:endParaRPr lang="ru-RU" dirty="0"/>
                    </a:p>
                  </a:txBody>
                  <a:tcPr/>
                </a:tc>
                <a:tc vMerge="1">
                  <a:txBody>
                    <a:bodyPr/>
                    <a:lstStyle/>
                    <a:p>
                      <a:endParaRPr lang="ru-RU" dirty="0"/>
                    </a:p>
                  </a:txBody>
                  <a:tcPr/>
                </a:tc>
                <a:extLst>
                  <a:ext uri="{0D108BD9-81ED-4DB2-BD59-A6C34878D82A}">
                    <a16:rowId xmlns:a16="http://schemas.microsoft.com/office/drawing/2014/main" val="10006"/>
                  </a:ext>
                </a:extLst>
              </a:tr>
              <a:tr h="370840">
                <a:tc>
                  <a:txBody>
                    <a:bodyPr/>
                    <a:lstStyle/>
                    <a:p>
                      <a:pPr marL="342900" indent="-342900">
                        <a:buFont typeface="+mj-lt"/>
                        <a:buNone/>
                      </a:pPr>
                      <a:r>
                        <a:rPr lang="kk-KZ" sz="2000" dirty="0" smtClean="0"/>
                        <a:t>7.</a:t>
                      </a:r>
                      <a:endParaRPr lang="ru-RU" sz="2000" dirty="0"/>
                    </a:p>
                  </a:txBody>
                  <a:tcPr/>
                </a:tc>
                <a:tc>
                  <a:txBody>
                    <a:bodyPr/>
                    <a:lstStyle/>
                    <a:p>
                      <a:pPr algn="ctr"/>
                      <a:r>
                        <a:rPr lang="en-US" sz="2000" dirty="0" smtClean="0"/>
                        <a:t>ramazan.muftyat.kz</a:t>
                      </a:r>
                      <a:endParaRPr lang="ru-RU" sz="2000" dirty="0"/>
                    </a:p>
                  </a:txBody>
                  <a:tcPr/>
                </a:tc>
                <a:tc vMerge="1">
                  <a:txBody>
                    <a:bodyPr/>
                    <a:lstStyle/>
                    <a:p>
                      <a:endParaRPr lang="ru-RU" dirty="0"/>
                    </a:p>
                  </a:txBody>
                  <a:tcPr/>
                </a:tc>
                <a:tc vMerge="1">
                  <a:txBody>
                    <a:bodyPr/>
                    <a:lstStyle/>
                    <a:p>
                      <a:endParaRPr lang="ru-RU" dirty="0"/>
                    </a:p>
                  </a:txBody>
                  <a:tcPr/>
                </a:tc>
                <a:extLst>
                  <a:ext uri="{0D108BD9-81ED-4DB2-BD59-A6C34878D82A}">
                    <a16:rowId xmlns:a16="http://schemas.microsoft.com/office/drawing/2014/main" val="10007"/>
                  </a:ext>
                </a:extLst>
              </a:tr>
            </a:tbl>
          </a:graphicData>
        </a:graphic>
      </p:graphicFrame>
    </p:spTree>
  </p:cSld>
  <p:clrMapOvr>
    <a:masterClrMapping/>
  </p:clrMapOvr>
  <p:transition>
    <p:strips dir="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67544" y="1052736"/>
          <a:ext cx="8229600" cy="4714240"/>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20000"/>
                    </a:ext>
                  </a:extLst>
                </a:gridCol>
                <a:gridCol w="339472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r>
                        <a:rPr lang="ru-RU" sz="2000" dirty="0" smtClean="0"/>
                        <a:t>№</a:t>
                      </a:r>
                      <a:endParaRPr lang="ru-RU" sz="2000" dirty="0"/>
                    </a:p>
                  </a:txBody>
                  <a:tcPr/>
                </a:tc>
                <a:tc>
                  <a:txBody>
                    <a:bodyPr/>
                    <a:lstStyle/>
                    <a:p>
                      <a:pPr algn="ctr"/>
                      <a:r>
                        <a:rPr lang="ru-RU" sz="2000" dirty="0" smtClean="0"/>
                        <a:t>Сайт</a:t>
                      </a:r>
                      <a:endParaRPr lang="ru-RU" sz="2000" dirty="0"/>
                    </a:p>
                  </a:txBody>
                  <a:tcPr/>
                </a:tc>
                <a:tc>
                  <a:txBody>
                    <a:bodyPr/>
                    <a:lstStyle/>
                    <a:p>
                      <a:pPr algn="ctr"/>
                      <a:r>
                        <a:rPr lang="ru-RU" sz="2000" dirty="0" err="1" smtClean="0"/>
                        <a:t>Облыс</a:t>
                      </a:r>
                      <a:r>
                        <a:rPr lang="ru-RU" sz="2000" dirty="0" smtClean="0"/>
                        <a:t>,</a:t>
                      </a:r>
                      <a:r>
                        <a:rPr lang="ru-RU" sz="2000" baseline="0" dirty="0" smtClean="0"/>
                        <a:t> </a:t>
                      </a:r>
                      <a:r>
                        <a:rPr lang="ru-RU" sz="2000" dirty="0" err="1" smtClean="0"/>
                        <a:t>айма</a:t>
                      </a:r>
                      <a:r>
                        <a:rPr lang="kk-KZ" sz="2000" dirty="0" smtClean="0"/>
                        <a:t>қ</a:t>
                      </a:r>
                      <a:endParaRPr lang="ru-RU" sz="2000" dirty="0"/>
                    </a:p>
                  </a:txBody>
                  <a:tcPr/>
                </a:tc>
                <a:tc>
                  <a:txBody>
                    <a:bodyPr/>
                    <a:lstStyle/>
                    <a:p>
                      <a:pPr algn="ctr"/>
                      <a:r>
                        <a:rPr lang="kk-KZ" sz="2000" dirty="0" smtClean="0"/>
                        <a:t>Кірушілер саны (күніне</a:t>
                      </a:r>
                      <a:r>
                        <a:rPr lang="kk-KZ" sz="2000" baseline="0" dirty="0" smtClean="0"/>
                        <a:t> орта есеппен)</a:t>
                      </a:r>
                      <a:endParaRPr lang="ru-RU" sz="2000" dirty="0"/>
                    </a:p>
                  </a:txBody>
                  <a:tcPr/>
                </a:tc>
                <a:extLst>
                  <a:ext uri="{0D108BD9-81ED-4DB2-BD59-A6C34878D82A}">
                    <a16:rowId xmlns:a16="http://schemas.microsoft.com/office/drawing/2014/main" val="10000"/>
                  </a:ext>
                </a:extLst>
              </a:tr>
              <a:tr h="370840">
                <a:tc>
                  <a:txBody>
                    <a:bodyPr/>
                    <a:lstStyle/>
                    <a:p>
                      <a:r>
                        <a:rPr lang="kk-KZ" sz="1800" dirty="0" smtClean="0"/>
                        <a:t>8.</a:t>
                      </a:r>
                      <a:endParaRPr lang="ru-RU" sz="1800" dirty="0"/>
                    </a:p>
                  </a:txBody>
                  <a:tcPr/>
                </a:tc>
                <a:tc>
                  <a:txBody>
                    <a:bodyPr/>
                    <a:lstStyle/>
                    <a:p>
                      <a:pPr algn="ctr"/>
                      <a:r>
                        <a:rPr lang="en-US" sz="1800" dirty="0" smtClean="0"/>
                        <a:t>fatua.kz</a:t>
                      </a:r>
                      <a:endParaRPr lang="ru-RU" sz="1800" dirty="0"/>
                    </a:p>
                  </a:txBody>
                  <a:tcPr/>
                </a:tc>
                <a:tc>
                  <a:txBody>
                    <a:bodyPr/>
                    <a:lstStyle/>
                    <a:p>
                      <a:pPr algn="ctr"/>
                      <a:r>
                        <a:rPr lang="kk-KZ" sz="1800" dirty="0" smtClean="0"/>
                        <a:t>ҚМДБ</a:t>
                      </a:r>
                      <a:endParaRPr lang="ru-RU" sz="1800" dirty="0"/>
                    </a:p>
                  </a:txBody>
                  <a:tcPr/>
                </a:tc>
                <a:tc>
                  <a:txBody>
                    <a:bodyPr/>
                    <a:lstStyle/>
                    <a:p>
                      <a:pPr algn="ctr"/>
                      <a:r>
                        <a:rPr lang="kk-KZ" sz="1800" dirty="0" smtClean="0"/>
                        <a:t>700-1000</a:t>
                      </a:r>
                      <a:endParaRPr lang="ru-RU" sz="1800" dirty="0"/>
                    </a:p>
                  </a:txBody>
                  <a:tcPr/>
                </a:tc>
                <a:extLst>
                  <a:ext uri="{0D108BD9-81ED-4DB2-BD59-A6C34878D82A}">
                    <a16:rowId xmlns:a16="http://schemas.microsoft.com/office/drawing/2014/main" val="10001"/>
                  </a:ext>
                </a:extLst>
              </a:tr>
              <a:tr h="370840">
                <a:tc>
                  <a:txBody>
                    <a:bodyPr/>
                    <a:lstStyle/>
                    <a:p>
                      <a:r>
                        <a:rPr lang="kk-KZ" sz="1800" dirty="0" smtClean="0"/>
                        <a:t>9.</a:t>
                      </a:r>
                      <a:endParaRPr lang="ru-RU" sz="1800" dirty="0"/>
                    </a:p>
                  </a:txBody>
                  <a:tcPr/>
                </a:tc>
                <a:tc>
                  <a:txBody>
                    <a:bodyPr/>
                    <a:lstStyle/>
                    <a:p>
                      <a:pPr algn="ctr"/>
                      <a:r>
                        <a:rPr lang="en-US" sz="1800" dirty="0" smtClean="0"/>
                        <a:t>ummet.kz</a:t>
                      </a:r>
                      <a:endParaRPr lang="ru-RU" sz="1800" dirty="0"/>
                    </a:p>
                  </a:txBody>
                  <a:tcPr/>
                </a:tc>
                <a:tc rowSpan="3">
                  <a:txBody>
                    <a:bodyPr/>
                    <a:lstStyle/>
                    <a:p>
                      <a:pPr algn="ctr"/>
                      <a:endParaRPr lang="kk-KZ" sz="1800" dirty="0" smtClean="0"/>
                    </a:p>
                    <a:p>
                      <a:pPr algn="ctr"/>
                      <a:r>
                        <a:rPr lang="kk-KZ" sz="1800" dirty="0" smtClean="0"/>
                        <a:t>Астана қаласы</a:t>
                      </a:r>
                      <a:endParaRPr lang="ru-RU" sz="1800" dirty="0"/>
                    </a:p>
                  </a:txBody>
                  <a:tcPr/>
                </a:tc>
                <a:tc>
                  <a:txBody>
                    <a:bodyPr/>
                    <a:lstStyle/>
                    <a:p>
                      <a:pPr algn="ctr"/>
                      <a:r>
                        <a:rPr lang="kk-KZ" sz="1800" dirty="0" smtClean="0"/>
                        <a:t>700-1000</a:t>
                      </a:r>
                      <a:endParaRPr lang="ru-RU" sz="1800" dirty="0"/>
                    </a:p>
                  </a:txBody>
                  <a:tcPr/>
                </a:tc>
                <a:extLst>
                  <a:ext uri="{0D108BD9-81ED-4DB2-BD59-A6C34878D82A}">
                    <a16:rowId xmlns:a16="http://schemas.microsoft.com/office/drawing/2014/main" val="10002"/>
                  </a:ext>
                </a:extLst>
              </a:tr>
              <a:tr h="370840">
                <a:tc>
                  <a:txBody>
                    <a:bodyPr/>
                    <a:lstStyle/>
                    <a:p>
                      <a:r>
                        <a:rPr lang="kk-KZ" sz="1800" dirty="0" smtClean="0"/>
                        <a:t>10.</a:t>
                      </a:r>
                      <a:endParaRPr lang="ru-RU" sz="1800" dirty="0"/>
                    </a:p>
                  </a:txBody>
                  <a:tcPr/>
                </a:tc>
                <a:tc>
                  <a:txBody>
                    <a:bodyPr/>
                    <a:lstStyle/>
                    <a:p>
                      <a:pPr algn="ctr"/>
                      <a:r>
                        <a:rPr lang="en-US" sz="1800" dirty="0" smtClean="0"/>
                        <a:t>muslim.kz</a:t>
                      </a:r>
                      <a:endParaRPr lang="ru-RU" sz="1800" dirty="0"/>
                    </a:p>
                  </a:txBody>
                  <a:tcPr/>
                </a:tc>
                <a:tc vMerge="1">
                  <a:txBody>
                    <a:bodyPr/>
                    <a:lstStyle/>
                    <a:p>
                      <a:endParaRPr lang="ru-RU" dirty="0"/>
                    </a:p>
                  </a:txBody>
                  <a:tcPr/>
                </a:tc>
                <a:tc>
                  <a:txBody>
                    <a:bodyPr/>
                    <a:lstStyle/>
                    <a:p>
                      <a:pPr algn="ctr"/>
                      <a:r>
                        <a:rPr lang="kk-KZ" sz="1800" dirty="0" smtClean="0"/>
                        <a:t>2200-2500</a:t>
                      </a:r>
                      <a:endParaRPr lang="ru-RU" sz="1800" dirty="0"/>
                    </a:p>
                  </a:txBody>
                  <a:tcPr/>
                </a:tc>
                <a:extLst>
                  <a:ext uri="{0D108BD9-81ED-4DB2-BD59-A6C34878D82A}">
                    <a16:rowId xmlns:a16="http://schemas.microsoft.com/office/drawing/2014/main" val="10003"/>
                  </a:ext>
                </a:extLst>
              </a:tr>
              <a:tr h="370840">
                <a:tc>
                  <a:txBody>
                    <a:bodyPr/>
                    <a:lstStyle/>
                    <a:p>
                      <a:r>
                        <a:rPr lang="kk-KZ" sz="1800" dirty="0" smtClean="0"/>
                        <a:t>11.</a:t>
                      </a:r>
                      <a:endParaRPr lang="ru-RU" sz="1800" dirty="0"/>
                    </a:p>
                  </a:txBody>
                  <a:tcPr/>
                </a:tc>
                <a:tc>
                  <a:txBody>
                    <a:bodyPr/>
                    <a:lstStyle/>
                    <a:p>
                      <a:pPr algn="ctr"/>
                      <a:r>
                        <a:rPr lang="en-US" sz="1800" dirty="0" smtClean="0"/>
                        <a:t>sunna.kz</a:t>
                      </a:r>
                      <a:endParaRPr lang="ru-RU" sz="1800" dirty="0"/>
                    </a:p>
                  </a:txBody>
                  <a:tcPr/>
                </a:tc>
                <a:tc vMerge="1">
                  <a:txBody>
                    <a:bodyPr/>
                    <a:lstStyle/>
                    <a:p>
                      <a:endParaRPr lang="ru-RU" dirty="0"/>
                    </a:p>
                  </a:txBody>
                  <a:tcPr/>
                </a:tc>
                <a:tc>
                  <a:txBody>
                    <a:bodyPr/>
                    <a:lstStyle/>
                    <a:p>
                      <a:pPr algn="ctr"/>
                      <a:r>
                        <a:rPr lang="kk-KZ" sz="1800" dirty="0" smtClean="0"/>
                        <a:t>300-500</a:t>
                      </a:r>
                      <a:endParaRPr lang="ru-RU" sz="1800" dirty="0"/>
                    </a:p>
                  </a:txBody>
                  <a:tcPr/>
                </a:tc>
                <a:extLst>
                  <a:ext uri="{0D108BD9-81ED-4DB2-BD59-A6C34878D82A}">
                    <a16:rowId xmlns:a16="http://schemas.microsoft.com/office/drawing/2014/main" val="10004"/>
                  </a:ext>
                </a:extLst>
              </a:tr>
              <a:tr h="370840">
                <a:tc>
                  <a:txBody>
                    <a:bodyPr/>
                    <a:lstStyle/>
                    <a:p>
                      <a:r>
                        <a:rPr lang="kk-KZ" sz="1800" dirty="0" smtClean="0"/>
                        <a:t>12.</a:t>
                      </a:r>
                      <a:endParaRPr lang="ru-RU" sz="1800" dirty="0"/>
                    </a:p>
                  </a:txBody>
                  <a:tcPr/>
                </a:tc>
                <a:tc>
                  <a:txBody>
                    <a:bodyPr/>
                    <a:lstStyle/>
                    <a:p>
                      <a:pPr algn="ctr"/>
                      <a:r>
                        <a:rPr lang="en-US" sz="1800" dirty="0" smtClean="0"/>
                        <a:t>azan.kz</a:t>
                      </a:r>
                      <a:endParaRPr lang="ru-RU" sz="1800" dirty="0"/>
                    </a:p>
                  </a:txBody>
                  <a:tcPr/>
                </a:tc>
                <a:tc>
                  <a:txBody>
                    <a:bodyPr/>
                    <a:lstStyle/>
                    <a:p>
                      <a:pPr algn="ctr"/>
                      <a:r>
                        <a:rPr lang="kk-KZ" sz="1800" dirty="0" smtClean="0"/>
                        <a:t>Алматы қаласы</a:t>
                      </a:r>
                      <a:endParaRPr lang="ru-RU" sz="1800" dirty="0"/>
                    </a:p>
                  </a:txBody>
                  <a:tcPr/>
                </a:tc>
                <a:tc>
                  <a:txBody>
                    <a:bodyPr/>
                    <a:lstStyle/>
                    <a:p>
                      <a:pPr algn="ctr"/>
                      <a:r>
                        <a:rPr lang="kk-KZ" sz="1800" dirty="0" smtClean="0"/>
                        <a:t>10000-12000</a:t>
                      </a:r>
                      <a:endParaRPr lang="ru-RU" sz="1800" dirty="0"/>
                    </a:p>
                  </a:txBody>
                  <a:tcPr/>
                </a:tc>
                <a:extLst>
                  <a:ext uri="{0D108BD9-81ED-4DB2-BD59-A6C34878D82A}">
                    <a16:rowId xmlns:a16="http://schemas.microsoft.com/office/drawing/2014/main" val="10005"/>
                  </a:ext>
                </a:extLst>
              </a:tr>
              <a:tr h="370840">
                <a:tc>
                  <a:txBody>
                    <a:bodyPr/>
                    <a:lstStyle/>
                    <a:p>
                      <a:r>
                        <a:rPr lang="kk-KZ" sz="1800" dirty="0" smtClean="0"/>
                        <a:t>13.</a:t>
                      </a:r>
                      <a:endParaRPr lang="ru-RU" sz="1800" dirty="0"/>
                    </a:p>
                  </a:txBody>
                  <a:tcPr/>
                </a:tc>
                <a:tc>
                  <a:txBody>
                    <a:bodyPr/>
                    <a:lstStyle/>
                    <a:p>
                      <a:pPr algn="ctr"/>
                      <a:r>
                        <a:rPr lang="en-US" sz="1800" dirty="0" smtClean="0"/>
                        <a:t>asyldin.kz</a:t>
                      </a:r>
                      <a:endParaRPr lang="ru-RU" sz="1800" dirty="0"/>
                    </a:p>
                  </a:txBody>
                  <a:tcPr/>
                </a:tc>
                <a:tc>
                  <a:txBody>
                    <a:bodyPr/>
                    <a:lstStyle/>
                    <a:p>
                      <a:pPr algn="ctr"/>
                      <a:r>
                        <a:rPr lang="kk-KZ" sz="1800" dirty="0" smtClean="0"/>
                        <a:t>Жамбыл</a:t>
                      </a:r>
                      <a:endParaRPr lang="ru-RU" sz="1800" dirty="0"/>
                    </a:p>
                  </a:txBody>
                  <a:tcPr/>
                </a:tc>
                <a:tc>
                  <a:txBody>
                    <a:bodyPr/>
                    <a:lstStyle/>
                    <a:p>
                      <a:pPr algn="ctr"/>
                      <a:r>
                        <a:rPr lang="kk-KZ" sz="1800" dirty="0" smtClean="0"/>
                        <a:t>500-700</a:t>
                      </a:r>
                      <a:endParaRPr lang="ru-RU" sz="1800" dirty="0"/>
                    </a:p>
                  </a:txBody>
                  <a:tcPr/>
                </a:tc>
                <a:extLst>
                  <a:ext uri="{0D108BD9-81ED-4DB2-BD59-A6C34878D82A}">
                    <a16:rowId xmlns:a16="http://schemas.microsoft.com/office/drawing/2014/main" val="10006"/>
                  </a:ext>
                </a:extLst>
              </a:tr>
              <a:tr h="370840">
                <a:tc>
                  <a:txBody>
                    <a:bodyPr/>
                    <a:lstStyle/>
                    <a:p>
                      <a:r>
                        <a:rPr lang="kk-KZ" sz="1800" dirty="0" smtClean="0"/>
                        <a:t>14.</a:t>
                      </a:r>
                      <a:endParaRPr lang="ru-RU" sz="1800" dirty="0"/>
                    </a:p>
                  </a:txBody>
                  <a:tcPr/>
                </a:tc>
                <a:tc>
                  <a:txBody>
                    <a:bodyPr/>
                    <a:lstStyle/>
                    <a:p>
                      <a:pPr algn="ctr"/>
                      <a:r>
                        <a:rPr lang="en-US" sz="1800" dirty="0" smtClean="0"/>
                        <a:t>ihsan.kz</a:t>
                      </a:r>
                      <a:endParaRPr lang="ru-RU" sz="1800" dirty="0"/>
                    </a:p>
                  </a:txBody>
                  <a:tcPr/>
                </a:tc>
                <a:tc>
                  <a:txBody>
                    <a:bodyPr/>
                    <a:lstStyle/>
                    <a:p>
                      <a:pPr algn="ctr"/>
                      <a:r>
                        <a:rPr lang="kk-KZ" sz="1800" dirty="0" smtClean="0"/>
                        <a:t>Қарағанды</a:t>
                      </a:r>
                      <a:endParaRPr lang="ru-RU" sz="1800" dirty="0"/>
                    </a:p>
                  </a:txBody>
                  <a:tcPr/>
                </a:tc>
                <a:tc>
                  <a:txBody>
                    <a:bodyPr/>
                    <a:lstStyle/>
                    <a:p>
                      <a:pPr algn="ctr"/>
                      <a:r>
                        <a:rPr lang="kk-KZ" sz="1800" dirty="0" smtClean="0"/>
                        <a:t>1200-1500</a:t>
                      </a:r>
                      <a:endParaRPr lang="ru-RU" sz="1800" dirty="0"/>
                    </a:p>
                  </a:txBody>
                  <a:tcPr/>
                </a:tc>
                <a:extLst>
                  <a:ext uri="{0D108BD9-81ED-4DB2-BD59-A6C34878D82A}">
                    <a16:rowId xmlns:a16="http://schemas.microsoft.com/office/drawing/2014/main" val="10007"/>
                  </a:ext>
                </a:extLst>
              </a:tr>
              <a:tr h="370840">
                <a:tc>
                  <a:txBody>
                    <a:bodyPr/>
                    <a:lstStyle/>
                    <a:p>
                      <a:r>
                        <a:rPr lang="en-US" sz="1800" dirty="0" smtClean="0"/>
                        <a:t>15.</a:t>
                      </a:r>
                      <a:endParaRPr lang="ru-RU" sz="1800" dirty="0"/>
                    </a:p>
                  </a:txBody>
                  <a:tcPr/>
                </a:tc>
                <a:tc>
                  <a:txBody>
                    <a:bodyPr/>
                    <a:lstStyle/>
                    <a:p>
                      <a:pPr algn="ctr"/>
                      <a:r>
                        <a:rPr lang="en-US" sz="1800" dirty="0" smtClean="0"/>
                        <a:t>mazhab.kz</a:t>
                      </a:r>
                      <a:endParaRPr lang="ru-RU" sz="1800" dirty="0"/>
                    </a:p>
                  </a:txBody>
                  <a:tcPr/>
                </a:tc>
                <a:tc>
                  <a:txBody>
                    <a:bodyPr/>
                    <a:lstStyle/>
                    <a:p>
                      <a:pPr algn="ctr"/>
                      <a:r>
                        <a:rPr lang="kk-KZ" sz="1800" dirty="0" smtClean="0"/>
                        <a:t>Павлодар</a:t>
                      </a:r>
                      <a:endParaRPr lang="ru-RU" sz="1800" dirty="0"/>
                    </a:p>
                  </a:txBody>
                  <a:tcPr/>
                </a:tc>
                <a:tc>
                  <a:txBody>
                    <a:bodyPr/>
                    <a:lstStyle/>
                    <a:p>
                      <a:pPr algn="ctr"/>
                      <a:r>
                        <a:rPr lang="kk-KZ" sz="1800" dirty="0" smtClean="0"/>
                        <a:t>3300-3800</a:t>
                      </a:r>
                      <a:endParaRPr lang="ru-RU" sz="1800" dirty="0"/>
                    </a:p>
                  </a:txBody>
                  <a:tcPr/>
                </a:tc>
                <a:extLst>
                  <a:ext uri="{0D108BD9-81ED-4DB2-BD59-A6C34878D82A}">
                    <a16:rowId xmlns:a16="http://schemas.microsoft.com/office/drawing/2014/main" val="10008"/>
                  </a:ext>
                </a:extLst>
              </a:tr>
              <a:tr h="370840">
                <a:tc>
                  <a:txBody>
                    <a:bodyPr/>
                    <a:lstStyle/>
                    <a:p>
                      <a:r>
                        <a:rPr lang="en-US" sz="1800" dirty="0" smtClean="0"/>
                        <a:t>16.</a:t>
                      </a:r>
                      <a:endParaRPr lang="ru-RU" sz="1800" dirty="0"/>
                    </a:p>
                  </a:txBody>
                  <a:tcPr/>
                </a:tc>
                <a:tc>
                  <a:txBody>
                    <a:bodyPr/>
                    <a:lstStyle/>
                    <a:p>
                      <a:pPr algn="ctr"/>
                      <a:r>
                        <a:rPr lang="en-US" sz="1800" dirty="0" smtClean="0"/>
                        <a:t>sko-kmdb.kz</a:t>
                      </a:r>
                      <a:endParaRPr lang="ru-RU" sz="1800" dirty="0"/>
                    </a:p>
                  </a:txBody>
                  <a:tcPr/>
                </a:tc>
                <a:tc>
                  <a:txBody>
                    <a:bodyPr/>
                    <a:lstStyle/>
                    <a:p>
                      <a:pPr algn="ctr"/>
                      <a:r>
                        <a:rPr lang="kk-KZ" sz="1800" dirty="0" smtClean="0"/>
                        <a:t>Петропавл</a:t>
                      </a:r>
                      <a:endParaRPr lang="ru-RU" sz="1800" dirty="0"/>
                    </a:p>
                  </a:txBody>
                  <a:tcPr/>
                </a:tc>
                <a:tc>
                  <a:txBody>
                    <a:bodyPr/>
                    <a:lstStyle/>
                    <a:p>
                      <a:pPr algn="ctr"/>
                      <a:r>
                        <a:rPr lang="kk-KZ" sz="1800" dirty="0" smtClean="0"/>
                        <a:t>50-70</a:t>
                      </a:r>
                      <a:endParaRPr lang="ru-RU" sz="1800" dirty="0"/>
                    </a:p>
                  </a:txBody>
                  <a:tcPr/>
                </a:tc>
                <a:extLst>
                  <a:ext uri="{0D108BD9-81ED-4DB2-BD59-A6C34878D82A}">
                    <a16:rowId xmlns:a16="http://schemas.microsoft.com/office/drawing/2014/main" val="10009"/>
                  </a:ext>
                </a:extLst>
              </a:tr>
              <a:tr h="370840">
                <a:tc>
                  <a:txBody>
                    <a:bodyPr/>
                    <a:lstStyle/>
                    <a:p>
                      <a:r>
                        <a:rPr lang="en-US" sz="1800" dirty="0" smtClean="0"/>
                        <a:t>17.</a:t>
                      </a:r>
                      <a:endParaRPr lang="ru-RU" sz="1800" dirty="0"/>
                    </a:p>
                  </a:txBody>
                  <a:tcPr/>
                </a:tc>
                <a:tc>
                  <a:txBody>
                    <a:bodyPr/>
                    <a:lstStyle/>
                    <a:p>
                      <a:pPr algn="ctr"/>
                      <a:r>
                        <a:rPr lang="en-US" sz="1800" dirty="0" smtClean="0"/>
                        <a:t>semey-meshet.kz</a:t>
                      </a:r>
                      <a:endParaRPr lang="ru-RU" sz="1800" dirty="0"/>
                    </a:p>
                  </a:txBody>
                  <a:tcPr/>
                </a:tc>
                <a:tc>
                  <a:txBody>
                    <a:bodyPr/>
                    <a:lstStyle/>
                    <a:p>
                      <a:pPr algn="ctr"/>
                      <a:r>
                        <a:rPr lang="kk-KZ" sz="1800" dirty="0" smtClean="0"/>
                        <a:t>Семей</a:t>
                      </a:r>
                      <a:endParaRPr lang="ru-RU" sz="1800" dirty="0"/>
                    </a:p>
                  </a:txBody>
                  <a:tcPr/>
                </a:tc>
                <a:tc>
                  <a:txBody>
                    <a:bodyPr/>
                    <a:lstStyle/>
                    <a:p>
                      <a:pPr algn="ctr"/>
                      <a:r>
                        <a:rPr lang="kk-KZ" sz="1800" dirty="0" smtClean="0"/>
                        <a:t>150-180</a:t>
                      </a:r>
                      <a:endParaRPr lang="ru-RU" sz="1800" dirty="0"/>
                    </a:p>
                  </a:txBody>
                  <a:tcPr/>
                </a:tc>
                <a:extLst>
                  <a:ext uri="{0D108BD9-81ED-4DB2-BD59-A6C34878D82A}">
                    <a16:rowId xmlns:a16="http://schemas.microsoft.com/office/drawing/2014/main" val="10010"/>
                  </a:ext>
                </a:extLst>
              </a:tr>
            </a:tbl>
          </a:graphicData>
        </a:graphic>
      </p:graphicFrame>
    </p:spTree>
  </p:cSld>
  <p:clrMapOvr>
    <a:masterClrMapping/>
  </p:clrMapOvr>
  <p:transition>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67544" y="1052736"/>
          <a:ext cx="8229600" cy="4572000"/>
        </p:xfrm>
        <a:graphic>
          <a:graphicData uri="http://schemas.openxmlformats.org/drawingml/2006/table">
            <a:tbl>
              <a:tblPr firstRow="1" bandRow="1">
                <a:tableStyleId>{5C22544A-7EE6-4342-B048-85BDC9FD1C3A}</a:tableStyleId>
              </a:tblPr>
              <a:tblGrid>
                <a:gridCol w="730424">
                  <a:extLst>
                    <a:ext uri="{9D8B030D-6E8A-4147-A177-3AD203B41FA5}">
                      <a16:colId xmlns:a16="http://schemas.microsoft.com/office/drawing/2014/main" val="20000"/>
                    </a:ext>
                  </a:extLst>
                </a:gridCol>
                <a:gridCol w="3384376">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r>
                        <a:rPr lang="ru-RU" sz="2000" dirty="0" smtClean="0"/>
                        <a:t>№</a:t>
                      </a:r>
                      <a:endParaRPr lang="ru-RU" sz="2000" dirty="0"/>
                    </a:p>
                  </a:txBody>
                  <a:tcPr/>
                </a:tc>
                <a:tc>
                  <a:txBody>
                    <a:bodyPr/>
                    <a:lstStyle/>
                    <a:p>
                      <a:pPr algn="ctr"/>
                      <a:r>
                        <a:rPr lang="ru-RU" sz="2000" dirty="0" smtClean="0"/>
                        <a:t>Сайт</a:t>
                      </a:r>
                      <a:endParaRPr lang="ru-RU" sz="2000" dirty="0"/>
                    </a:p>
                  </a:txBody>
                  <a:tcPr/>
                </a:tc>
                <a:tc>
                  <a:txBody>
                    <a:bodyPr/>
                    <a:lstStyle/>
                    <a:p>
                      <a:pPr algn="ctr"/>
                      <a:r>
                        <a:rPr lang="ru-RU" sz="2000" dirty="0" err="1" smtClean="0"/>
                        <a:t>Облыс</a:t>
                      </a:r>
                      <a:r>
                        <a:rPr lang="ru-RU" sz="2000" dirty="0" smtClean="0"/>
                        <a:t>,</a:t>
                      </a:r>
                      <a:r>
                        <a:rPr lang="ru-RU" sz="2000" baseline="0" dirty="0" smtClean="0"/>
                        <a:t> </a:t>
                      </a:r>
                      <a:r>
                        <a:rPr lang="ru-RU" sz="2000" dirty="0" err="1" smtClean="0"/>
                        <a:t>айма</a:t>
                      </a:r>
                      <a:r>
                        <a:rPr lang="kk-KZ" sz="2000" dirty="0" smtClean="0"/>
                        <a:t>қ</a:t>
                      </a:r>
                      <a:endParaRPr lang="ru-RU" sz="2000" dirty="0"/>
                    </a:p>
                  </a:txBody>
                  <a:tcPr/>
                </a:tc>
                <a:tc>
                  <a:txBody>
                    <a:bodyPr/>
                    <a:lstStyle/>
                    <a:p>
                      <a:pPr algn="ctr"/>
                      <a:r>
                        <a:rPr lang="kk-KZ" sz="2000" dirty="0" smtClean="0"/>
                        <a:t>Кірушілер саны (күніне</a:t>
                      </a:r>
                      <a:r>
                        <a:rPr lang="kk-KZ" sz="2000" baseline="0" dirty="0" smtClean="0"/>
                        <a:t> орта есеппен)</a:t>
                      </a:r>
                      <a:endParaRPr lang="ru-RU" sz="2000" dirty="0"/>
                    </a:p>
                  </a:txBody>
                  <a:tcPr/>
                </a:tc>
                <a:extLst>
                  <a:ext uri="{0D108BD9-81ED-4DB2-BD59-A6C34878D82A}">
                    <a16:rowId xmlns:a16="http://schemas.microsoft.com/office/drawing/2014/main" val="10000"/>
                  </a:ext>
                </a:extLst>
              </a:tr>
              <a:tr h="370840">
                <a:tc>
                  <a:txBody>
                    <a:bodyPr/>
                    <a:lstStyle/>
                    <a:p>
                      <a:r>
                        <a:rPr lang="kk-KZ" sz="1800" dirty="0" smtClean="0"/>
                        <a:t>18.</a:t>
                      </a:r>
                      <a:endParaRPr lang="ru-RU" sz="1800" dirty="0"/>
                    </a:p>
                  </a:txBody>
                  <a:tcPr/>
                </a:tc>
                <a:tc>
                  <a:txBody>
                    <a:bodyPr/>
                    <a:lstStyle/>
                    <a:p>
                      <a:pPr algn="ctr"/>
                      <a:r>
                        <a:rPr lang="en-US" sz="1800" dirty="0" smtClean="0"/>
                        <a:t>aqmeshit.kz</a:t>
                      </a:r>
                      <a:endParaRPr lang="ru-RU" sz="1800" dirty="0"/>
                    </a:p>
                  </a:txBody>
                  <a:tcPr/>
                </a:tc>
                <a:tc>
                  <a:txBody>
                    <a:bodyPr/>
                    <a:lstStyle/>
                    <a:p>
                      <a:pPr algn="ctr"/>
                      <a:r>
                        <a:rPr lang="kk-KZ" sz="1800" dirty="0" smtClean="0"/>
                        <a:t>Қызылорда</a:t>
                      </a:r>
                      <a:endParaRPr lang="ru-RU" sz="1800" dirty="0"/>
                    </a:p>
                  </a:txBody>
                  <a:tcPr/>
                </a:tc>
                <a:tc>
                  <a:txBody>
                    <a:bodyPr/>
                    <a:lstStyle/>
                    <a:p>
                      <a:pPr algn="ctr"/>
                      <a:r>
                        <a:rPr lang="kk-KZ" sz="2000" dirty="0" smtClean="0"/>
                        <a:t>500-700</a:t>
                      </a:r>
                      <a:endParaRPr lang="ru-RU" sz="2000" dirty="0"/>
                    </a:p>
                  </a:txBody>
                  <a:tcPr/>
                </a:tc>
                <a:extLst>
                  <a:ext uri="{0D108BD9-81ED-4DB2-BD59-A6C34878D82A}">
                    <a16:rowId xmlns:a16="http://schemas.microsoft.com/office/drawing/2014/main" val="10001"/>
                  </a:ext>
                </a:extLst>
              </a:tr>
              <a:tr h="370840">
                <a:tc>
                  <a:txBody>
                    <a:bodyPr/>
                    <a:lstStyle/>
                    <a:p>
                      <a:r>
                        <a:rPr lang="kk-KZ" sz="1800" dirty="0" smtClean="0"/>
                        <a:t>19.</a:t>
                      </a:r>
                      <a:endParaRPr lang="ru-RU" sz="1800" dirty="0"/>
                    </a:p>
                  </a:txBody>
                  <a:tcPr/>
                </a:tc>
                <a:tc>
                  <a:txBody>
                    <a:bodyPr/>
                    <a:lstStyle/>
                    <a:p>
                      <a:pPr algn="ctr"/>
                      <a:r>
                        <a:rPr lang="en-US" sz="1800" dirty="0" smtClean="0"/>
                        <a:t>islam-oral.kz</a:t>
                      </a:r>
                      <a:endParaRPr lang="ru-RU" sz="1800" dirty="0"/>
                    </a:p>
                  </a:txBody>
                  <a:tcPr/>
                </a:tc>
                <a:tc>
                  <a:txBody>
                    <a:bodyPr/>
                    <a:lstStyle/>
                    <a:p>
                      <a:pPr algn="ctr"/>
                      <a:r>
                        <a:rPr lang="kk-KZ" sz="1800" dirty="0" smtClean="0"/>
                        <a:t>Батыс Қазақстан</a:t>
                      </a:r>
                      <a:endParaRPr lang="ru-RU" sz="1800" dirty="0"/>
                    </a:p>
                  </a:txBody>
                  <a:tcPr/>
                </a:tc>
                <a:tc>
                  <a:txBody>
                    <a:bodyPr/>
                    <a:lstStyle/>
                    <a:p>
                      <a:pPr algn="ctr"/>
                      <a:r>
                        <a:rPr lang="kk-KZ" sz="2000" dirty="0" smtClean="0"/>
                        <a:t>150-180</a:t>
                      </a:r>
                      <a:endParaRPr lang="ru-RU" sz="2000" dirty="0"/>
                    </a:p>
                  </a:txBody>
                  <a:tcPr/>
                </a:tc>
                <a:extLst>
                  <a:ext uri="{0D108BD9-81ED-4DB2-BD59-A6C34878D82A}">
                    <a16:rowId xmlns:a16="http://schemas.microsoft.com/office/drawing/2014/main" val="10002"/>
                  </a:ext>
                </a:extLst>
              </a:tr>
              <a:tr h="370840">
                <a:tc>
                  <a:txBody>
                    <a:bodyPr/>
                    <a:lstStyle/>
                    <a:p>
                      <a:r>
                        <a:rPr lang="kk-KZ" sz="1800" dirty="0" smtClean="0"/>
                        <a:t>20.</a:t>
                      </a:r>
                      <a:endParaRPr lang="ru-RU" sz="1800" dirty="0"/>
                    </a:p>
                  </a:txBody>
                  <a:tcPr/>
                </a:tc>
                <a:tc>
                  <a:txBody>
                    <a:bodyPr/>
                    <a:lstStyle/>
                    <a:p>
                      <a:pPr algn="ctr"/>
                      <a:r>
                        <a:rPr lang="en-US" sz="1800" dirty="0" smtClean="0"/>
                        <a:t>qalam.kz</a:t>
                      </a:r>
                      <a:endParaRPr lang="ru-RU" sz="1800" dirty="0"/>
                    </a:p>
                  </a:txBody>
                  <a:tcPr/>
                </a:tc>
                <a:tc>
                  <a:txBody>
                    <a:bodyPr/>
                    <a:lstStyle/>
                    <a:p>
                      <a:pPr algn="ctr"/>
                      <a:r>
                        <a:rPr lang="kk-KZ" sz="1800" dirty="0" smtClean="0"/>
                        <a:t>Шығыс Қазақстан</a:t>
                      </a:r>
                      <a:endParaRPr lang="ru-RU" sz="1800" dirty="0"/>
                    </a:p>
                  </a:txBody>
                  <a:tcPr/>
                </a:tc>
                <a:tc>
                  <a:txBody>
                    <a:bodyPr/>
                    <a:lstStyle/>
                    <a:p>
                      <a:pPr algn="ctr"/>
                      <a:r>
                        <a:rPr lang="kk-KZ" sz="2000" dirty="0" smtClean="0"/>
                        <a:t>400-600</a:t>
                      </a:r>
                      <a:endParaRPr lang="ru-RU" sz="2000" dirty="0"/>
                    </a:p>
                  </a:txBody>
                  <a:tcPr/>
                </a:tc>
                <a:extLst>
                  <a:ext uri="{0D108BD9-81ED-4DB2-BD59-A6C34878D82A}">
                    <a16:rowId xmlns:a16="http://schemas.microsoft.com/office/drawing/2014/main" val="10003"/>
                  </a:ext>
                </a:extLst>
              </a:tr>
              <a:tr h="370840">
                <a:tc>
                  <a:txBody>
                    <a:bodyPr/>
                    <a:lstStyle/>
                    <a:p>
                      <a:r>
                        <a:rPr lang="kk-KZ" sz="1800" dirty="0" smtClean="0"/>
                        <a:t>21.</a:t>
                      </a:r>
                      <a:endParaRPr lang="ru-RU" sz="1800" dirty="0"/>
                    </a:p>
                  </a:txBody>
                  <a:tcPr/>
                </a:tc>
                <a:tc>
                  <a:txBody>
                    <a:bodyPr/>
                    <a:lstStyle/>
                    <a:p>
                      <a:pPr algn="ctr"/>
                      <a:r>
                        <a:rPr lang="en-US" sz="1800" dirty="0" smtClean="0"/>
                        <a:t>nasihat.kz</a:t>
                      </a:r>
                      <a:endParaRPr lang="ru-RU" sz="1800" dirty="0"/>
                    </a:p>
                  </a:txBody>
                  <a:tcPr/>
                </a:tc>
                <a:tc>
                  <a:txBody>
                    <a:bodyPr/>
                    <a:lstStyle/>
                    <a:p>
                      <a:pPr algn="ctr"/>
                      <a:r>
                        <a:rPr lang="kk-KZ" sz="1800" dirty="0" smtClean="0"/>
                        <a:t>Ақмола</a:t>
                      </a:r>
                      <a:endParaRPr lang="ru-RU" sz="1800" dirty="0"/>
                    </a:p>
                  </a:txBody>
                  <a:tcPr/>
                </a:tc>
                <a:tc>
                  <a:txBody>
                    <a:bodyPr/>
                    <a:lstStyle/>
                    <a:p>
                      <a:pPr algn="ctr"/>
                      <a:r>
                        <a:rPr lang="kk-KZ" sz="2000" dirty="0" smtClean="0"/>
                        <a:t>250-400</a:t>
                      </a:r>
                      <a:endParaRPr lang="ru-RU" sz="2000" dirty="0"/>
                    </a:p>
                  </a:txBody>
                  <a:tcPr/>
                </a:tc>
                <a:extLst>
                  <a:ext uri="{0D108BD9-81ED-4DB2-BD59-A6C34878D82A}">
                    <a16:rowId xmlns:a16="http://schemas.microsoft.com/office/drawing/2014/main" val="10004"/>
                  </a:ext>
                </a:extLst>
              </a:tr>
              <a:tr h="370840">
                <a:tc>
                  <a:txBody>
                    <a:bodyPr/>
                    <a:lstStyle/>
                    <a:p>
                      <a:r>
                        <a:rPr lang="kk-KZ" sz="1800" dirty="0" smtClean="0"/>
                        <a:t>22.</a:t>
                      </a:r>
                      <a:endParaRPr lang="ru-RU" sz="1800" dirty="0"/>
                    </a:p>
                  </a:txBody>
                  <a:tcPr/>
                </a:tc>
                <a:tc>
                  <a:txBody>
                    <a:bodyPr/>
                    <a:lstStyle/>
                    <a:p>
                      <a:pPr algn="ctr"/>
                      <a:r>
                        <a:rPr lang="en-US" sz="1800" dirty="0" smtClean="0"/>
                        <a:t>akmechet.kz</a:t>
                      </a:r>
                      <a:endParaRPr lang="ru-RU" sz="1800" dirty="0"/>
                    </a:p>
                  </a:txBody>
                  <a:tcPr/>
                </a:tc>
                <a:tc>
                  <a:txBody>
                    <a:bodyPr/>
                    <a:lstStyle/>
                    <a:p>
                      <a:pPr algn="ctr"/>
                      <a:r>
                        <a:rPr lang="kk-KZ" sz="1800" dirty="0" smtClean="0"/>
                        <a:t>Қостанай</a:t>
                      </a:r>
                      <a:endParaRPr lang="ru-RU" sz="1800" dirty="0"/>
                    </a:p>
                  </a:txBody>
                  <a:tcPr/>
                </a:tc>
                <a:tc>
                  <a:txBody>
                    <a:bodyPr/>
                    <a:lstStyle/>
                    <a:p>
                      <a:pPr algn="ctr"/>
                      <a:r>
                        <a:rPr lang="kk-KZ" sz="2000" dirty="0" smtClean="0"/>
                        <a:t>700-1000</a:t>
                      </a:r>
                      <a:endParaRPr lang="ru-RU" sz="2000" dirty="0"/>
                    </a:p>
                  </a:txBody>
                  <a:tcPr/>
                </a:tc>
                <a:extLst>
                  <a:ext uri="{0D108BD9-81ED-4DB2-BD59-A6C34878D82A}">
                    <a16:rowId xmlns:a16="http://schemas.microsoft.com/office/drawing/2014/main" val="10005"/>
                  </a:ext>
                </a:extLst>
              </a:tr>
              <a:tr h="370840">
                <a:tc>
                  <a:txBody>
                    <a:bodyPr/>
                    <a:lstStyle/>
                    <a:p>
                      <a:r>
                        <a:rPr lang="kk-KZ" sz="1800" dirty="0" smtClean="0"/>
                        <a:t>23.</a:t>
                      </a:r>
                      <a:endParaRPr lang="ru-RU" sz="1800" dirty="0"/>
                    </a:p>
                  </a:txBody>
                  <a:tcPr/>
                </a:tc>
                <a:tc>
                  <a:txBody>
                    <a:bodyPr/>
                    <a:lstStyle/>
                    <a:p>
                      <a:pPr algn="ctr"/>
                      <a:r>
                        <a:rPr lang="en-US" sz="1800" dirty="0" smtClean="0"/>
                        <a:t>nurgasyr.kz</a:t>
                      </a:r>
                      <a:endParaRPr lang="ru-RU" sz="1800" dirty="0"/>
                    </a:p>
                  </a:txBody>
                  <a:tcPr/>
                </a:tc>
                <a:tc>
                  <a:txBody>
                    <a:bodyPr/>
                    <a:lstStyle/>
                    <a:p>
                      <a:pPr algn="ctr"/>
                      <a:r>
                        <a:rPr lang="kk-KZ" sz="1800" dirty="0" smtClean="0"/>
                        <a:t>Ақтөбе</a:t>
                      </a:r>
                      <a:endParaRPr lang="ru-RU" sz="1800" dirty="0"/>
                    </a:p>
                  </a:txBody>
                  <a:tcPr/>
                </a:tc>
                <a:tc>
                  <a:txBody>
                    <a:bodyPr/>
                    <a:lstStyle/>
                    <a:p>
                      <a:pPr algn="ctr"/>
                      <a:r>
                        <a:rPr lang="kk-KZ" sz="2000" dirty="0" smtClean="0"/>
                        <a:t>120-180</a:t>
                      </a:r>
                      <a:endParaRPr lang="ru-RU" sz="2000" dirty="0"/>
                    </a:p>
                  </a:txBody>
                  <a:tcPr/>
                </a:tc>
                <a:extLst>
                  <a:ext uri="{0D108BD9-81ED-4DB2-BD59-A6C34878D82A}">
                    <a16:rowId xmlns:a16="http://schemas.microsoft.com/office/drawing/2014/main" val="10006"/>
                  </a:ext>
                </a:extLst>
              </a:tr>
              <a:tr h="370840">
                <a:tc>
                  <a:txBody>
                    <a:bodyPr/>
                    <a:lstStyle/>
                    <a:p>
                      <a:r>
                        <a:rPr lang="kk-KZ" sz="1800" dirty="0" smtClean="0"/>
                        <a:t>24.</a:t>
                      </a:r>
                      <a:endParaRPr lang="ru-RU" sz="1800" dirty="0"/>
                    </a:p>
                  </a:txBody>
                  <a:tcPr/>
                </a:tc>
                <a:tc>
                  <a:txBody>
                    <a:bodyPr/>
                    <a:lstStyle/>
                    <a:p>
                      <a:pPr algn="ctr"/>
                      <a:r>
                        <a:rPr lang="en-US" sz="1800" dirty="0" smtClean="0"/>
                        <a:t>islam-atyrau.kz</a:t>
                      </a:r>
                      <a:endParaRPr lang="ru-RU" sz="1800" dirty="0"/>
                    </a:p>
                  </a:txBody>
                  <a:tcPr/>
                </a:tc>
                <a:tc>
                  <a:txBody>
                    <a:bodyPr/>
                    <a:lstStyle/>
                    <a:p>
                      <a:pPr algn="ctr"/>
                      <a:r>
                        <a:rPr lang="kk-KZ" sz="1800" dirty="0" smtClean="0"/>
                        <a:t>Атырау</a:t>
                      </a:r>
                      <a:endParaRPr lang="ru-RU" sz="1800" dirty="0"/>
                    </a:p>
                  </a:txBody>
                  <a:tcPr/>
                </a:tc>
                <a:tc>
                  <a:txBody>
                    <a:bodyPr/>
                    <a:lstStyle/>
                    <a:p>
                      <a:pPr algn="ctr"/>
                      <a:r>
                        <a:rPr lang="kk-KZ" sz="2000" dirty="0" smtClean="0"/>
                        <a:t>70-90</a:t>
                      </a:r>
                      <a:endParaRPr lang="ru-RU" sz="2000" dirty="0"/>
                    </a:p>
                  </a:txBody>
                  <a:tcPr/>
                </a:tc>
                <a:extLst>
                  <a:ext uri="{0D108BD9-81ED-4DB2-BD59-A6C34878D82A}">
                    <a16:rowId xmlns:a16="http://schemas.microsoft.com/office/drawing/2014/main" val="10007"/>
                  </a:ext>
                </a:extLst>
              </a:tr>
              <a:tr h="370840">
                <a:tc>
                  <a:txBody>
                    <a:bodyPr/>
                    <a:lstStyle/>
                    <a:p>
                      <a:r>
                        <a:rPr lang="kk-KZ" sz="1800" dirty="0" smtClean="0"/>
                        <a:t>25.</a:t>
                      </a:r>
                      <a:endParaRPr lang="ru-RU" sz="1800" dirty="0"/>
                    </a:p>
                  </a:txBody>
                  <a:tcPr/>
                </a:tc>
                <a:tc>
                  <a:txBody>
                    <a:bodyPr/>
                    <a:lstStyle/>
                    <a:p>
                      <a:pPr algn="ctr"/>
                      <a:r>
                        <a:rPr lang="en-US" sz="1800" dirty="0" smtClean="0"/>
                        <a:t>taglym.kz</a:t>
                      </a:r>
                      <a:endParaRPr lang="ru-RU" sz="1800" dirty="0"/>
                    </a:p>
                  </a:txBody>
                  <a:tcPr/>
                </a:tc>
                <a:tc>
                  <a:txBody>
                    <a:bodyPr/>
                    <a:lstStyle/>
                    <a:p>
                      <a:pPr algn="ctr"/>
                      <a:r>
                        <a:rPr lang="kk-KZ" sz="1800" dirty="0" smtClean="0"/>
                        <a:t>Талдықорған</a:t>
                      </a:r>
                      <a:endParaRPr lang="ru-RU" sz="1800" dirty="0"/>
                    </a:p>
                  </a:txBody>
                  <a:tcPr/>
                </a:tc>
                <a:tc>
                  <a:txBody>
                    <a:bodyPr/>
                    <a:lstStyle/>
                    <a:p>
                      <a:pPr algn="ctr"/>
                      <a:r>
                        <a:rPr lang="kk-KZ" sz="2000" dirty="0" smtClean="0"/>
                        <a:t>450-600</a:t>
                      </a:r>
                      <a:endParaRPr lang="ru-RU" sz="2000" dirty="0"/>
                    </a:p>
                  </a:txBody>
                  <a:tcPr/>
                </a:tc>
                <a:extLst>
                  <a:ext uri="{0D108BD9-81ED-4DB2-BD59-A6C34878D82A}">
                    <a16:rowId xmlns:a16="http://schemas.microsoft.com/office/drawing/2014/main" val="10008"/>
                  </a:ext>
                </a:extLst>
              </a:tr>
              <a:tr h="370840">
                <a:tc gridSpan="3">
                  <a:txBody>
                    <a:bodyPr/>
                    <a:lstStyle/>
                    <a:p>
                      <a:pPr algn="ctr"/>
                      <a:r>
                        <a:rPr lang="kk-KZ" sz="1800" b="1" dirty="0" smtClean="0"/>
                        <a:t>ЖАЛПЫ</a:t>
                      </a:r>
                      <a:endParaRPr lang="ru-RU" sz="1800" b="1" dirty="0"/>
                    </a:p>
                  </a:txBody>
                  <a:tcPr/>
                </a:tc>
                <a:tc hMerge="1">
                  <a:txBody>
                    <a:bodyPr/>
                    <a:lstStyle/>
                    <a:p>
                      <a:pPr algn="ctr"/>
                      <a:endParaRPr lang="ru-RU" sz="1800" dirty="0"/>
                    </a:p>
                  </a:txBody>
                  <a:tcPr/>
                </a:tc>
                <a:tc hMerge="1">
                  <a:txBody>
                    <a:bodyPr/>
                    <a:lstStyle/>
                    <a:p>
                      <a:pPr algn="ctr"/>
                      <a:endParaRPr lang="ru-RU" sz="1800" dirty="0"/>
                    </a:p>
                  </a:txBody>
                  <a:tcPr/>
                </a:tc>
                <a:tc>
                  <a:txBody>
                    <a:bodyPr/>
                    <a:lstStyle/>
                    <a:p>
                      <a:pPr algn="ctr"/>
                      <a:r>
                        <a:rPr lang="kk-KZ" sz="2000" b="1" dirty="0" smtClean="0"/>
                        <a:t>25000-27000</a:t>
                      </a:r>
                      <a:endParaRPr lang="ru-RU" sz="2000" b="1" dirty="0"/>
                    </a:p>
                  </a:txBody>
                  <a:tcPr/>
                </a:tc>
                <a:extLst>
                  <a:ext uri="{0D108BD9-81ED-4DB2-BD59-A6C34878D82A}">
                    <a16:rowId xmlns:a16="http://schemas.microsoft.com/office/drawing/2014/main" val="10009"/>
                  </a:ext>
                </a:extLst>
              </a:tr>
            </a:tbl>
          </a:graphicData>
        </a:graphic>
      </p:graphicFrame>
    </p:spTree>
  </p:cSld>
  <p:clrMapOvr>
    <a:masterClrMapping/>
  </p:clrMapOvr>
  <p:transition>
    <p:newsfla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U_k3dwAvvdA.jpg"/>
          <p:cNvPicPr>
            <a:picLocks noGrp="1" noChangeAspect="1" noChangeArrowheads="1"/>
          </p:cNvPicPr>
          <p:nvPr>
            <p:ph idx="1"/>
          </p:nvPr>
        </p:nvPicPr>
        <p:blipFill>
          <a:blip r:embed="rId2" cstate="print"/>
          <a:srcRect/>
          <a:stretch>
            <a:fillRect/>
          </a:stretch>
        </p:blipFill>
        <p:spPr bwMode="auto">
          <a:xfrm>
            <a:off x="0" y="63874"/>
            <a:ext cx="9144000" cy="6794126"/>
          </a:xfrm>
          <a:prstGeom prst="rect">
            <a:avLst/>
          </a:prstGeom>
          <a:noFill/>
        </p:spPr>
      </p:pic>
      <p:sp>
        <p:nvSpPr>
          <p:cNvPr id="5" name="TextBox 4"/>
          <p:cNvSpPr txBox="1"/>
          <p:nvPr/>
        </p:nvSpPr>
        <p:spPr>
          <a:xfrm>
            <a:off x="395536" y="692696"/>
            <a:ext cx="8424936" cy="5693866"/>
          </a:xfrm>
          <a:prstGeom prst="rect">
            <a:avLst/>
          </a:prstGeom>
          <a:noFill/>
        </p:spPr>
        <p:txBody>
          <a:bodyPr wrap="square" rtlCol="0">
            <a:spAutoFit/>
          </a:bodyPr>
          <a:lstStyle/>
          <a:p>
            <a:pPr algn="ctr"/>
            <a:r>
              <a:rPr lang="kk-KZ" sz="2800" b="1" dirty="0" smtClean="0"/>
              <a:t>Діни басқармаға қарасты  “Хикмет” телерадиостудия да жұмыс істейді. Б.гінгі таңда “Хикмет “ студиясы көптеген видео, аудио өнімдерін шығарып үлгерді. Діни экстремизм мен терроризмнің алдын алу мақсатында </a:t>
            </a:r>
            <a:r>
              <a:rPr lang="kk-KZ" sz="2800" b="1" i="1" dirty="0" smtClean="0"/>
              <a:t>“Жалған сәләфилердің сеніміндегі қателіктер”, “ Бейбіт елдің бүлікшілері”, “Біз лаңкестікке қарсымыз”, “Сәләфизм идеясының зияны мен залалы”, “Мәзһаб ұстану бидғат па?”, “Күпір мен тәкфир түсінігі”, “ Дін атын жамылған дүмше ағымдар” </a:t>
            </a:r>
            <a:r>
              <a:rPr lang="kk-KZ" sz="2800" b="1" dirty="0" smtClean="0"/>
              <a:t>және т.б. атаулармен тележобалар мен аудио және бейнероликтерді жарыққа шығарды.</a:t>
            </a:r>
            <a:endParaRPr lang="ru-RU" sz="2800" b="1" dirty="0"/>
          </a:p>
        </p:txBody>
      </p:sp>
    </p:spTree>
  </p:cSld>
  <p:clrMapOvr>
    <a:masterClrMapping/>
  </p:clrMapOvr>
  <p:transition>
    <p:push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news_image_14664.png"/>
          <p:cNvPicPr>
            <a:picLocks noChangeAspect="1" noChangeArrowheads="1"/>
          </p:cNvPicPr>
          <p:nvPr/>
        </p:nvPicPr>
        <p:blipFill>
          <a:blip r:embed="rId2" cstate="print"/>
          <a:srcRect/>
          <a:stretch>
            <a:fillRect/>
          </a:stretch>
        </p:blipFill>
        <p:spPr bwMode="auto">
          <a:xfrm>
            <a:off x="827584" y="0"/>
            <a:ext cx="7344816" cy="6605854"/>
          </a:xfrm>
          <a:prstGeom prst="rect">
            <a:avLst/>
          </a:prstGeom>
          <a:noFill/>
        </p:spPr>
      </p:pic>
      <p:sp>
        <p:nvSpPr>
          <p:cNvPr id="3" name="Содержимое 2"/>
          <p:cNvSpPr>
            <a:spLocks noGrp="1"/>
          </p:cNvSpPr>
          <p:nvPr>
            <p:ph idx="1"/>
          </p:nvPr>
        </p:nvSpPr>
        <p:spPr>
          <a:xfrm>
            <a:off x="457200" y="836712"/>
            <a:ext cx="8229600" cy="5487888"/>
          </a:xfrm>
        </p:spPr>
        <p:txBody>
          <a:bodyPr>
            <a:normAutofit/>
          </a:bodyPr>
          <a:lstStyle/>
          <a:p>
            <a:pPr algn="ctr">
              <a:buNone/>
            </a:pPr>
            <a:r>
              <a:rPr lang="kk-KZ" dirty="0" smtClean="0"/>
              <a:t>	</a:t>
            </a:r>
            <a:r>
              <a:rPr lang="kk-KZ" b="1" dirty="0" smtClean="0"/>
              <a:t>“Қазақстан мұсылмандары діни басқармасы”</a:t>
            </a:r>
            <a:r>
              <a:rPr lang="kk-KZ" dirty="0" smtClean="0"/>
              <a:t> Республикалық ислами діни бірлестігі </a:t>
            </a:r>
            <a:r>
              <a:rPr lang="kk-KZ" i="1" dirty="0" smtClean="0"/>
              <a:t>(бұдан әрі – Діни басқарма)</a:t>
            </a:r>
            <a:r>
              <a:rPr lang="kk-KZ" dirty="0" smtClean="0"/>
              <a:t> – Ислам дінінің сүнни бағытындағы Әбу Ханифа мәзһабын ұстанатын Қазақстан азаматтарының ерікті бірлестігі болып табылады. Діни басқарма өз қызметінде Қазақстан Республикасының Конституциясын, Азаматтық кодексін, ҚР “Діни қызмет және діни бірлестіктер туралы”, “Коммерциялық емес ұйымдар туралы” заңды және басқа да заң актілерін, сондай-ақ Қазақстан мұсылмандарының 2012 жылғы 14 сәуірде өткен </a:t>
            </a:r>
            <a:r>
              <a:rPr lang="en-US" dirty="0" smtClean="0"/>
              <a:t>VI</a:t>
            </a:r>
            <a:r>
              <a:rPr lang="kk-KZ" dirty="0" smtClean="0"/>
              <a:t> Құрылтайының шешімімен бекітілген Жарғысын басшылыққа алады.</a:t>
            </a:r>
            <a:endParaRPr lang="ru-RU" dirty="0"/>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052736"/>
            <a:ext cx="8229600" cy="5271864"/>
          </a:xfrm>
        </p:spPr>
        <p:txBody>
          <a:bodyPr/>
          <a:lstStyle/>
          <a:p>
            <a:pPr algn="ctr"/>
            <a:endParaRPr lang="ru-RU" dirty="0"/>
          </a:p>
        </p:txBody>
      </p:sp>
      <p:sp>
        <p:nvSpPr>
          <p:cNvPr id="9" name="TextBox 8"/>
          <p:cNvSpPr txBox="1"/>
          <p:nvPr/>
        </p:nvSpPr>
        <p:spPr>
          <a:xfrm>
            <a:off x="827584" y="579358"/>
            <a:ext cx="7920880" cy="830997"/>
          </a:xfrm>
          <a:prstGeom prst="rect">
            <a:avLst/>
          </a:prstGeom>
          <a:noFill/>
        </p:spPr>
        <p:txBody>
          <a:bodyPr wrap="square" rtlCol="0">
            <a:spAutoFit/>
          </a:bodyPr>
          <a:lstStyle/>
          <a:p>
            <a:pPr algn="ctr"/>
            <a:endParaRPr lang="ru-RU" sz="2800" dirty="0" smtClean="0"/>
          </a:p>
          <a:p>
            <a:pPr algn="ctr"/>
            <a:endParaRPr lang="ru-RU" sz="2000" dirty="0"/>
          </a:p>
        </p:txBody>
      </p:sp>
      <p:pic>
        <p:nvPicPr>
          <p:cNvPr id="2054" name="Picture 6" descr="C:\Users\USER\Desktop\c1e82f668d9814ae9bbc5eb5ad14ce8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1" name="TextBox 10"/>
          <p:cNvSpPr txBox="1"/>
          <p:nvPr/>
        </p:nvSpPr>
        <p:spPr>
          <a:xfrm>
            <a:off x="755576" y="764704"/>
            <a:ext cx="7704856" cy="5262979"/>
          </a:xfrm>
          <a:prstGeom prst="rect">
            <a:avLst/>
          </a:prstGeom>
          <a:noFill/>
        </p:spPr>
        <p:txBody>
          <a:bodyPr wrap="square" rtlCol="0">
            <a:spAutoFit/>
          </a:bodyPr>
          <a:lstStyle/>
          <a:p>
            <a:pPr algn="ctr"/>
            <a:r>
              <a:rPr lang="kk-KZ" sz="2800" dirty="0" smtClean="0">
                <a:solidFill>
                  <a:schemeClr val="tx2">
                    <a:lumMod val="75000"/>
                  </a:schemeClr>
                </a:solidFill>
              </a:rPr>
              <a:t>Бұдан басқа, жылдың соңына дейін Діни басқармаға қарасты ғаламтордағы барша порталдар мен сайттардағы танымдық, ағартушылық насихаттар, Ютуб каналындағы уағыздар мен дәрістер бір арнаға жинайтын </a:t>
            </a:r>
            <a:r>
              <a:rPr lang="kk-KZ" sz="2800" b="1" dirty="0" smtClean="0">
                <a:solidFill>
                  <a:schemeClr val="tx2">
                    <a:lumMod val="75000"/>
                  </a:schemeClr>
                </a:solidFill>
              </a:rPr>
              <a:t>“Көркем насихат” </a:t>
            </a:r>
            <a:r>
              <a:rPr lang="kk-KZ" sz="2800" dirty="0" smtClean="0">
                <a:solidFill>
                  <a:schemeClr val="tx2">
                    <a:lumMod val="75000"/>
                  </a:schemeClr>
                </a:solidFill>
              </a:rPr>
              <a:t>атты мобильді қосымша іске қосуды жоспарлап отырмыз. Қоғамдық даму министрлігі арнайы институт мониторинг жасап және бақылап, сарапатама жүргізіп отырады. </a:t>
            </a:r>
            <a:r>
              <a:rPr lang="kk-KZ" sz="2800" b="1" dirty="0" smtClean="0">
                <a:solidFill>
                  <a:schemeClr val="bg1"/>
                </a:solidFill>
              </a:rPr>
              <a:t>10 000-ға </a:t>
            </a:r>
            <a:r>
              <a:rPr lang="kk-KZ" sz="2800" dirty="0" smtClean="0">
                <a:solidFill>
                  <a:schemeClr val="tx2">
                    <a:lumMod val="75000"/>
                  </a:schemeClr>
                </a:solidFill>
              </a:rPr>
              <a:t>жуық сайттарға мониторинг жасалса, соның </a:t>
            </a:r>
            <a:r>
              <a:rPr lang="kk-KZ" sz="2800" b="1" dirty="0" smtClean="0">
                <a:solidFill>
                  <a:schemeClr val="bg1"/>
                </a:solidFill>
              </a:rPr>
              <a:t>3500-ы</a:t>
            </a:r>
            <a:r>
              <a:rPr lang="kk-KZ" sz="2800" dirty="0" smtClean="0">
                <a:solidFill>
                  <a:schemeClr val="tx2">
                    <a:lumMod val="75000"/>
                  </a:schemeClr>
                </a:solidFill>
              </a:rPr>
              <a:t> жабылған.</a:t>
            </a:r>
            <a:endParaRPr lang="ru-RU" sz="2800" dirty="0">
              <a:solidFill>
                <a:schemeClr val="tx2">
                  <a:lumMod val="75000"/>
                </a:schemeClr>
              </a:solidFill>
            </a:endParaRPr>
          </a:p>
        </p:txBody>
      </p:sp>
    </p:spTree>
  </p:cSld>
  <p:clrMapOvr>
    <a:masterClrMapping/>
  </p:clrMapOvr>
  <p:transition>
    <p:check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1266" name="Picture 2" descr="C:\Users\USER\Desktop\-10-63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comb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1355298905_shaking_hands_1.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3" name="Содержимое 2"/>
          <p:cNvSpPr>
            <a:spLocks noGrp="1"/>
          </p:cNvSpPr>
          <p:nvPr>
            <p:ph idx="1"/>
          </p:nvPr>
        </p:nvSpPr>
        <p:spPr>
          <a:xfrm>
            <a:off x="457200" y="764704"/>
            <a:ext cx="8229600" cy="5559896"/>
          </a:xfrm>
        </p:spPr>
        <p:txBody>
          <a:bodyPr>
            <a:normAutofit/>
          </a:bodyPr>
          <a:lstStyle/>
          <a:p>
            <a:pPr algn="ctr">
              <a:buNone/>
            </a:pPr>
            <a:endParaRPr lang="kk-KZ" sz="3200" dirty="0" smtClean="0"/>
          </a:p>
          <a:p>
            <a:pPr algn="ctr">
              <a:buNone/>
            </a:pPr>
            <a:r>
              <a:rPr lang="kk-KZ" sz="3200" dirty="0" smtClean="0">
                <a:solidFill>
                  <a:schemeClr val="bg1"/>
                </a:solidFill>
              </a:rPr>
              <a:t>Мемлекет пен Діни басқарма арасындағы өзара әрекеттестікті күшейту мақсатында 2017 жылғы 15 ақпанда ҚР Дін істері және азаматтық қоғам министрлігі </a:t>
            </a:r>
            <a:r>
              <a:rPr lang="kk-KZ" sz="3200" i="1" dirty="0" smtClean="0">
                <a:solidFill>
                  <a:schemeClr val="bg1"/>
                </a:solidFill>
              </a:rPr>
              <a:t>(қазір Қоғамдық даму министрлігі) </a:t>
            </a:r>
            <a:r>
              <a:rPr lang="kk-KZ" sz="3200" dirty="0" smtClean="0">
                <a:solidFill>
                  <a:schemeClr val="bg1"/>
                </a:solidFill>
              </a:rPr>
              <a:t>мен Діни басқарма арасында өзара ынтымақтастық туралы екіжақты Келісімге қол қойылды. Аталған келісім бойынша бірқатар шаралар жүзеге асырылуда. </a:t>
            </a:r>
            <a:endParaRPr lang="ru-RU" sz="3200" dirty="0">
              <a:solidFill>
                <a:schemeClr val="bg1"/>
              </a:solidFill>
            </a:endParaRPr>
          </a:p>
        </p:txBody>
      </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60648"/>
            <a:ext cx="8229600" cy="6264696"/>
          </a:xfrm>
        </p:spPr>
        <p:txBody>
          <a:bodyPr>
            <a:normAutofit/>
          </a:bodyPr>
          <a:lstStyle/>
          <a:p>
            <a:pPr algn="ctr">
              <a:buNone/>
            </a:pPr>
            <a:r>
              <a:rPr lang="kk-KZ" dirty="0" smtClean="0"/>
              <a:t>Атап айтқанда: </a:t>
            </a:r>
          </a:p>
          <a:p>
            <a:pPr>
              <a:buNone/>
            </a:pPr>
            <a:endParaRPr lang="ru-RU" dirty="0"/>
          </a:p>
        </p:txBody>
      </p:sp>
      <p:graphicFrame>
        <p:nvGraphicFramePr>
          <p:cNvPr id="4" name="Схема 3"/>
          <p:cNvGraphicFramePr/>
          <p:nvPr/>
        </p:nvGraphicFramePr>
        <p:xfrm>
          <a:off x="467544" y="980728"/>
          <a:ext cx="8280920"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esktop\blindfolded_man.jpg"/>
          <p:cNvPicPr>
            <a:picLocks noChangeAspect="1" noChangeArrowheads="1"/>
          </p:cNvPicPr>
          <p:nvPr/>
        </p:nvPicPr>
        <p:blipFill>
          <a:blip r:embed="rId2" cstate="print"/>
          <a:srcRect/>
          <a:stretch>
            <a:fillRect/>
          </a:stretch>
        </p:blipFill>
        <p:spPr bwMode="auto">
          <a:xfrm>
            <a:off x="179512" y="404664"/>
            <a:ext cx="8712968" cy="5976664"/>
          </a:xfrm>
          <a:prstGeom prst="rect">
            <a:avLst/>
          </a:prstGeom>
          <a:noFill/>
        </p:spPr>
      </p:pic>
      <p:sp>
        <p:nvSpPr>
          <p:cNvPr id="3" name="Содержимое 2"/>
          <p:cNvSpPr>
            <a:spLocks noGrp="1"/>
          </p:cNvSpPr>
          <p:nvPr>
            <p:ph idx="1"/>
          </p:nvPr>
        </p:nvSpPr>
        <p:spPr>
          <a:xfrm>
            <a:off x="467544" y="692696"/>
            <a:ext cx="8229600" cy="5487888"/>
          </a:xfrm>
        </p:spPr>
        <p:txBody>
          <a:bodyPr>
            <a:noAutofit/>
          </a:bodyPr>
          <a:lstStyle/>
          <a:p>
            <a:pPr algn="ctr">
              <a:buNone/>
            </a:pPr>
            <a:r>
              <a:rPr lang="kk-KZ" sz="2800" dirty="0" smtClean="0"/>
              <a:t>	</a:t>
            </a:r>
            <a:r>
              <a:rPr lang="kk-KZ" sz="2800" dirty="0" smtClean="0">
                <a:solidFill>
                  <a:schemeClr val="bg1"/>
                </a:solidFill>
              </a:rPr>
              <a:t>Діни басқарманың Насихат бөлімінің жанынан 2013 жылдан бері </a:t>
            </a:r>
            <a:r>
              <a:rPr lang="kk-KZ" sz="2800" b="1" dirty="0" smtClean="0">
                <a:solidFill>
                  <a:schemeClr val="bg1"/>
                </a:solidFill>
              </a:rPr>
              <a:t>РАНТ</a:t>
            </a:r>
            <a:r>
              <a:rPr lang="kk-KZ" sz="2800" dirty="0" smtClean="0">
                <a:solidFill>
                  <a:schemeClr val="bg1"/>
                </a:solidFill>
              </a:rPr>
              <a:t> (Республикалық ақпараттық-насихат тобы) және </a:t>
            </a:r>
            <a:r>
              <a:rPr lang="kk-KZ" sz="2800" b="1" dirty="0" smtClean="0">
                <a:solidFill>
                  <a:schemeClr val="bg1"/>
                </a:solidFill>
              </a:rPr>
              <a:t>ЖАНТ</a:t>
            </a:r>
            <a:r>
              <a:rPr lang="kk-KZ" sz="2800" dirty="0" smtClean="0">
                <a:solidFill>
                  <a:schemeClr val="bg1"/>
                </a:solidFill>
              </a:rPr>
              <a:t> (Жергілікті ақпараттық-насихат тобы) құрылып жоспарлы түрде жат ағым жетегінде жүрген азаматтармен жұмыс жүргізуде. РАНТ-да </a:t>
            </a:r>
            <a:r>
              <a:rPr lang="kk-KZ" sz="2800" b="1" dirty="0" smtClean="0">
                <a:solidFill>
                  <a:schemeClr val="bg1"/>
                </a:solidFill>
              </a:rPr>
              <a:t>30</a:t>
            </a:r>
            <a:r>
              <a:rPr lang="kk-KZ" sz="2800" dirty="0" smtClean="0">
                <a:solidFill>
                  <a:schemeClr val="bg1"/>
                </a:solidFill>
              </a:rPr>
              <a:t> білімді, білікті, тәжірибелі теологтар жұмыс істейді. ЖАНТ-да күнделікті шалғайда жатқан ауылдарға барып насихат айтуда. Биыл Бас мүфтидің тапсырмасы аясында Республика бойынша әр өңірден жат ағым көп шоғырланған екі мешіт таңдалып, жоспарлы түрде жұмыс жасалуда.</a:t>
            </a:r>
            <a:endParaRPr lang="ru-RU" sz="2800" dirty="0">
              <a:solidFill>
                <a:schemeClr val="bg1"/>
              </a:solidFill>
            </a:endParaRPr>
          </a:p>
        </p:txBody>
      </p:sp>
    </p:spTree>
  </p:cSld>
  <p:clrMapOvr>
    <a:masterClrMapping/>
  </p:clrMapOvr>
  <p:transition>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USER\Desktop\kisspng-computer-icons-computer-network-clip-art-meeting-free-icon-5ab03cd56c2e47.3620604715214993494431.jpg"/>
          <p:cNvPicPr>
            <a:picLocks noChangeAspect="1" noChangeArrowheads="1"/>
          </p:cNvPicPr>
          <p:nvPr/>
        </p:nvPicPr>
        <p:blipFill>
          <a:blip r:embed="rId2" cstate="print"/>
          <a:srcRect/>
          <a:stretch>
            <a:fillRect/>
          </a:stretch>
        </p:blipFill>
        <p:spPr bwMode="auto">
          <a:xfrm>
            <a:off x="0" y="334564"/>
            <a:ext cx="9144000" cy="6118772"/>
          </a:xfrm>
          <a:prstGeom prst="rect">
            <a:avLst/>
          </a:prstGeom>
          <a:noFill/>
        </p:spPr>
      </p:pic>
      <p:sp>
        <p:nvSpPr>
          <p:cNvPr id="3" name="Содержимое 2"/>
          <p:cNvSpPr>
            <a:spLocks noGrp="1"/>
          </p:cNvSpPr>
          <p:nvPr>
            <p:ph idx="1"/>
          </p:nvPr>
        </p:nvSpPr>
        <p:spPr>
          <a:xfrm>
            <a:off x="457200" y="908720"/>
            <a:ext cx="8229600" cy="5415880"/>
          </a:xfrm>
        </p:spPr>
        <p:txBody>
          <a:bodyPr/>
          <a:lstStyle/>
          <a:p>
            <a:pPr algn="ctr">
              <a:buNone/>
            </a:pPr>
            <a:endParaRPr lang="kk-KZ" sz="4400" dirty="0" smtClean="0"/>
          </a:p>
          <a:p>
            <a:pPr algn="ctr">
              <a:buNone/>
            </a:pPr>
            <a:r>
              <a:rPr lang="kk-KZ" sz="4800" dirty="0" smtClean="0"/>
              <a:t>2018 жылы РАНТ бойынша </a:t>
            </a:r>
            <a:r>
              <a:rPr lang="kk-KZ" sz="4800" b="1" dirty="0" smtClean="0"/>
              <a:t>126</a:t>
            </a:r>
            <a:r>
              <a:rPr lang="kk-KZ" sz="4800" dirty="0" smtClean="0"/>
              <a:t> кездесу өтсе, оның </a:t>
            </a:r>
            <a:r>
              <a:rPr lang="kk-KZ" sz="4800" b="1" dirty="0" smtClean="0"/>
              <a:t>115</a:t>
            </a:r>
            <a:r>
              <a:rPr lang="kk-KZ" sz="4800" dirty="0" smtClean="0"/>
              <a:t> жеке кездесулер. Кездесуде </a:t>
            </a:r>
            <a:r>
              <a:rPr lang="kk-KZ" sz="4800" b="1" dirty="0" smtClean="0"/>
              <a:t>52 910</a:t>
            </a:r>
            <a:r>
              <a:rPr lang="kk-KZ" sz="4800" dirty="0" smtClean="0"/>
              <a:t> адам қамтылған</a:t>
            </a:r>
            <a:r>
              <a:rPr lang="kk-KZ" sz="2800" dirty="0" smtClean="0"/>
              <a:t>.</a:t>
            </a:r>
            <a:endParaRPr lang="ru-RU" sz="2800" dirty="0"/>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1487599673_0a6010047c772132241a8141806353.jpg"/>
          <p:cNvPicPr>
            <a:picLocks noChangeAspect="1" noChangeArrowheads="1"/>
          </p:cNvPicPr>
          <p:nvPr/>
        </p:nvPicPr>
        <p:blipFill>
          <a:blip r:embed="rId2" cstate="print"/>
          <a:srcRect/>
          <a:stretch>
            <a:fillRect/>
          </a:stretch>
        </p:blipFill>
        <p:spPr bwMode="auto">
          <a:xfrm>
            <a:off x="323528" y="620688"/>
            <a:ext cx="8627624" cy="5823646"/>
          </a:xfrm>
          <a:prstGeom prst="rect">
            <a:avLst/>
          </a:prstGeom>
          <a:noFill/>
        </p:spPr>
      </p:pic>
      <p:sp>
        <p:nvSpPr>
          <p:cNvPr id="3" name="Содержимое 2"/>
          <p:cNvSpPr>
            <a:spLocks noGrp="1"/>
          </p:cNvSpPr>
          <p:nvPr>
            <p:ph idx="1"/>
          </p:nvPr>
        </p:nvSpPr>
        <p:spPr>
          <a:xfrm>
            <a:off x="467544" y="980728"/>
            <a:ext cx="8229600" cy="5487888"/>
          </a:xfrm>
        </p:spPr>
        <p:txBody>
          <a:bodyPr/>
          <a:lstStyle/>
          <a:p>
            <a:pPr algn="ctr">
              <a:buNone/>
            </a:pPr>
            <a:r>
              <a:rPr lang="kk-KZ" dirty="0" smtClean="0">
                <a:solidFill>
                  <a:schemeClr val="bg1"/>
                </a:solidFill>
              </a:rPr>
              <a:t>Діни басқарманың идеологиялық жұмыстарының негізін құрайтын салалардың бірі – </a:t>
            </a:r>
            <a:r>
              <a:rPr lang="kk-KZ" b="1" dirty="0" smtClean="0">
                <a:solidFill>
                  <a:schemeClr val="bg1"/>
                </a:solidFill>
              </a:rPr>
              <a:t>ғаламтор насихаты. </a:t>
            </a:r>
            <a:r>
              <a:rPr lang="kk-KZ" dirty="0" smtClean="0">
                <a:solidFill>
                  <a:schemeClr val="bg1"/>
                </a:solidFill>
              </a:rPr>
              <a:t>Сол мақсатта арнайы ғаламтор секторы құрылды. Сектордың мақсаты – ғаламтор беттерінде экстремистік және лаңкестік идеялардың таралуына қарсы кешенді жұмыстар жүргізу. Бұл құбылыстың салдарымен емес, көбінесе себептерімен күресуге басымдық береді. Діни ақпараттардың </a:t>
            </a:r>
            <a:r>
              <a:rPr lang="kk-KZ" sz="2800" b="1" dirty="0" smtClean="0">
                <a:solidFill>
                  <a:schemeClr val="bg1"/>
                </a:solidFill>
              </a:rPr>
              <a:t>80 %-ы  </a:t>
            </a:r>
            <a:r>
              <a:rPr lang="kk-KZ" dirty="0" smtClean="0">
                <a:solidFill>
                  <a:schemeClr val="bg1"/>
                </a:solidFill>
              </a:rPr>
              <a:t>жалпы Ислами құндылықтар төңірегінде болса</a:t>
            </a:r>
            <a:r>
              <a:rPr lang="kk-KZ" sz="2800" dirty="0" smtClean="0">
                <a:solidFill>
                  <a:schemeClr val="bg1"/>
                </a:solidFill>
              </a:rPr>
              <a:t>, </a:t>
            </a:r>
            <a:r>
              <a:rPr lang="kk-KZ" sz="2800" b="1" dirty="0" smtClean="0">
                <a:solidFill>
                  <a:schemeClr val="bg1"/>
                </a:solidFill>
              </a:rPr>
              <a:t>20%-ы </a:t>
            </a:r>
            <a:r>
              <a:rPr lang="kk-KZ" dirty="0" smtClean="0">
                <a:solidFill>
                  <a:schemeClr val="bg1"/>
                </a:solidFill>
              </a:rPr>
              <a:t>жат, деструктивті ағым идеологиясының жетегінде кеткендерді дәстүрлі бағытқа қайтаруға бағытталады.</a:t>
            </a:r>
            <a:endParaRPr lang="ru-RU" b="1" dirty="0">
              <a:solidFill>
                <a:schemeClr val="bg1"/>
              </a:solidFill>
            </a:endParaRPr>
          </a:p>
        </p:txBody>
      </p:sp>
    </p:spTree>
  </p:cSld>
  <p:clrMapOvr>
    <a:masterClrMapping/>
  </p:clrMapOvr>
  <p:transition>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USER\Desktop\20141605114635.jpeg"/>
          <p:cNvPicPr>
            <a:picLocks noChangeAspect="1" noChangeArrowheads="1"/>
          </p:cNvPicPr>
          <p:nvPr/>
        </p:nvPicPr>
        <p:blipFill>
          <a:blip r:embed="rId2" cstate="print"/>
          <a:srcRect/>
          <a:stretch>
            <a:fillRect/>
          </a:stretch>
        </p:blipFill>
        <p:spPr bwMode="auto">
          <a:xfrm>
            <a:off x="0" y="-4355"/>
            <a:ext cx="9144000" cy="6862355"/>
          </a:xfrm>
          <a:prstGeom prst="rect">
            <a:avLst/>
          </a:prstGeom>
          <a:noFill/>
        </p:spPr>
      </p:pic>
      <p:sp>
        <p:nvSpPr>
          <p:cNvPr id="3" name="Содержимое 2"/>
          <p:cNvSpPr>
            <a:spLocks noGrp="1"/>
          </p:cNvSpPr>
          <p:nvPr>
            <p:ph idx="1"/>
          </p:nvPr>
        </p:nvSpPr>
        <p:spPr>
          <a:xfrm>
            <a:off x="457200" y="476672"/>
            <a:ext cx="8229600" cy="5847928"/>
          </a:xfrm>
        </p:spPr>
        <p:txBody>
          <a:bodyPr/>
          <a:lstStyle/>
          <a:p>
            <a:pPr algn="ctr">
              <a:buNone/>
            </a:pPr>
            <a:r>
              <a:rPr lang="kk-KZ" b="1" dirty="0" smtClean="0"/>
              <a:t>Ғаламтор насихаты 3 алаңды қамтиды:</a:t>
            </a:r>
            <a:endParaRPr lang="ru-RU" b="1" dirty="0"/>
          </a:p>
        </p:txBody>
      </p:sp>
      <p:sp>
        <p:nvSpPr>
          <p:cNvPr id="5" name="TextBox 4"/>
          <p:cNvSpPr txBox="1"/>
          <p:nvPr/>
        </p:nvSpPr>
        <p:spPr>
          <a:xfrm>
            <a:off x="2267744" y="1124744"/>
            <a:ext cx="5040560" cy="738664"/>
          </a:xfrm>
          <a:prstGeom prst="rect">
            <a:avLst/>
          </a:prstGeom>
          <a:noFill/>
        </p:spPr>
        <p:txBody>
          <a:bodyPr wrap="square" rtlCol="0">
            <a:spAutoFit/>
          </a:bodyPr>
          <a:lstStyle/>
          <a:p>
            <a:pPr lvl="0" algn="ctr">
              <a:buFont typeface="Arial" pitchFamily="34" charset="0"/>
              <a:buChar char="•"/>
            </a:pPr>
            <a:r>
              <a:rPr lang="kk-KZ" sz="2400" b="1" dirty="0" smtClean="0"/>
              <a:t> Сайттар мен порталдар</a:t>
            </a:r>
            <a:endParaRPr lang="ru-RU" sz="2400" b="1" dirty="0" smtClean="0"/>
          </a:p>
          <a:p>
            <a:endParaRPr lang="ru-RU" dirty="0"/>
          </a:p>
        </p:txBody>
      </p:sp>
      <p:sp>
        <p:nvSpPr>
          <p:cNvPr id="6" name="TextBox 5"/>
          <p:cNvSpPr txBox="1"/>
          <p:nvPr/>
        </p:nvSpPr>
        <p:spPr>
          <a:xfrm>
            <a:off x="1403648" y="1748909"/>
            <a:ext cx="6408712" cy="5109091"/>
          </a:xfrm>
          <a:prstGeom prst="rect">
            <a:avLst/>
          </a:prstGeom>
          <a:noFill/>
        </p:spPr>
        <p:txBody>
          <a:bodyPr wrap="square" rtlCol="0">
            <a:spAutoFit/>
          </a:bodyPr>
          <a:lstStyle/>
          <a:p>
            <a:pPr lvl="0" algn="ctr"/>
            <a:r>
              <a:rPr lang="kk-KZ" sz="2200" dirty="0" smtClean="0"/>
              <a:t>Қазірде Діни басқармаға қарасты </a:t>
            </a:r>
            <a:r>
              <a:rPr lang="kk-KZ" sz="2200" b="1" dirty="0" smtClean="0"/>
              <a:t>18 сайт-портал </a:t>
            </a:r>
            <a:r>
              <a:rPr lang="kk-KZ" sz="2200" dirty="0" smtClean="0"/>
              <a:t>жұмыс жасауда. Оған қоса </a:t>
            </a:r>
            <a:r>
              <a:rPr lang="en-US" sz="2200" dirty="0" smtClean="0"/>
              <a:t>muftyat.kz </a:t>
            </a:r>
            <a:r>
              <a:rPr lang="kk-KZ" sz="2200" dirty="0" smtClean="0"/>
              <a:t> порталының дербес парақша типтегі тағы </a:t>
            </a:r>
            <a:r>
              <a:rPr lang="kk-KZ" sz="2200" b="1" dirty="0" smtClean="0"/>
              <a:t>6 сайты </a:t>
            </a:r>
            <a:r>
              <a:rPr lang="kk-KZ" sz="2200" dirty="0" smtClean="0"/>
              <a:t>жұмыс істейді. 2017 жылы Аталмыш сайттарда әртүрлі тақырыптағы танымдық </a:t>
            </a:r>
            <a:r>
              <a:rPr lang="kk-KZ" sz="2200" b="1" dirty="0" smtClean="0"/>
              <a:t>13 390 мақала, 711 аудио </a:t>
            </a:r>
            <a:r>
              <a:rPr lang="kk-KZ" sz="2200" dirty="0" smtClean="0"/>
              <a:t>және </a:t>
            </a:r>
            <a:r>
              <a:rPr lang="kk-KZ" sz="2200" b="1" dirty="0" smtClean="0"/>
              <a:t>3482 бейнематериал </a:t>
            </a:r>
            <a:r>
              <a:rPr lang="kk-KZ" sz="2200" dirty="0" smtClean="0"/>
              <a:t>жарияланды. Осының ішінде діни экстремизм мен терроризмге қарсы “Экстремизм эпидемиясы”, “Кері ағымдар”, “Жат ағымдардың жалғандығы”, “Теріс ағымнан қайтқан жігіт: “Ісі мен сөзі сәйкес келмейтін ағымнан шаршап кеттім”, “Терроризм тұзағы”  және т.б. Танымдық, насихаттық, талдаулық бағыттарда мақала, аудио және бейнематериалдар жарық көрді.</a:t>
            </a:r>
            <a:endParaRPr lang="ru-RU" sz="2400" dirty="0" smtClean="0"/>
          </a:p>
          <a:p>
            <a:pPr algn="ctr"/>
            <a:endParaRPr lang="ru-RU" dirty="0"/>
          </a:p>
        </p:txBody>
      </p:sp>
    </p:spTree>
  </p:cSld>
  <p:clrMapOvr>
    <a:masterClrMapping/>
  </p:clrMapOvr>
  <p:transition>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305</TotalTime>
  <Words>994</Words>
  <Application>Microsoft Office PowerPoint</Application>
  <PresentationFormat>Экран (4:3)</PresentationFormat>
  <Paragraphs>244</Paragraphs>
  <Slides>31</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31</vt:i4>
      </vt:variant>
    </vt:vector>
  </HeadingPairs>
  <TitlesOfParts>
    <vt:vector size="37" baseType="lpstr">
      <vt:lpstr>Arial</vt:lpstr>
      <vt:lpstr>Calibri</vt:lpstr>
      <vt:lpstr>Constantia</vt:lpstr>
      <vt:lpstr>Times New Roman</vt:lpstr>
      <vt:lpstr>Wingdings 2</vt:lpstr>
      <vt:lpstr>Поток</vt:lpstr>
      <vt:lpstr>Презентация PowerPoint</vt:lpstr>
      <vt:lpstr>Экстремизмнің алдын алуда Қазақстан мұсылмандары діни басқармасының тәжірибесі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ҚМДБ-ға қарасты интернет ресурстарында діни пәндерді деңгейлеп оқытудың жұмыс жоспары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Діни басқармаға қарасты сайттар тізімі</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Экстремизмнің алдын алуда Қазақстан мұсылмандары діни басқармасының тәжірибесі</dc:title>
  <dc:creator>Адлет</dc:creator>
  <cp:lastModifiedBy>Исман Алмаз</cp:lastModifiedBy>
  <cp:revision>33</cp:revision>
  <dcterms:created xsi:type="dcterms:W3CDTF">2018-09-10T10:11:21Z</dcterms:created>
  <dcterms:modified xsi:type="dcterms:W3CDTF">2019-03-13T21:56:47Z</dcterms:modified>
</cp:coreProperties>
</file>