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3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9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95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9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3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2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9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14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6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942200-53EA-4264-9EE4-556589256D2D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5945173-1696-4E24-A128-1086A8F09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#/document/10108000/entry/630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#/document/12127578/entry/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19" y="1298448"/>
            <a:ext cx="8747185" cy="237640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Борьба с экстремизмом</a:t>
            </a:r>
            <a:r>
              <a:rPr lang="en-US" sz="4800" dirty="0" smtClean="0"/>
              <a:t> </a:t>
            </a:r>
            <a:r>
              <a:rPr lang="ru-RU" sz="4800" dirty="0" smtClean="0"/>
              <a:t>онлайн: </a:t>
            </a:r>
            <a:r>
              <a:rPr lang="en-US" sz="4800" dirty="0" smtClean="0"/>
              <a:t>                                        </a:t>
            </a:r>
            <a:r>
              <a:rPr lang="ru-RU" sz="4800" dirty="0" smtClean="0"/>
              <a:t>опыт  Российской Федерации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2929" y="3988759"/>
            <a:ext cx="7315200" cy="914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ru-RU" sz="8600" dirty="0" smtClean="0"/>
              <a:t>Михаил Владимирович ЯКУШЕВ</a:t>
            </a:r>
          </a:p>
          <a:p>
            <a:pPr algn="r"/>
            <a:r>
              <a:rPr lang="ru-RU" sz="8600" dirty="0" smtClean="0"/>
              <a:t>Бишкек, 13-14 сентября 2018 г.</a:t>
            </a:r>
            <a:endParaRPr lang="ru-RU" sz="8600" dirty="0"/>
          </a:p>
        </p:txBody>
      </p:sp>
    </p:spTree>
    <p:extLst>
      <p:ext uri="{BB962C8B-B14F-4D97-AF65-F5344CB8AC3E}">
        <p14:creationId xmlns:p14="http://schemas.microsoft.com/office/powerpoint/2010/main" val="12692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59624" cy="4601183"/>
          </a:xfrm>
        </p:spPr>
        <p:txBody>
          <a:bodyPr>
            <a:normAutofit/>
          </a:bodyPr>
          <a:lstStyle/>
          <a:p>
            <a:r>
              <a:rPr lang="ru-RU" sz="3200" dirty="0"/>
              <a:t>Взаимодействие с операторами связи </a:t>
            </a:r>
            <a:r>
              <a:rPr lang="ru-RU" sz="3200" dirty="0" smtClean="0"/>
              <a:t>(2)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0951" y="864107"/>
            <a:ext cx="8203721" cy="54676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/>
              <a:t>Система </a:t>
            </a:r>
            <a:r>
              <a:rPr lang="ru-RU" b="1" i="1" dirty="0" err="1"/>
              <a:t>провиженинга</a:t>
            </a:r>
            <a:r>
              <a:rPr lang="ru-RU" i="1" dirty="0"/>
              <a:t> </a:t>
            </a:r>
            <a:r>
              <a:rPr lang="ru-RU" dirty="0"/>
              <a:t>осуществляет сбор списков URL, в соответствии с которыми требуется осуществлять фильтрацию (</a:t>
            </a:r>
            <a:r>
              <a:rPr lang="ru-RU" dirty="0" err="1"/>
              <a:t>РосКомНадзор</a:t>
            </a:r>
            <a:r>
              <a:rPr lang="ru-RU" dirty="0"/>
              <a:t>, суды </a:t>
            </a:r>
            <a:r>
              <a:rPr lang="ru-RU" dirty="0" err="1"/>
              <a:t>итп</a:t>
            </a:r>
            <a:r>
              <a:rPr lang="ru-RU" dirty="0"/>
              <a:t>), преобразование предоставленных списков в IP-адреса и конфигурационные файлы для подсистем маршрутизации и систем блокировок. </a:t>
            </a:r>
          </a:p>
          <a:p>
            <a:pPr marL="0" indent="0">
              <a:buNone/>
            </a:pPr>
            <a:r>
              <a:rPr lang="ru-RU" b="1" i="1" dirty="0"/>
              <a:t>Система маршрутизации</a:t>
            </a:r>
            <a:r>
              <a:rPr lang="ru-RU" dirty="0"/>
              <a:t> обеспечивает прохождение трафика через систему фильтрации трафика, предназначающийся IP-адресам, полученным на этапе преобразования URL в IP. </a:t>
            </a:r>
          </a:p>
          <a:p>
            <a:pPr marL="0" indent="0">
              <a:buNone/>
            </a:pPr>
            <a:r>
              <a:rPr lang="ru-RU" b="1" i="1" dirty="0"/>
              <a:t>Система фильтрации</a:t>
            </a:r>
            <a:r>
              <a:rPr lang="ru-RU" dirty="0"/>
              <a:t> осуществляет непосредственно блокировку нелегитимного контента. </a:t>
            </a:r>
          </a:p>
          <a:p>
            <a:pPr marL="0" indent="0">
              <a:buNone/>
            </a:pPr>
            <a:r>
              <a:rPr lang="ru-RU" dirty="0" smtClean="0"/>
              <a:t>***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Основные проблемы </a:t>
            </a:r>
            <a:r>
              <a:rPr lang="ru-RU" dirty="0" smtClean="0"/>
              <a:t>архитектуры фильтрации (в рамках имеющихся требований):</a:t>
            </a:r>
            <a:endParaRPr lang="ru-RU" dirty="0"/>
          </a:p>
          <a:p>
            <a:r>
              <a:rPr lang="ru-RU" b="1" dirty="0" smtClean="0"/>
              <a:t>несоответствие </a:t>
            </a:r>
            <a:r>
              <a:rPr lang="ru-RU" b="1" dirty="0"/>
              <a:t>IP-адресов</a:t>
            </a:r>
            <a:r>
              <a:rPr lang="ru-RU" dirty="0"/>
              <a:t> на этапе преобразования URL в IP системой </a:t>
            </a:r>
            <a:r>
              <a:rPr lang="ru-RU" dirty="0" err="1"/>
              <a:t>провиженинга</a:t>
            </a:r>
            <a:r>
              <a:rPr lang="ru-RU" dirty="0"/>
              <a:t>. </a:t>
            </a:r>
            <a:r>
              <a:rPr lang="ru-RU" dirty="0" smtClean="0"/>
              <a:t> Запрещенные ресурсы располагаются на </a:t>
            </a:r>
            <a:r>
              <a:rPr lang="ru-RU" dirty="0"/>
              <a:t>так называемых </a:t>
            </a:r>
            <a:r>
              <a:rPr lang="ru-RU" dirty="0" err="1"/>
              <a:t>cloud</a:t>
            </a:r>
            <a:r>
              <a:rPr lang="ru-RU" dirty="0"/>
              <a:t> («облачных») -хостингах. В </a:t>
            </a:r>
            <a:r>
              <a:rPr lang="ru-RU" dirty="0" smtClean="0"/>
              <a:t>этом случае различным </a:t>
            </a:r>
            <a:r>
              <a:rPr lang="ru-RU" dirty="0"/>
              <a:t>пользователям запрещенный ресурс представляется различными IP-адресами, таким образом, блокировка ресурса зависит от совпадения IP-адресов, выданной системе </a:t>
            </a:r>
            <a:r>
              <a:rPr lang="ru-RU" dirty="0" err="1"/>
              <a:t>провиженинга</a:t>
            </a:r>
            <a:r>
              <a:rPr lang="ru-RU" dirty="0"/>
              <a:t> и конечному пользователю, с терминала которого обеспечивается доступ.;</a:t>
            </a:r>
          </a:p>
          <a:p>
            <a:r>
              <a:rPr lang="ru-RU" b="1" dirty="0" smtClean="0"/>
              <a:t>отсутствие масштабируемости</a:t>
            </a:r>
            <a:r>
              <a:rPr lang="ru-RU" dirty="0" smtClean="0"/>
              <a:t>. </a:t>
            </a:r>
            <a:r>
              <a:rPr lang="ru-RU" dirty="0"/>
              <a:t>Большое количество маршрутизаторов предыдущих поколений, до сих пор эксплуатируемое на сетях связи, имеют ограничение в ~1 млн записей о маршрутной информации </a:t>
            </a:r>
            <a:r>
              <a:rPr lang="ru-RU" dirty="0" smtClean="0"/>
              <a:t>(</a:t>
            </a:r>
            <a:r>
              <a:rPr lang="ru-RU" dirty="0" err="1" smtClean="0"/>
              <a:t>forwarding</a:t>
            </a:r>
            <a:r>
              <a:rPr lang="ru-RU" dirty="0" smtClean="0"/>
              <a:t> </a:t>
            </a:r>
            <a:r>
              <a:rPr lang="ru-RU" dirty="0" err="1"/>
              <a:t>information</a:t>
            </a:r>
            <a:r>
              <a:rPr lang="ru-RU" dirty="0"/>
              <a:t> </a:t>
            </a:r>
            <a:r>
              <a:rPr lang="ru-RU" dirty="0" err="1"/>
              <a:t>base</a:t>
            </a:r>
            <a:r>
              <a:rPr lang="ru-RU" dirty="0"/>
              <a:t>). Учитывая размеры </a:t>
            </a:r>
            <a:r>
              <a:rPr lang="ru-RU" dirty="0" smtClean="0"/>
              <a:t>имеющейся полной маршрутной таблицы интернета (порядка </a:t>
            </a:r>
            <a:r>
              <a:rPr lang="ru-RU" dirty="0"/>
              <a:t>800 000 </a:t>
            </a:r>
            <a:r>
              <a:rPr lang="ru-RU" dirty="0" smtClean="0"/>
              <a:t>записей), </a:t>
            </a:r>
            <a:r>
              <a:rPr lang="ru-RU" dirty="0"/>
              <a:t>реестр должен содержать не более 120-150 тысяч записей (IP-адресов).  При превышении данного количества происходят сбои в работе маршрутизаторов и возможно полная деградация </a:t>
            </a:r>
            <a:r>
              <a:rPr lang="ru-RU" dirty="0" smtClean="0"/>
              <a:t>сети (случай </a:t>
            </a:r>
            <a:r>
              <a:rPr lang="en-US" dirty="0" smtClean="0"/>
              <a:t>Telegram)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2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«Успехи»                    по борьбе               с пиратством   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03:17, 14 сентября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2018</a:t>
            </a:r>
          </a:p>
          <a:p>
            <a:pPr marL="0" indent="0" fontAlgn="t">
              <a:buNone/>
            </a:pPr>
            <a:r>
              <a:rPr lang="ru-RU" sz="2400" b="1" dirty="0" smtClean="0"/>
              <a:t>Рынок </a:t>
            </a:r>
            <a:r>
              <a:rPr lang="ru-RU" sz="2400" b="1" dirty="0"/>
              <a:t>интернет-пиратства в России неуклонно растет, несмотря на давление со стороны властей</a:t>
            </a:r>
          </a:p>
          <a:p>
            <a:pPr fontAlgn="base"/>
            <a:r>
              <a:rPr lang="ru-RU" i="1" dirty="0"/>
              <a:t>В 2016 году было опубликовано 35 копий фильмов с экранов кинотеатров, в прошлом году – 211, а в текущем – уже 280. Таким образом, почти половина вышедших в прокат в этом году картин была скопирована и размещена в интернете, говорится в отчете компании по расследовании </a:t>
            </a:r>
            <a:r>
              <a:rPr lang="ru-RU" i="1" dirty="0" err="1"/>
              <a:t>киберпреступлений</a:t>
            </a:r>
            <a:r>
              <a:rPr lang="ru-RU" i="1" dirty="0"/>
              <a:t> </a:t>
            </a:r>
            <a:r>
              <a:rPr lang="ru-RU" i="1" dirty="0" err="1"/>
              <a:t>Group</a:t>
            </a:r>
            <a:r>
              <a:rPr lang="ru-RU" i="1" dirty="0"/>
              <a:t>-IB. Эксперты говорят, что пираты стали использовать новые технологии, которые дают возможность быстро наполнять сайты новыми лентами. Доход они получают от рекламы интернет-казино и игровых сайтов.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3445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Комплексный</a:t>
            </a:r>
            <a:r>
              <a:rPr lang="ru-RU" dirty="0" smtClean="0"/>
              <a:t> подход к решению проблемы</a:t>
            </a:r>
          </a:p>
          <a:p>
            <a:r>
              <a:rPr lang="ru-RU" dirty="0" smtClean="0"/>
              <a:t>Правовые методы – корректно подобранные и соответствующие текущему уровню технологического развития</a:t>
            </a:r>
          </a:p>
          <a:p>
            <a:r>
              <a:rPr lang="ru-RU" dirty="0" smtClean="0"/>
              <a:t>Технические методы – перенос средств фильтрации максимально ближе к потребителю информации</a:t>
            </a:r>
          </a:p>
          <a:p>
            <a:r>
              <a:rPr lang="ru-RU" dirty="0" smtClean="0"/>
              <a:t>Организационные методы – включая образование и создание позитивного контента</a:t>
            </a:r>
          </a:p>
          <a:p>
            <a:pPr marL="0" indent="0">
              <a:buNone/>
            </a:pPr>
            <a:r>
              <a:rPr lang="ru-RU" b="1" dirty="0" smtClean="0"/>
              <a:t>Совместные усилия </a:t>
            </a:r>
            <a:r>
              <a:rPr lang="ru-RU" dirty="0" smtClean="0"/>
              <a:t>всех </a:t>
            </a:r>
            <a:r>
              <a:rPr lang="ru-RU" b="1" dirty="0" smtClean="0"/>
              <a:t>заинтересованных сторон и </a:t>
            </a:r>
            <a:r>
              <a:rPr lang="ru-RU" dirty="0" smtClean="0"/>
              <a:t>международное сотрудничество</a:t>
            </a:r>
          </a:p>
          <a:p>
            <a:r>
              <a:rPr lang="ru-RU" dirty="0" smtClean="0"/>
              <a:t>Государственно-частное партнёрство</a:t>
            </a:r>
          </a:p>
          <a:p>
            <a:r>
              <a:rPr lang="ru-RU" dirty="0" smtClean="0"/>
              <a:t>Гармонизация норм национальных законодательств</a:t>
            </a:r>
          </a:p>
          <a:p>
            <a:pPr marL="0" indent="0">
              <a:buNone/>
            </a:pPr>
            <a:r>
              <a:rPr lang="ru-RU" b="1" dirty="0" smtClean="0"/>
              <a:t>Недопустимость ущемления прав граждан</a:t>
            </a:r>
          </a:p>
          <a:p>
            <a:r>
              <a:rPr lang="ru-RU" dirty="0" smtClean="0"/>
              <a:t>Предотвращение тяжёлых последствий ошибок «первого» и «второго» рода (непризнание контента противоправным </a:t>
            </a:r>
            <a:r>
              <a:rPr lang="en-US" dirty="0" smtClean="0"/>
              <a:t>//</a:t>
            </a:r>
            <a:r>
              <a:rPr lang="ru-RU" dirty="0" smtClean="0"/>
              <a:t> ошибочная квалификация контента)</a:t>
            </a:r>
            <a:endParaRPr lang="en-US" dirty="0" smtClean="0"/>
          </a:p>
          <a:p>
            <a:r>
              <a:rPr lang="ru-RU" dirty="0" smtClean="0"/>
              <a:t>Бороться не с интернетом, а с экстремистами -</a:t>
            </a:r>
            <a:r>
              <a:rPr lang="en-US" dirty="0" smtClean="0"/>
              <a:t>&gt; </a:t>
            </a:r>
            <a:r>
              <a:rPr lang="ru-RU" dirty="0" smtClean="0"/>
              <a:t>информацию </a:t>
            </a:r>
            <a:r>
              <a:rPr lang="ru-RU" smtClean="0"/>
              <a:t>не пытаться «блокировать», </a:t>
            </a:r>
            <a:r>
              <a:rPr lang="ru-RU" dirty="0" smtClean="0"/>
              <a:t>а обеспечивать её удаление и наказание разместивших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0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Вместе </a:t>
            </a:r>
            <a:br>
              <a:rPr lang="ru-RU" dirty="0" smtClean="0"/>
            </a:br>
            <a:r>
              <a:rPr lang="ru-RU" dirty="0" smtClean="0"/>
              <a:t>мы</a:t>
            </a:r>
            <a:br>
              <a:rPr lang="ru-RU" dirty="0" smtClean="0"/>
            </a:br>
            <a:r>
              <a:rPr lang="ru-RU" dirty="0" smtClean="0"/>
              <a:t>победим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88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что желательно обратить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Понятия</a:t>
            </a:r>
            <a:r>
              <a:rPr lang="ru-RU" sz="3200" dirty="0" smtClean="0"/>
              <a:t> «</a:t>
            </a:r>
            <a:r>
              <a:rPr lang="ru-RU" sz="3200" i="1" dirty="0" smtClean="0"/>
              <a:t>запрещённой информации</a:t>
            </a:r>
            <a:r>
              <a:rPr lang="ru-RU" sz="3200" dirty="0" smtClean="0"/>
              <a:t>», «</a:t>
            </a:r>
            <a:r>
              <a:rPr lang="ru-RU" sz="3200" i="1" dirty="0" smtClean="0"/>
              <a:t>экстремизм</a:t>
            </a:r>
            <a:r>
              <a:rPr lang="ru-RU" sz="3200" dirty="0" smtClean="0"/>
              <a:t>», и т.п.</a:t>
            </a:r>
          </a:p>
          <a:p>
            <a:endParaRPr lang="ru-RU" sz="3200" dirty="0" smtClean="0"/>
          </a:p>
          <a:p>
            <a:r>
              <a:rPr lang="ru-RU" sz="3200" u="sng" dirty="0" smtClean="0"/>
              <a:t>Способы </a:t>
            </a:r>
            <a:r>
              <a:rPr lang="ru-RU" sz="3200" dirty="0" smtClean="0"/>
              <a:t>борьбы с распространением информации противоправного содержания</a:t>
            </a:r>
          </a:p>
          <a:p>
            <a:endParaRPr lang="ru-RU" sz="3200" dirty="0" smtClean="0"/>
          </a:p>
          <a:p>
            <a:r>
              <a:rPr lang="ru-RU" sz="3200" u="sng" dirty="0" smtClean="0"/>
              <a:t>Проблемы и перспективы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14188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Понятийный аппарат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2708" y="363776"/>
            <a:ext cx="8039819" cy="573510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smtClean="0"/>
              <a:t>российском законодательстве </a:t>
            </a:r>
            <a:r>
              <a:rPr lang="ru-RU" dirty="0"/>
              <a:t>используется термин «</a:t>
            </a:r>
            <a:r>
              <a:rPr lang="ru-RU" b="1" i="1" dirty="0"/>
              <a:t>информация, распространение которой в Российской Федерации запрещено</a:t>
            </a:r>
            <a:r>
              <a:rPr lang="ru-RU" dirty="0"/>
              <a:t>» (ст.15.1 </a:t>
            </a:r>
            <a:r>
              <a:rPr lang="ru-RU" dirty="0" smtClean="0"/>
              <a:t>149-ФЗ «Об информации, информационных технологиях и о защите информации)</a:t>
            </a:r>
            <a:endParaRPr lang="ru-RU" dirty="0"/>
          </a:p>
          <a:p>
            <a:r>
              <a:rPr lang="ru-RU" dirty="0"/>
              <a:t>По информации, размещаемой в сети «Интернет</a:t>
            </a:r>
            <a:r>
              <a:rPr lang="ru-RU" dirty="0" smtClean="0"/>
              <a:t>» имеются </a:t>
            </a:r>
            <a:r>
              <a:rPr lang="ru-RU" dirty="0"/>
              <a:t>два направления, в рамках которых государством осуществляется </a:t>
            </a:r>
            <a:r>
              <a:rPr lang="ru-RU" dirty="0" smtClean="0"/>
              <a:t>контроль/борьба</a:t>
            </a:r>
            <a:r>
              <a:rPr lang="en-US" dirty="0" smtClean="0"/>
              <a:t>/</a:t>
            </a:r>
            <a:r>
              <a:rPr lang="ru-RU" dirty="0" smtClean="0"/>
              <a:t>предотвращение:</a:t>
            </a:r>
            <a:endParaRPr lang="ru-RU" dirty="0"/>
          </a:p>
          <a:p>
            <a:pPr lvl="1"/>
            <a:r>
              <a:rPr lang="ru-RU" dirty="0"/>
              <a:t>- </a:t>
            </a:r>
            <a:r>
              <a:rPr lang="ru-RU" b="1" dirty="0"/>
              <a:t>неправомерное размещение </a:t>
            </a:r>
            <a:r>
              <a:rPr lang="ru-RU" dirty="0"/>
              <a:t>информации;</a:t>
            </a:r>
          </a:p>
          <a:p>
            <a:pPr lvl="1"/>
            <a:r>
              <a:rPr lang="ru-RU" dirty="0"/>
              <a:t>- размещение информации, </a:t>
            </a:r>
            <a:r>
              <a:rPr lang="ru-RU" b="1" dirty="0"/>
              <a:t>распространение которой </a:t>
            </a:r>
            <a:r>
              <a:rPr lang="ru-RU" dirty="0"/>
              <a:t>в Российской Федерации </a:t>
            </a:r>
            <a:r>
              <a:rPr lang="ru-RU" b="1" dirty="0"/>
              <a:t>запрещено</a:t>
            </a:r>
            <a:r>
              <a:rPr lang="ru-RU" dirty="0"/>
              <a:t>.</a:t>
            </a:r>
          </a:p>
          <a:p>
            <a:r>
              <a:rPr lang="ru-RU" i="1" dirty="0" smtClean="0"/>
              <a:t>Неправомерное </a:t>
            </a:r>
            <a:r>
              <a:rPr lang="ru-RU" i="1" dirty="0"/>
              <a:t>размещение </a:t>
            </a:r>
            <a:r>
              <a:rPr lang="ru-RU" dirty="0"/>
              <a:t>информации (ст.15.5 149-ФЗ):</a:t>
            </a:r>
          </a:p>
          <a:p>
            <a:pPr lvl="1"/>
            <a:r>
              <a:rPr lang="ru-RU" dirty="0"/>
              <a:t>- информация, содержащая </a:t>
            </a:r>
            <a:r>
              <a:rPr lang="ru-RU" b="1" dirty="0"/>
              <a:t>объекты </a:t>
            </a:r>
            <a:r>
              <a:rPr lang="ru-RU" b="1" dirty="0" smtClean="0"/>
              <a:t>авторских </a:t>
            </a:r>
            <a:r>
              <a:rPr lang="ru-RU" b="1" dirty="0"/>
              <a:t>и (или) смежных прав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- </a:t>
            </a:r>
            <a:r>
              <a:rPr lang="ru-RU" dirty="0" smtClean="0"/>
              <a:t>информация</a:t>
            </a:r>
            <a:r>
              <a:rPr lang="ru-RU" dirty="0"/>
              <a:t>, </a:t>
            </a:r>
            <a:r>
              <a:rPr lang="ru-RU" b="1" dirty="0" smtClean="0"/>
              <a:t>необходимая для их получения </a:t>
            </a:r>
            <a:r>
              <a:rPr lang="ru-RU" dirty="0" smtClean="0"/>
              <a:t>с </a:t>
            </a:r>
            <a:r>
              <a:rPr lang="ru-RU" dirty="0"/>
              <a:t>использованием информационно-телекоммуникационных сетей, в том числе сети «Интернет»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2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59624" cy="46011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Противоправная информация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7819" y="864108"/>
            <a:ext cx="8358996" cy="5295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Информация, распространение которой в Российской Федерации </a:t>
            </a:r>
            <a:r>
              <a:rPr lang="ru-RU" sz="2900" u="sng" dirty="0" smtClean="0"/>
              <a:t>запрещено </a:t>
            </a:r>
            <a:r>
              <a:rPr lang="ru-RU" sz="2900" dirty="0" smtClean="0"/>
              <a:t>(</a:t>
            </a:r>
            <a:r>
              <a:rPr lang="ru-RU" sz="2900" b="1" dirty="0" smtClean="0"/>
              <a:t>противоправная информация</a:t>
            </a:r>
            <a:r>
              <a:rPr lang="ru-RU" sz="2900" dirty="0" smtClean="0"/>
              <a:t>) (п.5 ст.15.1 149-ФЗ):</a:t>
            </a:r>
          </a:p>
          <a:p>
            <a:r>
              <a:rPr lang="ru-RU" sz="2600" dirty="0" smtClean="0"/>
              <a:t>- информация о способах, методах разработки, изготовления и использования </a:t>
            </a:r>
            <a:r>
              <a:rPr lang="ru-RU" sz="2600" b="1" dirty="0" smtClean="0"/>
              <a:t>наркотических средств</a:t>
            </a:r>
            <a:r>
              <a:rPr lang="ru-RU" sz="2600" dirty="0" smtClean="0"/>
              <a:t>, психотропных веществ и их </a:t>
            </a:r>
            <a:r>
              <a:rPr lang="ru-RU" sz="2600" dirty="0" err="1" smtClean="0"/>
              <a:t>прекурсоров</a:t>
            </a:r>
            <a:r>
              <a:rPr lang="ru-RU" sz="2600" dirty="0" smtClean="0"/>
              <a:t>, новых потенциально опасных </a:t>
            </a:r>
            <a:r>
              <a:rPr lang="ru-RU" sz="2600" dirty="0" err="1" smtClean="0"/>
              <a:t>психоактивных</a:t>
            </a:r>
            <a:r>
              <a:rPr lang="ru-RU" sz="2600" dirty="0" smtClean="0"/>
              <a:t> веществ, местах их приобретения, способах и местах культивирования </a:t>
            </a:r>
            <a:r>
              <a:rPr lang="ru-RU" sz="2600" dirty="0" err="1" smtClean="0"/>
              <a:t>наркосодержащих</a:t>
            </a:r>
            <a:r>
              <a:rPr lang="ru-RU" sz="2600" dirty="0" smtClean="0"/>
              <a:t> растений; </a:t>
            </a:r>
          </a:p>
          <a:p>
            <a:r>
              <a:rPr lang="ru-RU" sz="2600" dirty="0" smtClean="0"/>
              <a:t>- информация о </a:t>
            </a:r>
            <a:r>
              <a:rPr lang="ru-RU" sz="2600" b="1" dirty="0" smtClean="0"/>
              <a:t>способах совершения самоубийства</a:t>
            </a:r>
            <a:r>
              <a:rPr lang="ru-RU" sz="2600" dirty="0" smtClean="0"/>
              <a:t>, а также призывах к совершению самоубийства; </a:t>
            </a:r>
          </a:p>
          <a:p>
            <a:r>
              <a:rPr lang="ru-RU" sz="2600" dirty="0" smtClean="0"/>
              <a:t>- материалы с </a:t>
            </a:r>
            <a:r>
              <a:rPr lang="ru-RU" sz="2600" b="1" dirty="0" smtClean="0"/>
              <a:t>порнографическими изображениями несовершеннолетних</a:t>
            </a:r>
            <a:r>
              <a:rPr lang="ru-RU" sz="2600" dirty="0" smtClean="0"/>
              <a:t> и (или) объявлений о привлечении несовершеннолетних в качестве исполнителей для участия в зрелищных мероприятиях порнографического характера, распространяемых посредством сети «Интернет»; </a:t>
            </a:r>
          </a:p>
          <a:p>
            <a:r>
              <a:rPr lang="ru-RU" sz="2600" dirty="0" smtClean="0"/>
              <a:t>- информация о способах, методах разработки, изготовления и использования </a:t>
            </a:r>
            <a:r>
              <a:rPr lang="ru-RU" sz="2600" b="1" dirty="0" smtClean="0"/>
              <a:t>наркотических средств</a:t>
            </a:r>
            <a:r>
              <a:rPr lang="ru-RU" sz="2600" dirty="0" smtClean="0"/>
              <a:t>, психотропных веществ и их </a:t>
            </a:r>
            <a:r>
              <a:rPr lang="ru-RU" sz="2600" dirty="0" err="1" smtClean="0"/>
              <a:t>прекурсоров</a:t>
            </a:r>
            <a:r>
              <a:rPr lang="ru-RU" sz="2600" dirty="0" smtClean="0"/>
              <a:t>, местах приобретения таких средств, веществ и их </a:t>
            </a:r>
            <a:r>
              <a:rPr lang="ru-RU" sz="2600" dirty="0" err="1" smtClean="0"/>
              <a:t>прекурсоров</a:t>
            </a:r>
            <a:r>
              <a:rPr lang="ru-RU" sz="2600" dirty="0" smtClean="0"/>
              <a:t>, о способах и местах культивирования </a:t>
            </a:r>
            <a:r>
              <a:rPr lang="ru-RU" sz="2600" dirty="0" err="1" smtClean="0"/>
              <a:t>наркосодержащих</a:t>
            </a:r>
            <a:r>
              <a:rPr lang="ru-RU" sz="2600" dirty="0" smtClean="0"/>
              <a:t> растений; </a:t>
            </a:r>
          </a:p>
          <a:p>
            <a:r>
              <a:rPr lang="ru-RU" sz="2600" dirty="0" smtClean="0"/>
              <a:t>- информация, нарушающая требования Федерального закона «О государственном регулировании деятельности по организации и проведению </a:t>
            </a:r>
            <a:r>
              <a:rPr lang="ru-RU" sz="2600" b="1" dirty="0" smtClean="0"/>
              <a:t>азартных игр </a:t>
            </a:r>
            <a:r>
              <a:rPr lang="ru-RU" sz="2600" dirty="0" smtClean="0"/>
              <a:t>и о внесении изменений в некоторые законодательные акты Российской Федерации» и Федерального закона «О лотереях» о запрете деятельности по организации и проведению азартных игр и лотерей с использованием сети «Интернет» и иных средств связи; </a:t>
            </a:r>
          </a:p>
          <a:p>
            <a:r>
              <a:rPr lang="ru-RU" sz="2600" dirty="0" smtClean="0"/>
              <a:t>- информация, распространяемая посредством сети «Интернет», решение о запрете к распространению которой на территории Российской Федерации </a:t>
            </a:r>
            <a:r>
              <a:rPr lang="ru-RU" sz="2600" b="1" dirty="0" smtClean="0"/>
              <a:t>принято уполномоченными органами или судом.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0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«Экстремизм»</a:t>
            </a:r>
            <a:r>
              <a:rPr lang="ru-RU" dirty="0"/>
              <a:t>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8203" y="148115"/>
            <a:ext cx="8212348" cy="64079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закон от 25 июля 2002 г. N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114-ФЗ                                                                                                                  "О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противодействии экстремистской деятельности"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(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с изменениями и дополнениями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sz="2900" b="1" u="sng" dirty="0"/>
              <a:t>экстремистская деятельность (экстремизм)</a:t>
            </a:r>
            <a:r>
              <a:rPr lang="ru-RU" sz="2900" dirty="0"/>
              <a:t>:</a:t>
            </a:r>
          </a:p>
          <a:p>
            <a:r>
              <a:rPr lang="ru-RU" b="1" dirty="0"/>
              <a:t>насильственное изменение основ конституционного строя и нарушение целостности</a:t>
            </a:r>
            <a:r>
              <a:rPr lang="ru-RU" dirty="0"/>
              <a:t> Российской Федерации;</a:t>
            </a:r>
          </a:p>
          <a:p>
            <a:r>
              <a:rPr lang="ru-RU" b="1" dirty="0"/>
              <a:t>публичное оправдание терроризма </a:t>
            </a:r>
            <a:r>
              <a:rPr lang="ru-RU" dirty="0"/>
              <a:t>и иная террористическая деятельность;</a:t>
            </a:r>
          </a:p>
          <a:p>
            <a:r>
              <a:rPr lang="ru-RU" b="1" dirty="0"/>
              <a:t>возбуждение социальной, расовой, национальной или религиозной розни</a:t>
            </a:r>
            <a:r>
              <a:rPr lang="ru-RU" dirty="0"/>
              <a:t>;</a:t>
            </a:r>
          </a:p>
          <a:p>
            <a:r>
              <a:rPr lang="ru-RU" b="1" dirty="0"/>
              <a:t>пропаганда исключительности, превосходства либо неполноценности человека </a:t>
            </a:r>
            <a:r>
              <a:rPr lang="ru-RU" dirty="0"/>
              <a:t>по признаку его социальной, расовой, национальной, религиозной или языковой принадлежности или отношения к религии;</a:t>
            </a:r>
          </a:p>
          <a:p>
            <a:r>
              <a:rPr lang="ru-RU" b="1" dirty="0"/>
              <a:t>нарушение прав, свобод и законных интересов человека и гражданина </a:t>
            </a:r>
            <a:r>
              <a:rPr lang="ru-RU" dirty="0"/>
              <a:t>в зависимости от его социальной, расовой, национальной, религиозной или языковой принадлежности или отношения к религии;</a:t>
            </a:r>
          </a:p>
          <a:p>
            <a:r>
              <a:rPr lang="ru-RU" b="1" dirty="0"/>
              <a:t>воспрепятствование осуществлению гражданами их избирательных прав и права </a:t>
            </a:r>
            <a:r>
              <a:rPr lang="ru-RU" dirty="0"/>
              <a:t>на участие в референдуме или нарушение тайны голосования, соединенные с насилием либо угрозой его применения;</a:t>
            </a:r>
          </a:p>
          <a:p>
            <a:r>
              <a:rPr lang="ru-RU" b="1" dirty="0"/>
              <a:t>воспрепятствование законной деятельности государственных органов, </a:t>
            </a:r>
            <a:r>
              <a:rPr lang="ru-RU" dirty="0"/>
              <a:t>органов местного самоуправления, избирательных комиссий, общественных и религиозных объединений или иных организаций, соединенное с насилием либо угрозой его применения;</a:t>
            </a:r>
          </a:p>
          <a:p>
            <a:r>
              <a:rPr lang="ru-RU" b="1" dirty="0"/>
              <a:t>совершение преступлений по мотивам</a:t>
            </a:r>
            <a:r>
              <a:rPr lang="ru-RU" dirty="0"/>
              <a:t>, указанным в </a:t>
            </a:r>
            <a:r>
              <a:rPr lang="ru-RU" dirty="0">
                <a:hlinkClick r:id="rId2"/>
              </a:rPr>
              <a:t>пункте "е" части первой статьи 63</a:t>
            </a:r>
            <a:r>
              <a:rPr lang="ru-RU" dirty="0"/>
              <a:t> Уголовного кодекса Российской Федерации;</a:t>
            </a:r>
          </a:p>
          <a:p>
            <a:r>
              <a:rPr lang="ru-RU" dirty="0"/>
              <a:t>пропаганда и публичное демонстрирование </a:t>
            </a:r>
            <a:r>
              <a:rPr lang="ru-RU" b="1" dirty="0"/>
              <a:t>нацистской атрибутики </a:t>
            </a:r>
            <a:r>
              <a:rPr lang="ru-RU" dirty="0"/>
              <a:t>или символики либо атрибутики или символики, сходных с нацистской атрибутикой или символикой до степени смешения, либо публичное демонстрирование атрибутики или символики экстремистских организаций;</a:t>
            </a:r>
          </a:p>
          <a:p>
            <a:r>
              <a:rPr lang="ru-RU" b="1" dirty="0"/>
              <a:t>публичные призывы </a:t>
            </a:r>
            <a:r>
              <a:rPr lang="ru-RU" dirty="0"/>
              <a:t>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</a:t>
            </a:r>
          </a:p>
          <a:p>
            <a:r>
              <a:rPr lang="ru-RU" b="1" dirty="0"/>
              <a:t>публичное заведомо ложное обвинение лица</a:t>
            </a:r>
            <a:r>
              <a:rPr lang="ru-RU" dirty="0"/>
              <a:t>, замещающего государственную должность Российской Федерации или государственную должность субъекта Российской Федерации, в совершении им в период исполнения своих должностных обязанностей деяний, указанных в настоящей статье и являющихся преступлением;</a:t>
            </a:r>
          </a:p>
          <a:p>
            <a:r>
              <a:rPr lang="ru-RU" b="1" dirty="0"/>
              <a:t>организация и подготовка указанных деяний, а также подстрекательство </a:t>
            </a:r>
            <a:r>
              <a:rPr lang="ru-RU" dirty="0"/>
              <a:t>к их осуществлению;</a:t>
            </a:r>
          </a:p>
          <a:p>
            <a:r>
              <a:rPr lang="ru-RU" b="1" dirty="0"/>
              <a:t>финансирование указанных деяний </a:t>
            </a:r>
            <a:r>
              <a:rPr lang="ru-RU" dirty="0"/>
              <a:t>либо иное содействие в их организации, подготовке и осуществлении, в том числе путем предоставления учебной, полиграфической и материально-технической базы, телефонной и иных видов связи или оказания информационных </a:t>
            </a:r>
            <a:r>
              <a:rPr lang="ru-RU" dirty="0" smtClean="0"/>
              <a:t>услуг</a:t>
            </a:r>
            <a:endParaRPr lang="ru-RU" dirty="0"/>
          </a:p>
          <a:p>
            <a:pPr marL="0" indent="0"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«Экстремизм»2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8203" y="624253"/>
            <a:ext cx="8212348" cy="59318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закон от 25 июля 2002 г. N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114-ФЗ                                                                                                                  "О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противодействии экстремистской деятельности"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(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</a:rPr>
              <a:t>с изменениями и дополнениями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b="1" u="sng" dirty="0" smtClean="0"/>
              <a:t>экстремистская организация:</a:t>
            </a:r>
          </a:p>
          <a:p>
            <a:r>
              <a:rPr lang="ru-RU" dirty="0" smtClean="0"/>
              <a:t>общественное </a:t>
            </a:r>
            <a:r>
              <a:rPr lang="ru-RU" dirty="0"/>
              <a:t>или религиозное объединение либо иная организация, в отношении которых по основаниям, предусмотренным настоящим </a:t>
            </a:r>
            <a:r>
              <a:rPr lang="ru-RU" dirty="0">
                <a:hlinkClick r:id="rId2"/>
              </a:rPr>
              <a:t>Федеральным законом</a:t>
            </a:r>
            <a:r>
              <a:rPr lang="ru-RU" dirty="0"/>
              <a:t>, судом принято вступившее в законную силу решение о ликвидации или запрете деятельности в связи с осуществлением экстремистской деятельности;</a:t>
            </a:r>
          </a:p>
          <a:p>
            <a:pPr marL="0" indent="0">
              <a:buNone/>
            </a:pPr>
            <a:r>
              <a:rPr lang="ru-RU" b="1" u="sng" dirty="0" smtClean="0"/>
              <a:t>экстремистские материалы:</a:t>
            </a:r>
          </a:p>
          <a:p>
            <a:r>
              <a:rPr lang="ru-RU" dirty="0" smtClean="0"/>
              <a:t>предназначенные </a:t>
            </a:r>
            <a:r>
              <a:rPr lang="ru-RU" dirty="0"/>
              <a:t>для обнародования документы либо информация на иных носителях, призывающие к осуществлению экстремистской деятельности либо обосновывающие или оправдывающие необходимость осуществления такой деятельности, в том числе труды руководителей национал-социалистской рабочей партии Германии, фашистской партии Италии, публикации, обосновывающие или оправдывающие национальное и (или) расовое превосходство либо оправдывающие практику совершения военных или иных преступлений, направленных на полное или частичное уничтожение какой-либо этнической, социальной, расовой, национальной или религиозной </a:t>
            </a:r>
            <a:r>
              <a:rPr lang="ru-RU" dirty="0" smtClean="0"/>
              <a:t>группы;</a:t>
            </a:r>
          </a:p>
          <a:p>
            <a:pPr marL="0" indent="0">
              <a:buNone/>
            </a:pPr>
            <a:r>
              <a:rPr lang="ru-RU" b="1" u="sng" dirty="0" smtClean="0"/>
              <a:t>символика экстремистской организации:</a:t>
            </a:r>
          </a:p>
          <a:p>
            <a:r>
              <a:rPr lang="ru-RU" dirty="0" smtClean="0"/>
              <a:t>символика, описание которой содержится в учредительных документах организации, в отношении которой по основаниям, предусмотренным настоящим Федеральным законом,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marL="0" indent="0"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«Экстремизм»3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8203" y="624253"/>
            <a:ext cx="8212348" cy="5931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Федеральный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закон от 25 июля 2002 г. N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114-ФЗ                                                                                                                  "О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противодействии экстремистской деятельности"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(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</a:rPr>
              <a:t>с изменениями и дополнениями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Статья </a:t>
            </a:r>
            <a:r>
              <a:rPr lang="ru-RU" b="1" dirty="0"/>
              <a:t>12. Недопущение использования сетей связи общего пользования для осуществления экстремистской деятельности</a:t>
            </a:r>
          </a:p>
          <a:p>
            <a:r>
              <a:rPr lang="ru-RU" dirty="0"/>
              <a:t>Запрещается использование </a:t>
            </a:r>
            <a:r>
              <a:rPr lang="ru-RU" b="1" dirty="0"/>
              <a:t>сетей связи общего пользования </a:t>
            </a:r>
            <a:r>
              <a:rPr lang="ru-RU" dirty="0"/>
              <a:t>для осуществления экстремистской деятельности.</a:t>
            </a:r>
          </a:p>
          <a:p>
            <a:r>
              <a:rPr lang="ru-RU" dirty="0"/>
              <a:t>В случае, если сеть связи общего пользования используется для осуществления экстремистской деятельности, </a:t>
            </a:r>
            <a:r>
              <a:rPr lang="ru-RU" b="1" dirty="0"/>
              <a:t>применяются меры, предусмотренные настоящим Федеральным законом</a:t>
            </a:r>
            <a:r>
              <a:rPr lang="ru-RU" dirty="0"/>
              <a:t>, с учетом особенностей отношений, регулируемых законодательством Российской Федерации в области связи.</a:t>
            </a:r>
          </a:p>
          <a:p>
            <a:pPr marL="0" indent="0">
              <a:buNone/>
            </a:pP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33745" cy="46011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Борьба с противоправной информацией онлайн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313" y="189781"/>
            <a:ext cx="8436634" cy="63490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400" b="1" dirty="0"/>
              <a:t>Цель борьбы </a:t>
            </a:r>
            <a:endParaRPr lang="ru-RU" sz="2400" b="1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устранение из общедоступного информационного пространства информации, распространение которой запрещено законодательством Российской Федерации.</a:t>
            </a:r>
          </a:p>
          <a:p>
            <a:pPr marL="0" indent="0">
              <a:buNone/>
            </a:pPr>
            <a:r>
              <a:rPr lang="ru-RU" sz="2400" b="1" dirty="0"/>
              <a:t>Задачи борьбы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ограничение </a:t>
            </a:r>
            <a:r>
              <a:rPr lang="ru-RU" sz="2400" dirty="0"/>
              <a:t>доступа к сайтам в сети «Интернет», содержащим информацию, распространение которой в Российской Федерации запрещено (далее – противоправная информация);</a:t>
            </a:r>
          </a:p>
          <a:p>
            <a:r>
              <a:rPr lang="ru-RU" sz="2400" dirty="0" smtClean="0"/>
              <a:t>запрет </a:t>
            </a:r>
            <a:r>
              <a:rPr lang="ru-RU" sz="2400" dirty="0"/>
              <a:t>предоставления возможности использования на территории Российской Федерации информационно-телекоммуникационных сетей и информационных ресурсов для получения доступа к информационным ресурсам, информационно-телекоммуникационным сетям, доступ к которым ограничен на территории Российской Федерации (запрет на использование </a:t>
            </a:r>
            <a:r>
              <a:rPr lang="ru-RU" sz="2400" dirty="0" smtClean="0"/>
              <a:t>программ-</a:t>
            </a:r>
            <a:r>
              <a:rPr lang="ru-RU" sz="2400" dirty="0" err="1" smtClean="0"/>
              <a:t>анонимайзеров</a:t>
            </a:r>
            <a:r>
              <a:rPr lang="ru-RU" sz="2400" dirty="0" smtClean="0"/>
              <a:t>)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Способы борьбы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dirty="0" smtClean="0"/>
              <a:t>идентификация </a:t>
            </a:r>
            <a:r>
              <a:rPr lang="ru-RU" sz="2400" dirty="0"/>
              <a:t>сайтов в сети «Интернет», содержащих противоправную информацию (систематический мониторинг сети «Интернет» силами уполномоченных органов и общественностью);</a:t>
            </a:r>
          </a:p>
          <a:p>
            <a:r>
              <a:rPr lang="ru-RU" sz="2400" dirty="0" smtClean="0"/>
              <a:t>включение </a:t>
            </a:r>
            <a:r>
              <a:rPr lang="ru-RU" sz="2400" dirty="0"/>
              <a:t>идентифицированных сайтов в «Единый реестр доменных имен, указателей страниц сайтов в сети «Интернет» и сетевых адресов, позволяющих идентифицировать сайты в сети "Интернет", содержащие информацию, распространение которой в Российской Федерации запрещено</a:t>
            </a:r>
            <a:r>
              <a:rPr lang="ru-RU" sz="2400" dirty="0" smtClean="0"/>
              <a:t>»;</a:t>
            </a:r>
            <a:endParaRPr lang="ru-RU" sz="2400" dirty="0"/>
          </a:p>
          <a:p>
            <a:r>
              <a:rPr lang="ru-RU" sz="2400" dirty="0" smtClean="0"/>
              <a:t>самостоятельное </a:t>
            </a:r>
            <a:r>
              <a:rPr lang="ru-RU" sz="2400" dirty="0"/>
              <a:t>удаление владельцем сайта в сети «Интернет»  интернет-страницы, содержащей противоправную информацию, на основании соответствующего уведомления оператора Реестра;</a:t>
            </a:r>
          </a:p>
          <a:p>
            <a:r>
              <a:rPr lang="ru-RU" sz="2400" dirty="0" smtClean="0"/>
              <a:t>самостоятельное </a:t>
            </a:r>
            <a:r>
              <a:rPr lang="ru-RU" sz="2400" dirty="0"/>
              <a:t>ограничение провайдером хостинга доступа к сайту в сети «Интернет», содержащего противоправную информацию (в случае непринятия мер владельцем сайта);</a:t>
            </a:r>
          </a:p>
          <a:p>
            <a:r>
              <a:rPr lang="ru-RU" sz="2400" dirty="0" smtClean="0"/>
              <a:t>ограничение </a:t>
            </a:r>
            <a:r>
              <a:rPr lang="ru-RU" sz="2400" dirty="0"/>
              <a:t>оператором связи, оказывающим услуги по предоставлению доступа к информационно-телекоммуникационной сети "Интернет", к сайту в сети «Интернет» на основании требований </a:t>
            </a:r>
            <a:r>
              <a:rPr lang="ru-RU" sz="2400" dirty="0" err="1"/>
              <a:t>Роскомнадзора</a:t>
            </a:r>
            <a:r>
              <a:rPr lang="ru-RU" sz="2400" dirty="0"/>
              <a:t> о принятии мер (в случае непринятия мер провайдером хостинга), в автоматическом режиме;</a:t>
            </a:r>
          </a:p>
          <a:p>
            <a:r>
              <a:rPr lang="ru-RU" sz="2400" dirty="0" smtClean="0"/>
              <a:t>ограничение </a:t>
            </a:r>
            <a:r>
              <a:rPr lang="ru-RU" sz="2400" dirty="0"/>
              <a:t>доступа к копии заблокированного сайта «Интернет»;</a:t>
            </a:r>
          </a:p>
          <a:p>
            <a:r>
              <a:rPr lang="ru-RU" sz="2400" dirty="0" smtClean="0"/>
              <a:t>обеспечение </a:t>
            </a:r>
            <a:r>
              <a:rPr lang="ru-RU" sz="2400" dirty="0"/>
              <a:t>соблюдения  владельцами программно-аппаратных средств запрета доступа к информационным ресурсам, информационно-телекоммуникационным сетям, доступ к которым был ограничен.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59624" cy="460118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Взаимодействие с операторами связи (1)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6957" y="163902"/>
            <a:ext cx="8242219" cy="63470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Уполномоченные органы, принимающими решения, являющиеся основаниями для включения доменных имен и (или) указателей страниц сайтов в сети «Интернет»), а также сетевых адресов в Реестр (ППРФ № 1101 – 2012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…..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b="1" dirty="0"/>
              <a:t> </a:t>
            </a:r>
            <a:r>
              <a:rPr lang="ru-RU" b="1" dirty="0" smtClean="0"/>
              <a:t>Федеральная </a:t>
            </a:r>
            <a:r>
              <a:rPr lang="ru-RU" b="1" dirty="0"/>
              <a:t>служба по надзору в сфере связи, информационных технологий и массовых коммуникаций</a:t>
            </a:r>
            <a:r>
              <a:rPr lang="ru-RU" dirty="0"/>
              <a:t>, в отношении:</a:t>
            </a:r>
          </a:p>
          <a:p>
            <a:r>
              <a:rPr lang="ru-RU" dirty="0"/>
              <a:t> - материалов с порнографическими изображениями несовершеннолетних и (или) объявлений о привлечении несовершеннолетних в качестве исполнителей для участия в зрелищных мероприятиях порнографического характера, распространяемых посредством сети "Интернет";</a:t>
            </a:r>
          </a:p>
          <a:p>
            <a:r>
              <a:rPr lang="ru-RU" dirty="0"/>
              <a:t>- информации о способах, методах разработки, изготовления и использования наркотических средств, психотропных веществ и их </a:t>
            </a:r>
            <a:r>
              <a:rPr lang="ru-RU" dirty="0" err="1"/>
              <a:t>прекурсоров</a:t>
            </a:r>
            <a:r>
              <a:rPr lang="ru-RU" dirty="0"/>
              <a:t>, новых потенциально опасных </a:t>
            </a:r>
            <a:r>
              <a:rPr lang="ru-RU" dirty="0" err="1"/>
              <a:t>психоактивных</a:t>
            </a:r>
            <a:r>
              <a:rPr lang="ru-RU" dirty="0"/>
              <a:t> веществ, местах их приобретения, о способах и местах культивирования </a:t>
            </a:r>
            <a:r>
              <a:rPr lang="ru-RU" dirty="0" err="1"/>
              <a:t>наркосодержащих</a:t>
            </a:r>
            <a:r>
              <a:rPr lang="ru-RU" dirty="0"/>
              <a:t> растений и о способах совершения самоубийства и призывов к совершению самоубийства, размещенной в продукции средств массовой информации, распространяемой посредством сети «Интернет»;</a:t>
            </a:r>
          </a:p>
          <a:p>
            <a:r>
              <a:rPr lang="ru-RU" b="1" dirty="0"/>
              <a:t>- информации, распространяемой посредством сети «Интернет», решение о запрете к распространению которой на территории Российской Федерации принято уполномоченными органами или судом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Содержание информации представляемая уполномоченными органами в Реестр</a:t>
            </a:r>
            <a:r>
              <a:rPr lang="ru-RU" dirty="0"/>
              <a:t>:</a:t>
            </a:r>
          </a:p>
          <a:p>
            <a:r>
              <a:rPr lang="ru-RU" dirty="0"/>
              <a:t>а) наименование уполномоченного органа, принявшего решение;</a:t>
            </a:r>
          </a:p>
          <a:p>
            <a:r>
              <a:rPr lang="ru-RU" dirty="0"/>
              <a:t>б) номер принятого решения, дата и время его принятия;</a:t>
            </a:r>
          </a:p>
          <a:p>
            <a:r>
              <a:rPr lang="ru-RU" dirty="0"/>
              <a:t>в) фамилия, имя, отчество и должность должностного лица (лиц), принявшего решение о наличии на странице сайта в сети "Интернет" запрещенной информации;</a:t>
            </a:r>
          </a:p>
          <a:p>
            <a:r>
              <a:rPr lang="ru-RU" dirty="0"/>
              <a:t>г) доменное имя и (или) указатель страницы сайта в сети "Интернет", содержащего информацию или материалы, в отношении которых принято соответствующее решение;</a:t>
            </a:r>
          </a:p>
          <a:p>
            <a:r>
              <a:rPr lang="ru-RU" dirty="0"/>
              <a:t>д) описание выявленной запрещенной информации, позволяющее ее идентифицировать, включая (если имеется) ее название, с приложением копии страницы сайта в сети "Интернет", заверенной усиленной квалифицированной электронной подписью должностного лица уполномоченного органа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Информационные системы операторов связи:</a:t>
            </a:r>
            <a:r>
              <a:rPr lang="ru-RU" dirty="0"/>
              <a:t> </a:t>
            </a:r>
          </a:p>
          <a:p>
            <a:r>
              <a:rPr lang="ru-RU" dirty="0" smtClean="0"/>
              <a:t>Программно-аппаратный </a:t>
            </a:r>
            <a:r>
              <a:rPr lang="ru-RU" dirty="0"/>
              <a:t>комплекс глубокого анализа трафика и фильтрации контента сети Интернет на сети </a:t>
            </a:r>
            <a:r>
              <a:rPr lang="ru-RU" dirty="0" err="1" smtClean="0"/>
              <a:t>связит</a:t>
            </a:r>
            <a:r>
              <a:rPr lang="ru-RU" dirty="0" smtClean="0"/>
              <a:t> </a:t>
            </a:r>
            <a:r>
              <a:rPr lang="ru-RU" dirty="0"/>
              <a:t>из трёх элементов:</a:t>
            </a:r>
          </a:p>
          <a:p>
            <a:r>
              <a:rPr lang="ru-RU" dirty="0" smtClean="0"/>
              <a:t>системы </a:t>
            </a:r>
            <a:r>
              <a:rPr lang="ru-RU" dirty="0" err="1"/>
              <a:t>провиженинга</a:t>
            </a:r>
            <a:r>
              <a:rPr lang="ru-RU" dirty="0"/>
              <a:t>, </a:t>
            </a:r>
          </a:p>
          <a:p>
            <a:r>
              <a:rPr lang="ru-RU" dirty="0" smtClean="0"/>
              <a:t> </a:t>
            </a:r>
            <a:r>
              <a:rPr lang="ru-RU" dirty="0"/>
              <a:t>системы маршрутизации и </a:t>
            </a:r>
          </a:p>
          <a:p>
            <a:r>
              <a:rPr lang="ru-RU" dirty="0" smtClean="0"/>
              <a:t> </a:t>
            </a:r>
            <a:r>
              <a:rPr lang="ru-RU" dirty="0"/>
              <a:t>системы блокировок (DPI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2131</TotalTime>
  <Words>1228</Words>
  <Application>Microsoft Office PowerPoint</Application>
  <PresentationFormat>Широкоэкранный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Рама</vt:lpstr>
      <vt:lpstr>Борьба с экстремизмом онлайн:                                         опыт  Российской Федерации</vt:lpstr>
      <vt:lpstr>На что желательно обратить внимание</vt:lpstr>
      <vt:lpstr>Понятийный аппарат</vt:lpstr>
      <vt:lpstr>Противоправная информация</vt:lpstr>
      <vt:lpstr>«Экстремизм»1</vt:lpstr>
      <vt:lpstr>«Экстремизм»2</vt:lpstr>
      <vt:lpstr>«Экстремизм»3</vt:lpstr>
      <vt:lpstr>Борьба с противоправной информацией онлайн</vt:lpstr>
      <vt:lpstr>Взаимодействие с операторами связи (1)</vt:lpstr>
      <vt:lpstr>Взаимодействие с операторами связи (2)</vt:lpstr>
      <vt:lpstr>«Успехи»                    по борьбе               с пиратством    в интернете</vt:lpstr>
      <vt:lpstr>Что делать?</vt:lpstr>
      <vt:lpstr>Вместе  мы победим</vt:lpstr>
    </vt:vector>
  </TitlesOfParts>
  <Company>Vimpelcom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Борьба с экстремизмом онлайн:                                         опыт  Российской Федерации</dc:title>
  <dc:creator>A1</dc:creator>
  <cp:lastModifiedBy>Исман Алмаз</cp:lastModifiedBy>
  <cp:revision>12</cp:revision>
  <dcterms:created xsi:type="dcterms:W3CDTF">2018-09-12T14:48:03Z</dcterms:created>
  <dcterms:modified xsi:type="dcterms:W3CDTF">2019-03-13T22:00:11Z</dcterms:modified>
</cp:coreProperties>
</file>