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3" r:id="rId5"/>
    <p:sldId id="272" r:id="rId6"/>
    <p:sldId id="262" r:id="rId7"/>
    <p:sldId id="269" r:id="rId8"/>
    <p:sldId id="270" r:id="rId9"/>
    <p:sldId id="265" r:id="rId10"/>
  </p:sldIdLst>
  <p:sldSz cx="9144000" cy="6858000" type="screen4x3"/>
  <p:notesSz cx="6797675" cy="992505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40000"/>
    <a:srgbClr val="CC9900"/>
    <a:srgbClr val="FFFF66"/>
    <a:srgbClr val="FFCC99"/>
    <a:srgbClr val="6666FF"/>
    <a:srgbClr val="CC66FF"/>
    <a:srgbClr val="DAA600"/>
    <a:srgbClr val="FFCC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8818A-49F7-4C5B-8A5F-A3D710A91650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FA9043-AA79-4AAE-9CD2-5EE3B20692F5}">
      <dgm:prSet phldrT="[Текст]" custT="1"/>
      <dgm:spPr/>
      <dgm:t>
        <a:bodyPr/>
        <a:lstStyle/>
        <a:p>
          <a:endParaRPr lang="ru-RU" sz="1400" dirty="0"/>
        </a:p>
      </dgm:t>
    </dgm:pt>
    <dgm:pt modelId="{D9928BB0-B4B6-49CE-94A4-4571C39C744C}" type="parTrans" cxnId="{B29EAE06-853C-4404-9ACA-65AA5889C8F2}">
      <dgm:prSet/>
      <dgm:spPr/>
      <dgm:t>
        <a:bodyPr/>
        <a:lstStyle/>
        <a:p>
          <a:endParaRPr lang="ru-RU"/>
        </a:p>
      </dgm:t>
    </dgm:pt>
    <dgm:pt modelId="{E2345F98-8680-4FAF-8F6C-5A6C84F16804}" type="sibTrans" cxnId="{B29EAE06-853C-4404-9ACA-65AA5889C8F2}">
      <dgm:prSet/>
      <dgm:spPr/>
      <dgm:t>
        <a:bodyPr/>
        <a:lstStyle/>
        <a:p>
          <a:endParaRPr lang="ru-RU"/>
        </a:p>
      </dgm:t>
    </dgm:pt>
    <dgm:pt modelId="{A656C362-4746-42D9-8C41-01298A512E91}">
      <dgm:prSet phldrT="[Текст]" custT="1"/>
      <dgm:spPr/>
      <dgm:t>
        <a:bodyPr/>
        <a:lstStyle/>
        <a:p>
          <a:endParaRPr lang="ru-RU" sz="2400" dirty="0"/>
        </a:p>
      </dgm:t>
    </dgm:pt>
    <dgm:pt modelId="{E1A8E01C-79B2-4F1E-83BE-5EB64DF3FEF5}" type="parTrans" cxnId="{24897613-386C-4FC2-84D1-666177EDE797}">
      <dgm:prSet/>
      <dgm:spPr/>
      <dgm:t>
        <a:bodyPr/>
        <a:lstStyle/>
        <a:p>
          <a:endParaRPr lang="ru-RU"/>
        </a:p>
      </dgm:t>
    </dgm:pt>
    <dgm:pt modelId="{F6D152A6-B6AA-453C-B514-5FB9AEACC674}" type="sibTrans" cxnId="{24897613-386C-4FC2-84D1-666177EDE797}">
      <dgm:prSet/>
      <dgm:spPr/>
      <dgm:t>
        <a:bodyPr/>
        <a:lstStyle/>
        <a:p>
          <a:endParaRPr lang="ru-RU"/>
        </a:p>
      </dgm:t>
    </dgm:pt>
    <dgm:pt modelId="{B685DC2B-8950-4C53-992F-3756959C8040}">
      <dgm:prSet phldrT="[Текст]" custT="1"/>
      <dgm:spPr/>
      <dgm:t>
        <a:bodyPr/>
        <a:lstStyle/>
        <a:p>
          <a:endParaRPr lang="ru-RU" sz="1600" b="1" dirty="0" smtClean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617DB38-6D7A-41B4-9759-18784A313485}" type="sibTrans" cxnId="{79845561-49D3-4640-955B-8DED5AAEA200}">
      <dgm:prSet/>
      <dgm:spPr/>
      <dgm:t>
        <a:bodyPr/>
        <a:lstStyle/>
        <a:p>
          <a:endParaRPr lang="ru-RU"/>
        </a:p>
      </dgm:t>
    </dgm:pt>
    <dgm:pt modelId="{D9F7742D-5DDB-4DEF-92B4-D725A53AA345}" type="parTrans" cxnId="{79845561-49D3-4640-955B-8DED5AAEA200}">
      <dgm:prSet/>
      <dgm:spPr/>
      <dgm:t>
        <a:bodyPr/>
        <a:lstStyle/>
        <a:p>
          <a:endParaRPr lang="ru-RU"/>
        </a:p>
      </dgm:t>
    </dgm:pt>
    <dgm:pt modelId="{ECEF1BD1-6A3A-4975-8D94-AC43BFFA72A1}" type="pres">
      <dgm:prSet presAssocID="{C568818A-49F7-4C5B-8A5F-A3D710A9165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1A2D5D-7318-480B-90B6-F4C33C396787}" type="pres">
      <dgm:prSet presAssocID="{C568818A-49F7-4C5B-8A5F-A3D710A9165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878A-AC54-402B-A0D7-007004FDE225}" type="pres">
      <dgm:prSet presAssocID="{C568818A-49F7-4C5B-8A5F-A3D710A9165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9E34C-1AAE-478E-9870-99C092A68132}" type="pres">
      <dgm:prSet presAssocID="{C568818A-49F7-4C5B-8A5F-A3D710A9165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10856-DAD1-4A58-89D9-360C03D88266}" type="pres">
      <dgm:prSet presAssocID="{C568818A-49F7-4C5B-8A5F-A3D710A9165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9EAE06-853C-4404-9ACA-65AA5889C8F2}" srcId="{C568818A-49F7-4C5B-8A5F-A3D710A91650}" destId="{ABFA9043-AA79-4AAE-9CD2-5EE3B20692F5}" srcOrd="1" destOrd="0" parTransId="{D9928BB0-B4B6-49CE-94A4-4571C39C744C}" sibTransId="{E2345F98-8680-4FAF-8F6C-5A6C84F16804}"/>
    <dgm:cxn modelId="{24897613-386C-4FC2-84D1-666177EDE797}" srcId="{C568818A-49F7-4C5B-8A5F-A3D710A91650}" destId="{A656C362-4746-42D9-8C41-01298A512E91}" srcOrd="2" destOrd="0" parTransId="{E1A8E01C-79B2-4F1E-83BE-5EB64DF3FEF5}" sibTransId="{F6D152A6-B6AA-453C-B514-5FB9AEACC674}"/>
    <dgm:cxn modelId="{FBD3163D-3324-478D-8C88-EA2EC3553F26}" type="presOf" srcId="{ABFA9043-AA79-4AAE-9CD2-5EE3B20692F5}" destId="{DB1F878A-AC54-402B-A0D7-007004FDE225}" srcOrd="0" destOrd="0" presId="urn:microsoft.com/office/officeart/2005/8/layout/pyramid4"/>
    <dgm:cxn modelId="{91CB3A69-2850-4DC4-B879-87717DDED2DA}" type="presOf" srcId="{C568818A-49F7-4C5B-8A5F-A3D710A91650}" destId="{ECEF1BD1-6A3A-4975-8D94-AC43BFFA72A1}" srcOrd="0" destOrd="0" presId="urn:microsoft.com/office/officeart/2005/8/layout/pyramid4"/>
    <dgm:cxn modelId="{4754AFC1-F508-42D2-8AF5-D0BDDB6388A8}" type="presOf" srcId="{B685DC2B-8950-4C53-992F-3756959C8040}" destId="{BD1A2D5D-7318-480B-90B6-F4C33C396787}" srcOrd="0" destOrd="0" presId="urn:microsoft.com/office/officeart/2005/8/layout/pyramid4"/>
    <dgm:cxn modelId="{E0BC83AD-69E4-4F22-8F0F-D17ABC391CF6}" type="presOf" srcId="{A656C362-4746-42D9-8C41-01298A512E91}" destId="{2F79E34C-1AAE-478E-9870-99C092A68132}" srcOrd="0" destOrd="0" presId="urn:microsoft.com/office/officeart/2005/8/layout/pyramid4"/>
    <dgm:cxn modelId="{79845561-49D3-4640-955B-8DED5AAEA200}" srcId="{C568818A-49F7-4C5B-8A5F-A3D710A91650}" destId="{B685DC2B-8950-4C53-992F-3756959C8040}" srcOrd="0" destOrd="0" parTransId="{D9F7742D-5DDB-4DEF-92B4-D725A53AA345}" sibTransId="{7617DB38-6D7A-41B4-9759-18784A313485}"/>
    <dgm:cxn modelId="{9E31C126-C19C-41FF-A69B-36F588F8BD95}" type="presParOf" srcId="{ECEF1BD1-6A3A-4975-8D94-AC43BFFA72A1}" destId="{BD1A2D5D-7318-480B-90B6-F4C33C396787}" srcOrd="0" destOrd="0" presId="urn:microsoft.com/office/officeart/2005/8/layout/pyramid4"/>
    <dgm:cxn modelId="{5C924868-2376-4E96-8137-EFE2186DB43E}" type="presParOf" srcId="{ECEF1BD1-6A3A-4975-8D94-AC43BFFA72A1}" destId="{DB1F878A-AC54-402B-A0D7-007004FDE225}" srcOrd="1" destOrd="0" presId="urn:microsoft.com/office/officeart/2005/8/layout/pyramid4"/>
    <dgm:cxn modelId="{24D7DF6C-1922-4E5F-BCE6-72A51331EA9C}" type="presParOf" srcId="{ECEF1BD1-6A3A-4975-8D94-AC43BFFA72A1}" destId="{2F79E34C-1AAE-478E-9870-99C092A68132}" srcOrd="2" destOrd="0" presId="urn:microsoft.com/office/officeart/2005/8/layout/pyramid4"/>
    <dgm:cxn modelId="{A2BA9E0D-C6EB-4FF6-952F-E8BC828020D3}" type="presParOf" srcId="{ECEF1BD1-6A3A-4975-8D94-AC43BFFA72A1}" destId="{03D10856-DAD1-4A58-89D9-360C03D8826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A2D5D-7318-480B-90B6-F4C33C396787}">
      <dsp:nvSpPr>
        <dsp:cNvPr id="0" name=""/>
        <dsp:cNvSpPr/>
      </dsp:nvSpPr>
      <dsp:spPr>
        <a:xfrm>
          <a:off x="2520280" y="0"/>
          <a:ext cx="2952328" cy="295232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58362" y="1476164"/>
        <a:ext cx="1476164" cy="1476164"/>
      </dsp:txXfrm>
    </dsp:sp>
    <dsp:sp modelId="{DB1F878A-AC54-402B-A0D7-007004FDE225}">
      <dsp:nvSpPr>
        <dsp:cNvPr id="0" name=""/>
        <dsp:cNvSpPr/>
      </dsp:nvSpPr>
      <dsp:spPr>
        <a:xfrm>
          <a:off x="1044116" y="2952328"/>
          <a:ext cx="2952328" cy="295232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782198" y="4428492"/>
        <a:ext cx="1476164" cy="1476164"/>
      </dsp:txXfrm>
    </dsp:sp>
    <dsp:sp modelId="{2F79E34C-1AAE-478E-9870-99C092A68132}">
      <dsp:nvSpPr>
        <dsp:cNvPr id="0" name=""/>
        <dsp:cNvSpPr/>
      </dsp:nvSpPr>
      <dsp:spPr>
        <a:xfrm rot="10800000">
          <a:off x="2520280" y="2952328"/>
          <a:ext cx="2952328" cy="295232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10800000">
        <a:off x="3258362" y="2952328"/>
        <a:ext cx="1476164" cy="1476164"/>
      </dsp:txXfrm>
    </dsp:sp>
    <dsp:sp modelId="{03D10856-DAD1-4A58-89D9-360C03D88266}">
      <dsp:nvSpPr>
        <dsp:cNvPr id="0" name=""/>
        <dsp:cNvSpPr/>
      </dsp:nvSpPr>
      <dsp:spPr>
        <a:xfrm>
          <a:off x="3996444" y="2952328"/>
          <a:ext cx="2952328" cy="295232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0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529-CCBC-49ED-BDDD-0B0E889E2AA7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C4E-9C6E-4626-A351-0B4750646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656184"/>
          </a:xfrm>
        </p:spPr>
        <p:txBody>
          <a:bodyPr>
            <a:noAutofit/>
          </a:bodyPr>
          <a:lstStyle/>
          <a:p>
            <a:r>
              <a:rPr lang="ru-RU" dirty="0" smtClean="0"/>
              <a:t>Противодействие насильственному экстремизму: </a:t>
            </a:r>
            <a:br>
              <a:rPr lang="ru-RU" dirty="0" smtClean="0"/>
            </a:br>
            <a:r>
              <a:rPr lang="ru-RU" dirty="0" smtClean="0"/>
              <a:t>опыт </a:t>
            </a:r>
            <a:r>
              <a:rPr lang="ru-RU" dirty="0"/>
              <a:t>Казахстана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5805264"/>
            <a:ext cx="569815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err="1" smtClean="0"/>
              <a:t>г.Бишкек</a:t>
            </a:r>
            <a:r>
              <a:rPr lang="ru-RU" sz="3200" dirty="0" smtClean="0"/>
              <a:t>, 13-14.09.2018г.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23928" y="260648"/>
            <a:ext cx="4968552" cy="935941"/>
            <a:chOff x="4860446" y="6075033"/>
            <a:chExt cx="4171384" cy="73983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91919" cy="739832"/>
            </a:xfrm>
            <a:prstGeom prst="rect">
              <a:avLst/>
            </a:prstGeom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4860446" y="6135649"/>
              <a:ext cx="3372818" cy="51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20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2822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Законодательное регулирование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январе 1992 года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 «О свободе вероисповедания и религиозных объединениях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 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2005 г. в закон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норма об обязательной регистрации религиозных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объединений. 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административный Кодекс вносится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предусматривающая штрафные санкции за деятельность без регистрации.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2011 г. принимается закон «О религиозной деятельности и религиозных объединениях».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РК от 13 июля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1999г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борьбе с терроризмом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 РК от 18 февраля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2005г.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«О противодействии экстремизму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 РК от 28 августа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2009г. «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противодействии легализации (отмыванию) доходов, полученных незаконным путем и финансированию терроризма».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РК от 10 июля 2009г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и дополнений в некоторые законодательные акты Республики Казахстан по вопросам информационно-коммуникативных сетей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Уголовном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кодексе РК от 3 июля 2014 года предусмотрены составы преступлений содержащие признаки экстремизма, усилена ответственность за причастность к террористическим и экстремистским группам, ужесточены санкции за преступления экстремистского характера.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сентября 2013 года указом Президента Казахстана утверждена «Государственная программа по противодействию религиозному экстремизму и терроризму в Республике Казахстан на 2013 – 2017 годы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6 марта 2018г.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заседании Правительства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одобрен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проект Государственной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программы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противодействию религиозному экстремизму и терроризму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Республике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Казахстан на 2018 – 2022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годы.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540" y="628955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Организационные меры</a:t>
            </a:r>
            <a:r>
              <a:rPr lang="ru-RU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1 </a:t>
            </a:r>
            <a:r>
              <a:rPr lang="ru-RU" sz="2000" dirty="0"/>
              <a:t>марта </a:t>
            </a:r>
            <a:r>
              <a:rPr lang="ru-RU" sz="2000" dirty="0" smtClean="0"/>
              <a:t>1995г</a:t>
            </a:r>
            <a:r>
              <a:rPr lang="ru-RU" sz="2000" dirty="0"/>
              <a:t>. </a:t>
            </a:r>
            <a:r>
              <a:rPr lang="ru-RU" sz="2000" dirty="0" smtClean="0"/>
              <a:t>создана </a:t>
            </a:r>
            <a:r>
              <a:rPr lang="ru-RU" sz="2000" dirty="0"/>
              <a:t>новая общественная организация - Ассамблея народов Казахстана (в </a:t>
            </a:r>
            <a:r>
              <a:rPr lang="ru-RU" sz="2000" dirty="0" err="1" smtClean="0"/>
              <a:t>наст.вр</a:t>
            </a:r>
            <a:r>
              <a:rPr lang="ru-RU" sz="2000" dirty="0" smtClean="0"/>
              <a:t>. </a:t>
            </a:r>
            <a:r>
              <a:rPr lang="ru-RU" sz="2000" dirty="0"/>
              <a:t>– Ассамблея народа Казахстана), объединяющая в своих рядах все национальные культурные центры республики.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 </a:t>
            </a:r>
            <a:r>
              <a:rPr lang="ru-RU" sz="2000" dirty="0"/>
              <a:t>2008 </a:t>
            </a:r>
            <a:r>
              <a:rPr lang="ru-RU" sz="2000" dirty="0" smtClean="0"/>
              <a:t>году создан </a:t>
            </a:r>
            <a:r>
              <a:rPr lang="ru-RU" sz="2000" dirty="0"/>
              <a:t>Комитет по делам религий. В сентябре 2016 года Указом Президента создается Министерство по делам религий и гражданского общества Республики </a:t>
            </a:r>
            <a:r>
              <a:rPr lang="ru-RU" sz="2000" dirty="0" smtClean="0"/>
              <a:t>Казахстан, с июня 2018 года – Министерство общественного развития.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Вузы получают государственный </a:t>
            </a:r>
            <a:r>
              <a:rPr lang="ru-RU" sz="2000" dirty="0"/>
              <a:t>заказ на подготовку религиоведов.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 </a:t>
            </a:r>
            <a:r>
              <a:rPr lang="ru-RU" sz="2000" dirty="0"/>
              <a:t>2010 г. в школьные учебные программы вводится курс «Основы религиоведения</a:t>
            </a:r>
            <a:r>
              <a:rPr lang="ru-RU" sz="2000" dirty="0" smtClean="0"/>
              <a:t>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При местных исполнительных органах – </a:t>
            </a:r>
            <a:r>
              <a:rPr lang="ru-RU" sz="2000" dirty="0" err="1" smtClean="0"/>
              <a:t>акиматах</a:t>
            </a:r>
            <a:r>
              <a:rPr lang="ru-RU" sz="2000" dirty="0" smtClean="0"/>
              <a:t> создаются Управления по делам религий... </a:t>
            </a:r>
            <a:endParaRPr lang="ru-RU" sz="2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94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830" y="245529"/>
            <a:ext cx="8496944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Финансирование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профилактики и локализации насильственного </a:t>
            </a: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экстремизма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Казахстане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2018-2022 годы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Picture 1" descr="2018-2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5016"/>
            <a:ext cx="8924326" cy="353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67544" y="4646002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Около </a:t>
            </a: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287 млрд тенге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$900.000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 планируется потратить в течение предстоящих 5 лет.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Основными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распорядителями госзаказа являются МДРГО, МИК, МОН и другие госорганы. Контроль за исполнением Госпрограммы возложен на Генеральную прокуратуру и КНБ.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20891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</a:t>
            </a:r>
            <a:r>
              <a:rPr lang="ru-RU" sz="2000" b="1" dirty="0"/>
              <a:t>НАО «Центр поддержки гражданских инициатив»</a:t>
            </a:r>
            <a:r>
              <a:rPr lang="ru-RU" sz="2000" dirty="0"/>
              <a:t> (ЦПГИ</a:t>
            </a:r>
            <a:r>
              <a:rPr lang="ru-RU" sz="2000" dirty="0" smtClean="0"/>
              <a:t>)</a:t>
            </a:r>
          </a:p>
          <a:p>
            <a:pPr algn="just"/>
            <a:endParaRPr lang="ru-RU" sz="1100" dirty="0"/>
          </a:p>
          <a:p>
            <a:pPr algn="just"/>
            <a:r>
              <a:rPr lang="ru-RU" sz="2000" dirty="0" smtClean="0"/>
              <a:t>     Цель ЦПГИ - совершенствование </a:t>
            </a:r>
            <a:r>
              <a:rPr lang="ru-RU" sz="2000" dirty="0"/>
              <a:t>механизма взаимодействия государства и НПО, обеспечения большей степени прозрачности </a:t>
            </a:r>
            <a:r>
              <a:rPr lang="ru-RU" sz="2000" dirty="0" err="1"/>
              <a:t>грантодающей</a:t>
            </a:r>
            <a:r>
              <a:rPr lang="ru-RU" sz="2000" dirty="0"/>
              <a:t> деятельности. Основными видами его деятельности являются - предоставление государственных и негосударственных грантов НПО и осуществление контроля над их реализацией.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2016 </a:t>
            </a:r>
            <a:r>
              <a:rPr lang="ru-RU" sz="2000" b="1" dirty="0"/>
              <a:t>– 11 грантов на сумму 208,4 млн тенге </a:t>
            </a:r>
            <a:r>
              <a:rPr lang="ru-RU" sz="2000" dirty="0"/>
              <a:t>= более $600.000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/>
              <a:t>2017 – 57 грантов на сумму 618,5 млн тенге </a:t>
            </a:r>
            <a:r>
              <a:rPr lang="ru-RU" sz="2000" dirty="0"/>
              <a:t>= около $1.900.000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/>
              <a:t>2018 - 87 грантов на сумму более 900 млн тенге </a:t>
            </a:r>
            <a:r>
              <a:rPr lang="ru-RU" sz="2000" dirty="0"/>
              <a:t>= более $2.800.000</a:t>
            </a:r>
          </a:p>
          <a:p>
            <a:pPr algn="just"/>
            <a:r>
              <a:rPr lang="ru-RU" sz="1000" dirty="0" smtClean="0"/>
              <a:t>     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На </a:t>
            </a:r>
            <a:r>
              <a:rPr lang="ru-RU" sz="2000" dirty="0"/>
              <a:t>каждый грант подается от 3 до </a:t>
            </a:r>
            <a:r>
              <a:rPr lang="ru-RU" sz="2000" dirty="0" smtClean="0"/>
              <a:t>10 и более </a:t>
            </a:r>
            <a:r>
              <a:rPr lang="ru-RU" sz="2000" dirty="0"/>
              <a:t>заявок от НПО.</a:t>
            </a:r>
          </a:p>
          <a:p>
            <a:pPr algn="just"/>
            <a:r>
              <a:rPr lang="ru-RU" sz="1000" dirty="0" smtClean="0"/>
              <a:t>     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К </a:t>
            </a:r>
            <a:r>
              <a:rPr lang="ru-RU" sz="2000" dirty="0"/>
              <a:t>примеру, в </a:t>
            </a:r>
            <a:r>
              <a:rPr lang="ru-RU" sz="2000" u="sng" dirty="0"/>
              <a:t>2017</a:t>
            </a:r>
            <a:r>
              <a:rPr lang="ru-RU" sz="2000" dirty="0"/>
              <a:t> году по направлению: «Укрепление общественного согласия и национального единства. </a:t>
            </a:r>
            <a:r>
              <a:rPr lang="ru-RU" sz="2000" dirty="0" err="1"/>
              <a:t>Дерадикализация</a:t>
            </a:r>
            <a:r>
              <a:rPr lang="ru-RU" sz="2000" dirty="0"/>
              <a:t> общества» выделено – </a:t>
            </a:r>
            <a:r>
              <a:rPr lang="ru-RU" sz="2000" b="1" dirty="0"/>
              <a:t>5 грантов </a:t>
            </a:r>
            <a:r>
              <a:rPr lang="ru-RU" sz="2000" dirty="0"/>
              <a:t>на сумму около </a:t>
            </a:r>
            <a:r>
              <a:rPr lang="ru-RU" sz="2000" b="1" dirty="0"/>
              <a:t>200 млн </a:t>
            </a:r>
            <a:r>
              <a:rPr lang="ru-RU" sz="2000" b="1" dirty="0" smtClean="0"/>
              <a:t>тенге </a:t>
            </a:r>
            <a:r>
              <a:rPr lang="ru-RU" sz="2000" dirty="0" smtClean="0"/>
              <a:t>= </a:t>
            </a:r>
            <a:r>
              <a:rPr lang="en-US" sz="2000" dirty="0" smtClean="0"/>
              <a:t>$625.000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году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грантов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предусмотрено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227 млн тенге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= </a:t>
            </a:r>
            <a:r>
              <a:rPr lang="ru-RU" sz="2000" dirty="0" smtClean="0"/>
              <a:t>более </a:t>
            </a:r>
            <a:r>
              <a:rPr lang="en-US" sz="2000" dirty="0" smtClean="0"/>
              <a:t>$</a:t>
            </a:r>
            <a:r>
              <a:rPr lang="ru-RU" sz="2000" dirty="0" smtClean="0"/>
              <a:t>700.000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9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93743475"/>
              </p:ext>
            </p:extLst>
          </p:nvPr>
        </p:nvGraphicFramePr>
        <p:xfrm>
          <a:off x="683568" y="116632"/>
          <a:ext cx="79928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48064" y="5033501"/>
            <a:ext cx="2046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СИСТЕМАТИЗАЦИЯ 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6104" y="443711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</a:t>
            </a:r>
          </a:p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 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</a:t>
            </a:r>
          </a:p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ИННОВАЦИОННЫХ </a:t>
            </a:r>
          </a:p>
          <a:p>
            <a:pPr lvl="0"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 МЕТОДОВ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88776" y="3493860"/>
            <a:ext cx="14400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Выноска 1 (граница и черта) 10"/>
          <p:cNvSpPr/>
          <p:nvPr/>
        </p:nvSpPr>
        <p:spPr>
          <a:xfrm flipH="1">
            <a:off x="177990" y="3068960"/>
            <a:ext cx="1814717" cy="2130334"/>
          </a:xfrm>
          <a:prstGeom prst="accentBorderCallout1">
            <a:avLst>
              <a:gd name="adj1" fmla="val 12984"/>
              <a:gd name="adj2" fmla="val -6077"/>
              <a:gd name="adj3" fmla="val 59364"/>
              <a:gd name="adj4" fmla="val -2975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7489" y="3360239"/>
            <a:ext cx="1814717" cy="1462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06000"/>
              </a:lnSpc>
              <a:spcAft>
                <a:spcPts val="0"/>
              </a:spcAft>
              <a:tabLst>
                <a:tab pos="457200" algn="l"/>
                <a:tab pos="540385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развивающих и объединяющих практический опыт, фундаментальные исследования и учебный процесс.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7443327" y="3140968"/>
            <a:ext cx="1593169" cy="2130335"/>
          </a:xfrm>
          <a:prstGeom prst="accentBorderCallout1">
            <a:avLst>
              <a:gd name="adj1" fmla="val 18750"/>
              <a:gd name="adj2" fmla="val -8333"/>
              <a:gd name="adj3" fmla="val 57376"/>
              <a:gd name="adj4" fmla="val -373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24855" y="3068960"/>
            <a:ext cx="16770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насильственного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экстремизма и </a:t>
            </a:r>
            <a:endParaRPr lang="kk-KZ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терроризма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выявлению и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дерадикализации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лидеров и членов деструктивных религиозных течений (ДРТ).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30016" y="171131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ПЕРЕПОДГОТОВКИ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ПОВЫШЕНИЯ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КВАЛИФИКАЦИИ </a:t>
            </a:r>
            <a:endParaRPr lang="ru-RU" sz="1400" b="1" dirty="0"/>
          </a:p>
        </p:txBody>
      </p:sp>
      <p:sp>
        <p:nvSpPr>
          <p:cNvPr id="14" name="Выноска 1 (граница и черта) 13"/>
          <p:cNvSpPr/>
          <p:nvPr/>
        </p:nvSpPr>
        <p:spPr>
          <a:xfrm>
            <a:off x="6207432" y="708663"/>
            <a:ext cx="2829064" cy="1924554"/>
          </a:xfrm>
          <a:prstGeom prst="accentBorderCallout1">
            <a:avLst>
              <a:gd name="adj1" fmla="val 18750"/>
              <a:gd name="adj2" fmla="val -5110"/>
              <a:gd name="adj3" fmla="val 51449"/>
              <a:gd name="adj4" fmla="val -2397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65559" y="713716"/>
            <a:ext cx="2434677" cy="1691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06000"/>
              </a:lnSpc>
              <a:spcAft>
                <a:spcPts val="0"/>
              </a:spcAft>
              <a:tabLst>
                <a:tab pos="457200" algn="l"/>
                <a:tab pos="54038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сотрудников государственных органов, представителей НПО</a:t>
            </a:r>
            <a:r>
              <a:rPr lang="ru-RU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духовенства и других целевых групп по вопросам противодействия глобальным угрозам современности.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20" name="TextBox 19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0" y="116632"/>
            <a:ext cx="56876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УЧЕБНО-ПРАКТИЧЕСКИЙ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ПРОТИВОДЕЙСТВИЯ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ГЛОБАЛЬНЫМ УГРОЗАМ СОВРЕМЕННОСТИ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07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87284" y="609957"/>
            <a:ext cx="1224136" cy="584775"/>
            <a:chOff x="2936484" y="679227"/>
            <a:chExt cx="1224136" cy="58477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936484" y="707126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062407" y="679227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744537" y="625764"/>
            <a:ext cx="714406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Привлечение ведущих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экспертов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религиоведов, психологов, теологов, представителей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ДУМК,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историков, философов к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разработке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учебно-методических пособий/рекомендаций по профилактике насильственного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экстремизма и терроризма.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34994" y="1911710"/>
            <a:ext cx="8091423" cy="196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392882" y="2010720"/>
            <a:ext cx="1224136" cy="584775"/>
            <a:chOff x="2504436" y="1501810"/>
            <a:chExt cx="1224136" cy="584775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504436" y="1511140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11802" y="1501810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958164" y="4712990"/>
            <a:ext cx="8091423" cy="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738940" y="1917573"/>
            <a:ext cx="7190132" cy="274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системного подхода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процессу выявления и локализации лидеров и членов ДРТ путем разработки: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специальной Методики по определению уровня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радикализации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типового индивидуального плана разубеждения и социальной адаптации;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применения критериев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дерадикализации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инструментария по мониторингу количественно-качественных показателей применения указанных методик и их апробации в Республике Казахстан.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18492" y="574444"/>
            <a:ext cx="8091423" cy="196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677978" y="637856"/>
            <a:ext cx="0" cy="562737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26" name="TextBox 25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87284" y="4806202"/>
            <a:ext cx="1224136" cy="584775"/>
            <a:chOff x="2936484" y="679227"/>
            <a:chExt cx="1224136" cy="584775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936484" y="707126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062407" y="679227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10876" y="4752084"/>
            <a:ext cx="735561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Подготовка инструментария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– наглядного, раздаточного информационно-пропагандистского материала для слушателей Учебно-методического Центра 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брошюры, информационно-методические материалы, буклеты, аудио и видео материалы).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858156" y="397349"/>
            <a:ext cx="1224136" cy="584775"/>
            <a:chOff x="5077856" y="679227"/>
            <a:chExt cx="1224136" cy="584775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77856" y="707126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234606" y="679227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670304" y="368365"/>
            <a:ext cx="8091423" cy="196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874844" y="1685724"/>
            <a:ext cx="1224136" cy="584775"/>
            <a:chOff x="2504436" y="1501810"/>
            <a:chExt cx="1224136" cy="584775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504436" y="1511140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11802" y="1501810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820268" y="1616298"/>
            <a:ext cx="8091423" cy="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153555" y="535537"/>
            <a:ext cx="13231" cy="48829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153555" y="346098"/>
            <a:ext cx="683216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Аккумулирование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 сайте РОО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«Контртеррористический комитет»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фундаментальных и прикладных исследований в области мониторинга религиозной ситуации, а также практического опыта противодействия глобальным угрозам современности.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58156" y="2341860"/>
            <a:ext cx="8091423" cy="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874844" y="2432350"/>
            <a:ext cx="1224136" cy="584775"/>
            <a:chOff x="2504436" y="1501810"/>
            <a:chExt cx="1224136" cy="584775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504436" y="1511140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611802" y="1501810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156678" y="2309831"/>
            <a:ext cx="681871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Совершенствование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ораторского мастерства членов республиканских и региональных информационно-разъяснительных групп.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716016" y="6075033"/>
            <a:ext cx="4315814" cy="739832"/>
            <a:chOff x="4716016" y="6075033"/>
            <a:chExt cx="4315814" cy="739832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860446" y="6085707"/>
              <a:ext cx="4171384" cy="718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911" y="6075033"/>
              <a:ext cx="739832" cy="739832"/>
            </a:xfrm>
            <a:prstGeom prst="rect">
              <a:avLst/>
            </a:prstGeom>
            <a:effectLst/>
          </p:spPr>
        </p:pic>
        <p:sp>
          <p:nvSpPr>
            <p:cNvPr id="31" name="TextBox 30"/>
            <p:cNvSpPr txBox="1"/>
            <p:nvPr/>
          </p:nvSpPr>
          <p:spPr>
            <a:xfrm>
              <a:off x="4716016" y="6135649"/>
              <a:ext cx="3517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РОО «КОНТРТЕРРОРИСТИЧЕСКИЙ </a:t>
              </a:r>
            </a:p>
            <a:p>
              <a:pPr algn="r"/>
              <a:r>
                <a:rPr lang="ru-RU" sz="16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КОМИТЕТ»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2187993" y="1606859"/>
            <a:ext cx="658322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Баз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данных экспертов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 различным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специализациям и адептов деструктивных религиозных течений.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874843" y="3307532"/>
            <a:ext cx="1224136" cy="584775"/>
            <a:chOff x="2936484" y="679227"/>
            <a:chExt cx="1224136" cy="584775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2936484" y="707126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62407" y="679227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74843" y="5381857"/>
            <a:ext cx="1224136" cy="584775"/>
            <a:chOff x="2504436" y="1501810"/>
            <a:chExt cx="1224136" cy="584775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2504436" y="1511140"/>
              <a:ext cx="1224136" cy="5289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611802" y="1501810"/>
              <a:ext cx="9106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2060"/>
                  </a:solidFill>
                </a:rPr>
                <a:t> 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 </a:t>
              </a:r>
              <a:endPara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№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153554" y="3194766"/>
            <a:ext cx="6857679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Осуществление международного сотрудничества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 области выявления, предупреждения и пресечения насильственного экстремизма путём участия в работе международных экспертных сообществ; организация тренингов, различных международных форумов по обмену опытом, а также стажировок в международных научных, образовательных организациях и иных профильных структурах.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83050" y="5295399"/>
            <a:ext cx="672864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Информационное освещение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хода реализации Проекта в региональных и республиканских СМИ.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848548" y="3246947"/>
            <a:ext cx="8091423" cy="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83969" y="5323901"/>
            <a:ext cx="8091423" cy="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4127" l="3319" r="92641"/>
                    </a14:imgEffect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01" r="24324" b="25027"/>
          <a:stretch/>
        </p:blipFill>
        <p:spPr>
          <a:xfrm>
            <a:off x="2339752" y="373845"/>
            <a:ext cx="6696744" cy="6457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5776" y="3140968"/>
            <a:ext cx="473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c5ff40a91f3891e785b6855043e19d044351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720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Тема Office</vt:lpstr>
      <vt:lpstr>Противодействие насильственному экстремизму:  опыт Казахстана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Красочный абстрактный фон - шаблон презентации с сайта http://presentation-creation.ru</dc:title>
  <dc:creator>obstinate</dc:creator>
  <dc:description>Шаблон презентации с сайта http://presentation-creation.ru/</dc:description>
  <cp:lastModifiedBy>Исман Алмаз</cp:lastModifiedBy>
  <cp:revision>74</cp:revision>
  <cp:lastPrinted>2018-09-12T02:59:36Z</cp:lastPrinted>
  <dcterms:created xsi:type="dcterms:W3CDTF">2017-10-03T10:03:42Z</dcterms:created>
  <dcterms:modified xsi:type="dcterms:W3CDTF">2019-03-13T21:57:31Z</dcterms:modified>
</cp:coreProperties>
</file>