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6" r:id="rId1"/>
  </p:sldMasterIdLst>
  <p:notesMasterIdLst>
    <p:notesMasterId r:id="rId78"/>
  </p:notesMasterIdLst>
  <p:sldIdLst>
    <p:sldId id="256" r:id="rId2"/>
    <p:sldId id="475" r:id="rId3"/>
    <p:sldId id="455" r:id="rId4"/>
    <p:sldId id="451" r:id="rId5"/>
    <p:sldId id="474" r:id="rId6"/>
    <p:sldId id="452" r:id="rId7"/>
    <p:sldId id="457" r:id="rId8"/>
    <p:sldId id="472" r:id="rId9"/>
    <p:sldId id="476" r:id="rId10"/>
    <p:sldId id="424" r:id="rId11"/>
    <p:sldId id="397" r:id="rId12"/>
    <p:sldId id="399" r:id="rId13"/>
    <p:sldId id="402" r:id="rId14"/>
    <p:sldId id="400" r:id="rId15"/>
    <p:sldId id="410" r:id="rId16"/>
    <p:sldId id="296" r:id="rId17"/>
    <p:sldId id="291" r:id="rId18"/>
    <p:sldId id="368" r:id="rId19"/>
    <p:sldId id="293" r:id="rId20"/>
    <p:sldId id="295" r:id="rId21"/>
    <p:sldId id="458" r:id="rId22"/>
    <p:sldId id="403" r:id="rId23"/>
    <p:sldId id="357" r:id="rId24"/>
    <p:sldId id="297" r:id="rId25"/>
    <p:sldId id="466" r:id="rId26"/>
    <p:sldId id="478" r:id="rId27"/>
    <p:sldId id="300" r:id="rId28"/>
    <p:sldId id="467" r:id="rId29"/>
    <p:sldId id="471" r:id="rId30"/>
    <p:sldId id="404" r:id="rId31"/>
    <p:sldId id="301" r:id="rId32"/>
    <p:sldId id="303" r:id="rId33"/>
    <p:sldId id="459" r:id="rId34"/>
    <p:sldId id="427" r:id="rId35"/>
    <p:sldId id="428" r:id="rId36"/>
    <p:sldId id="304" r:id="rId37"/>
    <p:sldId id="306" r:id="rId38"/>
    <p:sldId id="460" r:id="rId39"/>
    <p:sldId id="439" r:id="rId40"/>
    <p:sldId id="440" r:id="rId41"/>
    <p:sldId id="441" r:id="rId42"/>
    <p:sldId id="442" r:id="rId43"/>
    <p:sldId id="444" r:id="rId44"/>
    <p:sldId id="473" r:id="rId45"/>
    <p:sldId id="446" r:id="rId46"/>
    <p:sldId id="447" r:id="rId47"/>
    <p:sldId id="443" r:id="rId48"/>
    <p:sldId id="414" r:id="rId49"/>
    <p:sldId id="333" r:id="rId50"/>
    <p:sldId id="334" r:id="rId51"/>
    <p:sldId id="425" r:id="rId52"/>
    <p:sldId id="332" r:id="rId53"/>
    <p:sldId id="391" r:id="rId54"/>
    <p:sldId id="336" r:id="rId55"/>
    <p:sldId id="461" r:id="rId56"/>
    <p:sldId id="345" r:id="rId57"/>
    <p:sldId id="337" r:id="rId58"/>
    <p:sldId id="354" r:id="rId59"/>
    <p:sldId id="413" r:id="rId60"/>
    <p:sldId id="353" r:id="rId61"/>
    <p:sldId id="429" r:id="rId62"/>
    <p:sldId id="430" r:id="rId63"/>
    <p:sldId id="431" r:id="rId64"/>
    <p:sldId id="432" r:id="rId65"/>
    <p:sldId id="433" r:id="rId66"/>
    <p:sldId id="464" r:id="rId67"/>
    <p:sldId id="422" r:id="rId68"/>
    <p:sldId id="462" r:id="rId69"/>
    <p:sldId id="477" r:id="rId70"/>
    <p:sldId id="463" r:id="rId71"/>
    <p:sldId id="408" r:id="rId72"/>
    <p:sldId id="434" r:id="rId73"/>
    <p:sldId id="435" r:id="rId74"/>
    <p:sldId id="469" r:id="rId75"/>
    <p:sldId id="436" r:id="rId76"/>
    <p:sldId id="437" r:id="rId77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7" autoAdjust="0"/>
    <p:restoredTop sz="94660"/>
  </p:normalViewPr>
  <p:slideViewPr>
    <p:cSldViewPr>
      <p:cViewPr varScale="1">
        <p:scale>
          <a:sx n="100" d="100"/>
          <a:sy n="100" d="100"/>
        </p:scale>
        <p:origin x="-118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3A72378-56CC-4CB5-B06D-4E666B9F609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36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66EB3-012F-4F7D-9922-764C0DAB49EC}" type="slidenum">
              <a:rPr lang="fr-FR"/>
              <a:pPr/>
              <a:t>1</a:t>
            </a:fld>
            <a:endParaRPr lang="fr-FR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3A33EA79-726A-497F-BDFC-4A7CD1961DB5}" type="slidenum">
              <a:rPr lang="fr-FR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1</a:t>
            </a:fld>
            <a:endParaRPr lang="fr-FR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7EC10-8E6C-4617-B40B-65E1342636DF}" type="slidenum">
              <a:rPr lang="fr-FR"/>
              <a:pPr/>
              <a:t>32</a:t>
            </a:fld>
            <a:endParaRPr lang="fr-FR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3319CE-5F30-4B94-B03D-FF70C07D10A8}" type="slidenum">
              <a:rPr lang="fr-FR"/>
              <a:pPr/>
              <a:t>36</a:t>
            </a:fld>
            <a:endParaRPr lang="fr-FR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A4FE09-7160-4C72-BC9E-835C22207666}" type="slidenum">
              <a:rPr lang="fr-FR"/>
              <a:pPr/>
              <a:t>37</a:t>
            </a:fld>
            <a:endParaRPr lang="fr-FR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820E00-5822-407C-97F9-F66ABC159463}" type="slidenum">
              <a:rPr lang="fr-FR"/>
              <a:pPr/>
              <a:t>49</a:t>
            </a:fld>
            <a:endParaRPr lang="fr-FR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04EA11-D33D-4843-97EF-EBEA5E3E5C5F}" type="slidenum">
              <a:rPr lang="fr-FR"/>
              <a:pPr/>
              <a:t>50</a:t>
            </a:fld>
            <a:endParaRPr lang="fr-F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996175-CC2C-4026-83CB-C1EB587BCA5B}" type="slidenum">
              <a:rPr lang="fr-FR"/>
              <a:pPr/>
              <a:t>52</a:t>
            </a:fld>
            <a:endParaRPr lang="fr-FR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CC0903-CB16-4966-9B7C-D5FB5AD40000}" type="slidenum">
              <a:rPr lang="fr-FR"/>
              <a:pPr/>
              <a:t>54</a:t>
            </a:fld>
            <a:endParaRPr lang="fr-FR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B2FA5-573A-4DAC-82C4-8C3BF9E68EE8}" type="slidenum">
              <a:rPr lang="fr-FR"/>
              <a:pPr/>
              <a:t>56</a:t>
            </a:fld>
            <a:endParaRPr lang="fr-FR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7E4F45-F9AC-49D7-B14D-97C4A015DF18}" type="slidenum">
              <a:rPr lang="fr-FR"/>
              <a:pPr/>
              <a:t>57</a:t>
            </a:fld>
            <a:endParaRPr lang="fr-FR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68F633-0F7C-4D18-8A20-985CD6E90564}" type="slidenum">
              <a:rPr lang="fr-FR"/>
              <a:pPr/>
              <a:t>16</a:t>
            </a:fld>
            <a:endParaRPr lang="fr-FR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AAB9A2-5DDB-435E-A846-D9278E1B06E4}" type="slidenum">
              <a:rPr lang="fr-FR"/>
              <a:pPr/>
              <a:t>17</a:t>
            </a:fld>
            <a:endParaRPr lang="fr-FR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096CC6-D878-474C-8C28-173B2F8F4B9F}" type="slidenum">
              <a:rPr lang="fr-FR"/>
              <a:pPr/>
              <a:t>18</a:t>
            </a:fld>
            <a:endParaRPr lang="fr-FR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F42EF-C802-42A6-BA00-DD91B54E3D3C}" type="slidenum">
              <a:rPr lang="fr-FR"/>
              <a:pPr/>
              <a:t>19</a:t>
            </a:fld>
            <a:endParaRPr lang="fr-FR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2CD5B6-F68D-4171-B0A1-462DEA15F834}" type="slidenum">
              <a:rPr lang="fr-FR"/>
              <a:pPr/>
              <a:t>20</a:t>
            </a:fld>
            <a:endParaRPr lang="fr-FR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120978-0041-4366-B224-E26A7D97EAE2}" type="slidenum">
              <a:rPr lang="fr-FR"/>
              <a:pPr/>
              <a:t>24</a:t>
            </a:fld>
            <a:endParaRPr lang="fr-F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F7E31-F42B-4264-80FB-8CFDFF3BA7C8}" type="slidenum">
              <a:rPr lang="fr-FR"/>
              <a:pPr/>
              <a:t>27</a:t>
            </a:fld>
            <a:endParaRPr lang="fr-FR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9159F4-12F9-4ACD-892C-82329D4CBC37}" type="slidenum">
              <a:rPr lang="fr-FR"/>
              <a:pPr/>
              <a:t>31</a:t>
            </a:fld>
            <a:endParaRPr lang="fr-FR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C970-1C6E-46FF-BBF2-9B2017493682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E45E-9CB0-419C-8302-26B90A788BB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8E73-A74D-4CA9-A6A7-5F3EB0AC998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4605-57CC-4333-AE82-2DF31E294F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FBF5-A941-4C65-AE12-5CCC0CB2BEDD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B8CE-5515-4124-9012-59153DB3C86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B1748FA0-A727-4F27-840D-80E8359321E3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93C68308-01E4-4A2E-BE79-AC755009FBF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EA3-46BD-43BC-A058-1B5B09CF1F1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22D-A37C-4975-A550-A5A3D0CA6B98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18F6-10AA-414D-8B17-AD8E585EBBD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B9DB-D3D5-4588-8287-28FE3A7BD92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E35E-AADD-4544-9AF5-AB4327E7F08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B791-9D1F-443D-BE06-167588F3450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B36-C67C-4952-B9D6-2AB6E11BB62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CD8-0B20-4911-B265-3741A19B6EA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1BA4-F982-4147-8B66-7F2F4C6294A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4B40-5CB8-40BE-A224-A172CB474D4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A4F-A81A-43C5-A506-0A3E7731E0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BBB3-4CF1-4A75-AAB0-C6464079721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7490-E1B8-4357-AB0B-14F744EBC6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E518-0610-4697-AB59-B6F85A9BA7DB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EF2F-E2BF-433C-9495-CDB4BEA763C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1438" y="1571612"/>
            <a:ext cx="9036050" cy="39073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Анализ деструктивной информации экстремистского характера в  СМИ, сети Интернет</a:t>
            </a:r>
            <a:endParaRPr lang="ru-RU" sz="3200" dirty="0" smtClean="0">
              <a:solidFill>
                <a:srgbClr val="000000"/>
              </a:solidFill>
              <a:latin typeface="Segoe UI Light" pitchFamily="34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2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(на примере </a:t>
            </a:r>
            <a:r>
              <a:rPr lang="ru-RU" sz="32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видеоматериалов, текстов в социальных сетях, текстов и иллюстраций в СМИ.)</a:t>
            </a:r>
            <a:endParaRPr lang="ru-RU" sz="3200" dirty="0">
              <a:solidFill>
                <a:srgbClr val="000000"/>
              </a:solidFill>
              <a:latin typeface="Segoe UI Light" pitchFamily="34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fr-FR" sz="3200" dirty="0">
              <a:solidFill>
                <a:srgbClr val="000000"/>
              </a:solidFill>
              <a:latin typeface="Segoe UI Light" pitchFamily="34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Segoe UI Light" pitchFamily="34" charset="0"/>
              </a:rPr>
              <a:t>Саида Арифханова</a:t>
            </a:r>
            <a:endParaRPr lang="ru-RU" sz="2400" dirty="0" smtClean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endParaRPr lang="fr-FR" dirty="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F98-29F7-4509-AC2C-48C3E011230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 descr="C:\Users\SAIDA\Desktop\logo-normal-wtex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620125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Вовлечение в группы НЭ посредством Соц.сетей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</a:rPr>
              <a:t>В сети Интернет человек повседневно сталкивается с такими явлениями- как деструктивное влияние.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</a:rPr>
              <a:t>Переизбыток информации, частое отсутствие навыков проверки достоверности информации, навыков  медиаграмотности, спад общего уровня культуры населения, рост недоступности  качественного образования, растущее влияние  СМИ и Интернета  часто влияют  на формирование  его </a:t>
            </a:r>
            <a:r>
              <a:rPr lang="ru-RU" u="sng" dirty="0" smtClean="0">
                <a:solidFill>
                  <a:srgbClr val="000000"/>
                </a:solidFill>
                <a:latin typeface="Segoe UI Light" pitchFamily="34" charset="0"/>
              </a:rPr>
              <a:t>поведенческой роли.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601D-FAE2-45F0-A7B4-7AFECFD57F54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Вербовка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8013" cy="462440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Вербовка  подразумевает,  что  существует  какой-то 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внешний  агент  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или  влияние, которое  привлекает  людей  к  участию  в  терроризме,  что  по  сути  является  процессом 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сверху  вниз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Участие в НЭ, однако, не просто результат работы вербовщиков, которые ищут потенциальных новобранцев: Люди часто 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самостоятельно  проявляют инициативу в отношении участия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, и  этот процесс обычно более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восходящий.</a:t>
            </a:r>
            <a:endParaRPr lang="ru-RU" sz="24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DEEA-1352-4959-8B27-AEB4CC9D495D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Уязвимость к вербовке    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8013" cy="419577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Уязвимость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  определяется как способность быть раненым; мало приспособленным к защите; открытым  для  морального  или  идеологического  нападения. 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В  рамках  НЭ,  данный  термин  означает  факторы и характеристики, связанные с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восприимчивостью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 к радикализации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13E-557B-47B9-95AD-08C04A0A94D0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Определение : «Зона риска»</a:t>
            </a:r>
            <a:endParaRPr lang="ru-RU" sz="32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8013" cy="476727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Зона  риска”   это набор   критериев,  используемых  для  различения  целевых вмешательств в ключевые демографических группы : молодежь и  молодые мужчины 25-27 лет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Подразумеваются  индивидуумы  и  группы  людей,  которые могут  потенциально  подвергаться  и  на  самом  деле  подвергаются  радикализации  и  вербовке.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E32D-AD40-4971-BA05-F0F7CC93DBB9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Устойчивость к вербовке </a:t>
            </a:r>
            <a:endParaRPr lang="ru-RU" sz="32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8013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u="sng" dirty="0" smtClean="0">
                <a:latin typeface="Segoe UI Light" pitchFamily="34" charset="0"/>
                <a:cs typeface="Times New Roman" pitchFamily="18" charset="0"/>
              </a:rPr>
              <a:t>Устойчивость </a:t>
            </a: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 -  это способность отдельных людей и</a:t>
            </a:r>
          </a:p>
          <a:p>
            <a:pPr>
              <a:buNone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сообществ преодолевать трудности.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Несмотря  на  отсутствие  общепринятых  определений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устойчивости, ее  можно  расценивать  как широкую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концепцию,  которая  охватывает </a:t>
            </a:r>
          </a:p>
          <a:p>
            <a:pPr>
              <a:spcAft>
                <a:spcPts val="0"/>
              </a:spcAft>
              <a:buNone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широкий  круг  факторов: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 наличие определенных идей в обществе,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 сильные институты, например, правовые, 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проблемы общественного или личного характера</a:t>
            </a:r>
          </a:p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Тенденции  или  ценности  -  которые  позволяют  отдельным  лицам  и сообществам  сопротивляться  или  предотвращать  насилие,  а  также восстанавливаться  или выходить из групп насильственного экстремизма</a:t>
            </a:r>
          </a:p>
          <a:p>
            <a:endParaRPr lang="ru-RU" sz="28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4CD4-3DEE-4C73-809E-AF3979B988C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Что влияет на устойчивость и уязвимость :</a:t>
            </a:r>
            <a:endParaRPr lang="ru-RU" sz="32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u="sng" dirty="0" smtClean="0">
                <a:latin typeface="Segoe UI Light" pitchFamily="34" charset="0"/>
                <a:cs typeface="Times New Roman" pitchFamily="18" charset="0"/>
              </a:rPr>
              <a:t>На индивидуальном уровне эти факторы включают: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личный опыт,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убеждения и ценности;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семью и друзей;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доступ к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ресурсам;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личные  качества,  такие  как  уверенность  и  чувство  собственного  достоинства;  работу;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религию;  и  образование. </a:t>
            </a:r>
          </a:p>
          <a:p>
            <a:pPr>
              <a:spcAft>
                <a:spcPts val="0"/>
              </a:spcAft>
              <a:buNone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Segoe UI Light" pitchFamily="34" charset="0"/>
                <a:cs typeface="Times New Roman" pitchFamily="18" charset="0"/>
              </a:rPr>
              <a:t>На  уровне  сообщества  (социальном  уровне)  они  включают: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связи  между семьями  и  друзьями;  и  “доверие”.  </a:t>
            </a:r>
          </a:p>
          <a:p>
            <a:pPr>
              <a:spcAft>
                <a:spcPts val="0"/>
              </a:spcAft>
              <a:buNone/>
            </a:pPr>
            <a:r>
              <a:rPr lang="ru-RU" sz="1800" u="sng" dirty="0" smtClean="0">
                <a:latin typeface="Segoe UI Light" pitchFamily="34" charset="0"/>
                <a:cs typeface="Times New Roman" pitchFamily="18" charset="0"/>
              </a:rPr>
              <a:t>На  политическом  уровне  (структурном)  они  могут  включать: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верховенство закона;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государственная социальная поддержка;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 справедливые правоохранительные органы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Справедливость в обществе в целом</a:t>
            </a:r>
            <a:endParaRPr lang="ru-RU" sz="1800" dirty="0">
              <a:latin typeface="Segoe UI Light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AEBA-D861-4028-9C7A-CA4EA7F66B0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600" dirty="0">
                <a:latin typeface="Segoe UI Light" pitchFamily="34" charset="0"/>
              </a:rPr>
              <a:t>Какие слабые стороны людей используются?</a:t>
            </a:r>
            <a:br>
              <a:rPr lang="ru-RU" sz="3600" dirty="0">
                <a:latin typeface="Segoe UI Light" pitchFamily="34" charset="0"/>
              </a:rPr>
            </a:br>
            <a:endParaRPr lang="ru-RU" sz="3600" dirty="0">
              <a:latin typeface="Segoe UI Light" pitchFamily="34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928670"/>
            <a:ext cx="8229600" cy="51974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Наличие психологической травмы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Поиск смысла жизни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Желание собственной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принадлежности к какой либо группе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Поиск собственной идентичности в обществе, когда утрачиваются старые  ценности, а новые еще не сформировались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Ощущение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несправедливости в обществе, коррупция в государственной системе,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Отсутствие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доступа к ресурсам и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возможностям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29FE-A4C0-43D7-BD68-8DB997F80A5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Поиск смысла жизни и ответ на вопросы:</a:t>
            </a:r>
            <a:b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</a:b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57158" y="1142984"/>
            <a:ext cx="8229600" cy="50546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Кто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я?(поиск идентичности)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К какому обществу я принадлежу?(Принадлежность)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Что я могу сделать в жизни?(Поиск  своей цели)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Как сделать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так , чтобы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моя жизнь имела смысл и была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наполненной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( «зов приключений»-романтика)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DF64C980-AD87-48F9-AEE3-7EA3C3F8F331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17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F8C1-2D51-4265-AF37-783DE95D701F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200" dirty="0" smtClean="0">
                <a:latin typeface="Segoe UI Light" pitchFamily="34" charset="0"/>
              </a:rPr>
              <a:t>Формы </a:t>
            </a:r>
            <a:r>
              <a:rPr lang="ru-RU" sz="3200" dirty="0">
                <a:latin typeface="Segoe UI Light" pitchFamily="34" charset="0"/>
              </a:rPr>
              <a:t>насильственного экстремизма</a:t>
            </a:r>
            <a:br>
              <a:rPr lang="ru-RU" sz="3200" dirty="0">
                <a:latin typeface="Segoe UI Light" pitchFamily="34" charset="0"/>
              </a:rPr>
            </a:br>
            <a:endParaRPr lang="ru-RU" sz="3200" dirty="0">
              <a:latin typeface="Segoe UI Light" pitchFamily="34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214422"/>
            <a:ext cx="8229600" cy="4911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Segoe UI Light" pitchFamily="34" charset="0"/>
              </a:rPr>
              <a:t>Идеологический </a:t>
            </a:r>
            <a:r>
              <a:rPr lang="ru-RU" sz="2800" u="sng" dirty="0" smtClean="0">
                <a:solidFill>
                  <a:srgbClr val="000000"/>
                </a:solidFill>
                <a:latin typeface="Segoe UI Light" pitchFamily="34" charset="0"/>
              </a:rPr>
              <a:t>экстремизм:</a:t>
            </a:r>
            <a:endParaRPr lang="ru-RU" sz="2800" u="sng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Религиозный(Секты и группы)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Ультра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правый</a:t>
            </a: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Левый экстремизм</a:t>
            </a: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Экстремизм на базе любой идеологии, которая призывает к применению насилия</a:t>
            </a: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u="sng" dirty="0" smtClean="0">
                <a:solidFill>
                  <a:srgbClr val="000000"/>
                </a:solidFill>
                <a:latin typeface="Segoe UI Light" pitchFamily="34" charset="0"/>
              </a:rPr>
              <a:t>Экстремизм </a:t>
            </a:r>
            <a:r>
              <a:rPr lang="ru-RU" sz="2800" u="sng" dirty="0">
                <a:solidFill>
                  <a:srgbClr val="000000"/>
                </a:solidFill>
                <a:latin typeface="Segoe UI Light" pitchFamily="34" charset="0"/>
              </a:rPr>
              <a:t>на базе каких </a:t>
            </a:r>
            <a:r>
              <a:rPr lang="ru-RU" sz="2800" u="sng" dirty="0" smtClean="0">
                <a:solidFill>
                  <a:srgbClr val="000000"/>
                </a:solidFill>
                <a:latin typeface="Segoe UI Light" pitchFamily="34" charset="0"/>
              </a:rPr>
              <a:t>либо целей или личных проблем:</a:t>
            </a:r>
            <a:endParaRPr lang="ru-RU" sz="2800" u="sng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Одиночные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случаи экстремизма</a:t>
            </a: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Сепаратистский  и </a:t>
            </a:r>
            <a:r>
              <a:rPr lang="ru-RU" sz="2800" dirty="0" err="1" smtClean="0">
                <a:solidFill>
                  <a:srgbClr val="000000"/>
                </a:solidFill>
                <a:latin typeface="Segoe UI Light" pitchFamily="34" charset="0"/>
              </a:rPr>
              <a:t>этнонационалистский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 экстремизм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EE765D6-995D-44BD-9627-98A6A0CD17FB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18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AEFB-642B-4BAE-94C0-0FE83E4868C8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latin typeface="Segoe UI Light" pitchFamily="34" charset="0"/>
              </a:rPr>
              <a:t>Спектр </a:t>
            </a:r>
            <a:r>
              <a:rPr lang="ru-RU" sz="2800" dirty="0" smtClean="0">
                <a:latin typeface="Segoe UI Light" pitchFamily="34" charset="0"/>
              </a:rPr>
              <a:t> современного экстремизма </a:t>
            </a:r>
            <a:r>
              <a:rPr lang="ru-RU" sz="2800" dirty="0">
                <a:latin typeface="Segoe UI Light" pitchFamily="34" charset="0"/>
              </a:rPr>
              <a:t/>
            </a:r>
            <a:br>
              <a:rPr lang="ru-RU" sz="2800" dirty="0">
                <a:latin typeface="Segoe UI Light" pitchFamily="34" charset="0"/>
              </a:rPr>
            </a:br>
            <a:r>
              <a:rPr lang="ru-RU" sz="2800" dirty="0" smtClean="0">
                <a:latin typeface="Segoe UI Light" pitchFamily="34" charset="0"/>
              </a:rPr>
              <a:t>(данные Европола</a:t>
            </a:r>
            <a:r>
              <a:rPr lang="ru-RU" sz="2800" dirty="0">
                <a:latin typeface="Segoe UI Light" pitchFamily="34" charset="0"/>
              </a:rPr>
              <a:t>):</a:t>
            </a:r>
            <a:br>
              <a:rPr lang="ru-RU" sz="2800" dirty="0">
                <a:latin typeface="Segoe UI Light" pitchFamily="34" charset="0"/>
              </a:rPr>
            </a:br>
            <a:endParaRPr lang="ru-RU" sz="2800" dirty="0">
              <a:latin typeface="Segoe UI Light" pitchFamily="34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428736"/>
            <a:ext cx="8229600" cy="46974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67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%-Сепаратистский экстремизм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20%-Национал Шовинизм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16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%-Исламистский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экстремизм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12%-Левый толк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Правый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толк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Популизм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41D788B0-4B05-4E8F-8779-ED9A1449FFE7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19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0E54-6087-44B5-A1C6-1CAFAF87B05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Предупреждение и предотвращение  распространения  экстремизма  предполагает  понимание  факторов  и условий  его  возникновения. 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Развитие экстремистских движений также невозможно  и без расширения и пополнения рядов этих группировок новыми членами, а значит  и их последовательной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радикализации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ADB5-13C9-40E6-A0D6-C4EA15204B2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71438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b="1" dirty="0" smtClean="0">
                <a:latin typeface="Segoe UI Light" pitchFamily="34" charset="0"/>
              </a:rPr>
              <a:t/>
            </a:r>
            <a:br>
              <a:rPr lang="ru-RU" sz="2200" b="1" dirty="0" smtClean="0">
                <a:latin typeface="Segoe UI Light" pitchFamily="34" charset="0"/>
              </a:rPr>
            </a:br>
            <a:r>
              <a:rPr lang="ru-RU" sz="2200" b="1" dirty="0" smtClean="0">
                <a:latin typeface="Segoe UI Light" pitchFamily="34" charset="0"/>
              </a:rPr>
              <a:t/>
            </a:r>
            <a:br>
              <a:rPr lang="ru-RU" sz="2200" b="1" dirty="0" smtClean="0">
                <a:latin typeface="Segoe UI Light" pitchFamily="34" charset="0"/>
              </a:rPr>
            </a:br>
            <a:r>
              <a:rPr lang="ru-RU" sz="2200" b="1" dirty="0" smtClean="0">
                <a:latin typeface="Segoe UI Light" pitchFamily="34" charset="0"/>
              </a:rPr>
              <a:t/>
            </a:r>
            <a:br>
              <a:rPr lang="ru-RU" sz="2200" b="1" dirty="0" smtClean="0">
                <a:latin typeface="Segoe UI Light" pitchFamily="34" charset="0"/>
              </a:rPr>
            </a:br>
            <a:r>
              <a:rPr lang="ru-RU" sz="4000" dirty="0" smtClean="0">
                <a:latin typeface="Segoe UI Light" pitchFamily="34" charset="0"/>
              </a:rPr>
              <a:t>Основные  </a:t>
            </a:r>
            <a:r>
              <a:rPr lang="ru-RU" sz="4000" dirty="0">
                <a:latin typeface="Segoe UI Light" pitchFamily="34" charset="0"/>
              </a:rPr>
              <a:t>способы </a:t>
            </a:r>
            <a:r>
              <a:rPr lang="ru-RU" sz="4000" dirty="0" smtClean="0">
                <a:latin typeface="Segoe UI Light" pitchFamily="34" charset="0"/>
              </a:rPr>
              <a:t>вовлечения: </a:t>
            </a:r>
            <a:br>
              <a:rPr lang="ru-RU" sz="4000" dirty="0" smtClean="0">
                <a:latin typeface="Segoe UI Light" pitchFamily="34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Segoe UI Light" pitchFamily="34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Segoe UI Light" pitchFamily="34" charset="0"/>
              </a:rPr>
            </a:br>
            <a:r>
              <a:rPr lang="ru-RU" sz="4400" b="1" dirty="0">
                <a:latin typeface="Segoe UI Light" pitchFamily="34" charset="0"/>
              </a:rPr>
              <a:t/>
            </a:r>
            <a:br>
              <a:rPr lang="ru-RU" sz="4400" b="1" dirty="0">
                <a:latin typeface="Segoe UI Light" pitchFamily="34" charset="0"/>
              </a:rPr>
            </a:br>
            <a:endParaRPr lang="ru-RU" sz="4400" b="1" dirty="0">
              <a:latin typeface="Segoe UI Light" pitchFamily="34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1071546"/>
            <a:ext cx="8229600" cy="50546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Интернет воздействие 64%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Личное воздействие /36%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BF511631-094B-4B85-BE6E-F76C408B5F8F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20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6D70-765C-4AE6-8196-25D539FF327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Воздействие в сети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Влияние экстремистской идеологии 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Манипуляция на обидах и недовольстве и случаях несправедливого обращения 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Специально распространяемая и организованная информация </a:t>
            </a:r>
          </a:p>
          <a:p>
            <a:pPr indent="-341313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Оказание помощи и, как следствие,  вовлечение и присоединение к группе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47A-10E4-4FA2-8D0F-C3FAD2C99088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Segoe UI Light" pitchFamily="34" charset="0"/>
              </a:rPr>
              <a:t>Что такое </a:t>
            </a:r>
            <a:r>
              <a:rPr lang="ru-RU" sz="2800" dirty="0" err="1" smtClean="0">
                <a:latin typeface="Segoe UI Light" pitchFamily="34" charset="0"/>
              </a:rPr>
              <a:t>нарратив</a:t>
            </a:r>
            <a:r>
              <a:rPr lang="ru-RU" sz="2800" dirty="0" smtClean="0">
                <a:latin typeface="Segoe UI Light" pitchFamily="34" charset="0"/>
              </a:rPr>
              <a:t> ?</a:t>
            </a:r>
            <a:endParaRPr lang="ru-RU" sz="2800" dirty="0">
              <a:latin typeface="Segoe U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8013" cy="5143536"/>
          </a:xfrm>
        </p:spPr>
        <p:txBody>
          <a:bodyPr>
            <a:normAutofit/>
          </a:bodyPr>
          <a:lstStyle/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err="1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Наррати́в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 (от англ. И французского 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narrative 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от лат.</a:t>
            </a:r>
            <a:r>
              <a:rPr lang="en-US" sz="2000" dirty="0" err="1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narrare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рассказывать, повествовать)-изложения взаимосвязанных событий, представленных читателю, слушателю или зрителю в виде последовательных слов и образов.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	(Это рассказы, мифы и повествования)</a:t>
            </a:r>
            <a:endParaRPr lang="en-US" sz="2000" dirty="0" smtClean="0">
              <a:solidFill>
                <a:schemeClr val="tx1"/>
              </a:solidFill>
              <a:latin typeface="Segoe UI Light" pitchFamily="34" charset="0"/>
              <a:cs typeface="Times New Roman" pitchFamily="18" charset="0"/>
            </a:endParaRPr>
          </a:p>
          <a:p>
            <a:pPr indent="-341313">
              <a:lnSpc>
                <a:spcPct val="100000"/>
              </a:lnSpc>
              <a:spcBef>
                <a:spcPts val="638"/>
              </a:spcBef>
              <a:buClrTx/>
              <a:buSzTx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 u="sng" dirty="0" smtClean="0">
              <a:latin typeface="Segoe UI Light" pitchFamily="34" charset="0"/>
              <a:cs typeface="Times New Roman" pitchFamily="18" charset="0"/>
            </a:endParaRP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Термин  заимствован из историографии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 ,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нарративная</a:t>
            </a:r>
            <a:r>
              <a:rPr lang="ru-RU" sz="2000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 история»,где исторические события рассматриваются не  в результате закономерных  исторических процессов, а в контексте рассказа об этих событиях и неразрывно связанных с их </a:t>
            </a:r>
            <a:r>
              <a:rPr lang="ru-RU" sz="2000" u="sng" dirty="0" smtClean="0">
                <a:solidFill>
                  <a:schemeClr val="tx1"/>
                </a:solidFill>
                <a:latin typeface="Segoe UI Light" pitchFamily="34" charset="0"/>
                <a:cs typeface="Times New Roman" pitchFamily="18" charset="0"/>
              </a:rPr>
              <a:t>интерпретацией 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000" u="sng" dirty="0" smtClean="0">
              <a:solidFill>
                <a:schemeClr val="tx1"/>
              </a:solidFill>
              <a:latin typeface="Segoe UI Light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Segoe UI Light" pitchFamily="34" charset="0"/>
              </a:rPr>
              <a:t>https://ru.wikipedia.org/wiki/%D0%9D%D0%B0%D1%80%D1%80%D0%B0%D1%82%D0%B8%D0%B2</a:t>
            </a:r>
            <a:endParaRPr lang="ru-RU" sz="2000" dirty="0">
              <a:latin typeface="Segoe UI Light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50DC-B861-4B21-A62A-8168F22DCD8B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Нарративы насильственного экстремизма – (определение ОБСЕ)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8013" cy="51435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ru-RU" sz="1800" dirty="0"/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Террористические  нарративы 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с целью  вербовки..., неважно, какого они  идеологического спектра, взывают к  идентичности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Они последовательно   подпитывают  ощущение </a:t>
            </a:r>
          </a:p>
          <a:p>
            <a:pPr>
              <a:buNone/>
            </a:pP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« жертвы» 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или же 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«потенциального героя» 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(понятого как </a:t>
            </a:r>
            <a:r>
              <a:rPr lang="ru-RU" sz="2400" u="sng" dirty="0" smtClean="0">
                <a:latin typeface="Segoe UI Light" pitchFamily="34" charset="0"/>
                <a:cs typeface="Times New Roman" pitchFamily="18" charset="0"/>
              </a:rPr>
              <a:t>мученик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 в определенных случаях) у своих целевых групп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Они предоставляют аудитории возможность осознания  их в текущей ситуации (  помогают вживания  в  « роль  жертвы»),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Направляют   внимание   на то,  «кто  виноват»  в том, что  они являются «жертвами», описывают и предоставляют один из желаемых для них  выходов  из этого состояния  «жертвы».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4940-B8BA-4011-BF2F-C7C22F9AD7F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err="1" smtClean="0">
                <a:latin typeface="Segoe UI Light" pitchFamily="34" charset="0"/>
              </a:rPr>
              <a:t>Нарратив</a:t>
            </a:r>
            <a:r>
              <a:rPr lang="ru-RU" sz="2800" dirty="0" smtClean="0">
                <a:latin typeface="Segoe UI Light" pitchFamily="34" charset="0"/>
              </a:rPr>
              <a:t> ,как 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мобилизующее сообщение</a:t>
            </a:r>
            <a:b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</a:br>
            <a:endParaRPr lang="ru-RU" sz="2800" dirty="0">
              <a:latin typeface="Segoe UI Light" pitchFamily="34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1571612"/>
            <a:ext cx="8229600" cy="4554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Продукт пропаганды, разделяющий общество на группы «МЫ»-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ингруппа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 и «ОНИ»-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аутгруппа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, содержащие: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Дегуманизирующий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 членов </a:t>
            </a:r>
            <a:r>
              <a:rPr lang="ru-RU" sz="2000" u="sng" dirty="0" err="1" smtClean="0">
                <a:solidFill>
                  <a:srgbClr val="000000"/>
                </a:solidFill>
                <a:latin typeface="Segoe UI Light" pitchFamily="34" charset="0"/>
              </a:rPr>
              <a:t>аутгруппы</a:t>
            </a:r>
            <a:endParaRPr lang="ru-RU" sz="2000" u="sng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Инициирует </a:t>
            </a:r>
            <a:r>
              <a:rPr lang="ru-RU" sz="2000" u="sng" dirty="0" err="1" smtClean="0">
                <a:solidFill>
                  <a:srgbClr val="000000"/>
                </a:solidFill>
                <a:latin typeface="Segoe UI Light" pitchFamily="34" charset="0"/>
              </a:rPr>
              <a:t>межгруппрвую</a:t>
            </a:r>
            <a:r>
              <a:rPr lang="ru-RU" sz="2000" u="sng" dirty="0" smtClean="0">
                <a:solidFill>
                  <a:srgbClr val="000000"/>
                </a:solidFill>
                <a:latin typeface="Segoe UI Light" pitchFamily="34" charset="0"/>
              </a:rPr>
              <a:t> дискриминацию 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по отношению к членам другой группы (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аутгруппы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)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 Развивает дискуссии по разжиганию вражды  и поляризации в обществе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Призывает к насилию по отношению к членам 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аутгруппы</a:t>
            </a:r>
            <a:endParaRPr lang="ru-RU" sz="2000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Нормализацирует применения насилия по отношению к ним</a:t>
            </a:r>
            <a:endParaRPr lang="ru-RU" sz="2000" dirty="0">
              <a:solidFill>
                <a:srgbClr val="000000"/>
              </a:solidFill>
              <a:latin typeface="Segoe UI Light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584E-9E7C-4BC5-BECE-250D9D8678D3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Структура 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0" hangingPunct="0"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Алгоритм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конструкции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состоит из:</a:t>
            </a:r>
          </a:p>
          <a:p>
            <a:pPr eaLnBrk="0" hangingPunct="0">
              <a:buNone/>
            </a:pPr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Определения цели</a:t>
            </a: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Идентифицирование аудитории</a:t>
            </a: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Использование четкого сообщения, например, адресованного: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религиозным лидерам;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местным активистам;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жертвам насилия;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экстремистам и террористам;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женщинам, выступающим в поддержку террористов;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молодежи, симпатизирующей и поддерживающей террористов.</a:t>
            </a:r>
          </a:p>
          <a:p>
            <a:pPr marL="514350" lvl="0" indent="-514350" eaLnBrk="0" hangingPunct="0"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4.Выбор канала коммуникации.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Segoe UI Light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90BB-CB4B-4933-89E5-7D927EB67FF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</a:rPr>
              <a:t>Основные целевые аудитории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Segoe UI Light" pitchFamily="34" charset="0"/>
              </a:rPr>
              <a:t>1</a:t>
            </a:r>
            <a:r>
              <a:rPr lang="ru-RU" dirty="0" smtClean="0">
                <a:latin typeface="Segoe UI Light" pitchFamily="34" charset="0"/>
              </a:rPr>
              <a:t>. Несформировавшиеся молодые мужчины </a:t>
            </a:r>
            <a:endParaRPr lang="ru-RU" dirty="0" smtClean="0">
              <a:latin typeface="Segoe UI Light" pitchFamily="34" charset="0"/>
            </a:endParaRPr>
          </a:p>
          <a:p>
            <a:pPr>
              <a:buNone/>
            </a:pPr>
            <a:r>
              <a:rPr lang="ru-RU" dirty="0" smtClean="0">
                <a:latin typeface="Segoe UI Light" pitchFamily="34" charset="0"/>
              </a:rPr>
              <a:t>2</a:t>
            </a:r>
            <a:r>
              <a:rPr lang="ru-RU" dirty="0" smtClean="0">
                <a:latin typeface="Segoe UI Light" pitchFamily="34" charset="0"/>
              </a:rPr>
              <a:t>. Люди с низким уровнем образования и отсутствием стремления учиться </a:t>
            </a:r>
            <a:endParaRPr lang="ru-RU" dirty="0" smtClean="0">
              <a:latin typeface="Segoe UI Light" pitchFamily="34" charset="0"/>
            </a:endParaRPr>
          </a:p>
          <a:p>
            <a:pPr>
              <a:buNone/>
            </a:pPr>
            <a:r>
              <a:rPr lang="ru-RU" dirty="0" smtClean="0">
                <a:latin typeface="Segoe UI Light" pitchFamily="34" charset="0"/>
              </a:rPr>
              <a:t>3</a:t>
            </a:r>
            <a:r>
              <a:rPr lang="ru-RU" dirty="0" smtClean="0">
                <a:latin typeface="Segoe UI Light" pitchFamily="34" charset="0"/>
              </a:rPr>
              <a:t>. Молодые военные, к которым применяются особые подходы </a:t>
            </a:r>
            <a:endParaRPr lang="ru-RU" dirty="0" smtClean="0">
              <a:latin typeface="Segoe UI Light" pitchFamily="34" charset="0"/>
            </a:endParaRPr>
          </a:p>
          <a:p>
            <a:pPr>
              <a:buNone/>
            </a:pPr>
            <a:r>
              <a:rPr lang="ru-RU" dirty="0" smtClean="0">
                <a:latin typeface="Segoe UI Light" pitchFamily="34" charset="0"/>
              </a:rPr>
              <a:t>4</a:t>
            </a:r>
            <a:r>
              <a:rPr lang="ru-RU" dirty="0" smtClean="0">
                <a:latin typeface="Segoe UI Light" pitchFamily="34" charset="0"/>
              </a:rPr>
              <a:t>. Молодые девушки, манипулируемые особым образом.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3EA3-46BD-43BC-A058-1B5B09CF1F1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4400" dirty="0" smtClean="0">
                <a:latin typeface="Times New Roman" pitchFamily="16" charset="0"/>
              </a:rPr>
              <a:t> </a:t>
            </a:r>
            <a:r>
              <a:rPr lang="ru-RU" dirty="0" smtClean="0">
                <a:latin typeface="Segoe UI Light" pitchFamily="34" charset="0"/>
              </a:rPr>
              <a:t>На какие технологии опирается</a:t>
            </a:r>
            <a:endParaRPr lang="ru-RU" sz="2400" dirty="0">
              <a:latin typeface="Segoe UI Light" pitchFamily="34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1357298"/>
            <a:ext cx="8229600" cy="47688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Активно используется принцип фильмов Голливуда и вообще любых фильмов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	«</a:t>
            </a:r>
            <a:r>
              <a:rPr lang="ru-RU" sz="2400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Story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telling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” (повествование, или </a:t>
            </a:r>
            <a:r>
              <a:rPr lang="ru-RU" sz="2400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кинонарратив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):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Технология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'</a:t>
            </a:r>
            <a:r>
              <a:rPr lang="ru-RU" sz="2400" dirty="0" err="1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Hero's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Journey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‘ технология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Приключение героя»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Технология «</a:t>
            </a:r>
            <a:r>
              <a:rPr lang="ru-RU" sz="2400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Underdog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»-Человек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преодолевающий препятствия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достигающий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своей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цели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Другие подобные технологии упрощенного подхода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Подходят любые сценарии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77FD3D42-E81B-4575-9636-6664A98646E8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27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E643-FC04-4840-9C2E-2CB178A2AE9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Используют  в пропаганде своих идей методы маркетинга и рекламы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0" hangingPunct="0"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формула «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Monroe's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Motivated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sequence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»: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Attention-Внимание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Need-Problem-Необходимость или проблема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Solution-решение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Visualization-Визуализация</a:t>
            </a:r>
          </a:p>
          <a:p>
            <a:pPr lvl="0" eaLnBrk="0" hangingPunct="0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Action-Призыв к действию</a:t>
            </a:r>
          </a:p>
          <a:p>
            <a:pPr eaLnBrk="0" fontAlgn="base" hangingPunct="0">
              <a:buNone/>
            </a:pPr>
            <a:endParaRPr lang="ru-RU" i="1" dirty="0" smtClean="0">
              <a:latin typeface="Segoe UI Light" pitchFamily="34" charset="0"/>
              <a:cs typeface="Times New Roman" pitchFamily="18" charset="0"/>
            </a:endParaRPr>
          </a:p>
          <a:p>
            <a:pPr eaLnBrk="0" fontAlgn="base" hangingPunct="0">
              <a:buNone/>
            </a:pPr>
            <a:r>
              <a:rPr lang="en-US" i="1" dirty="0" smtClean="0">
                <a:latin typeface="Segoe UI Light" pitchFamily="34" charset="0"/>
                <a:cs typeface="Times New Roman" pitchFamily="18" charset="0"/>
              </a:rPr>
              <a:t>Monroe's Motivated </a:t>
            </a:r>
            <a:r>
              <a:rPr lang="en-US" i="1" dirty="0" err="1" smtClean="0">
                <a:latin typeface="Segoe UI Light" pitchFamily="34" charset="0"/>
                <a:cs typeface="Times New Roman" pitchFamily="18" charset="0"/>
              </a:rPr>
              <a:t>SequencePerfecting</a:t>
            </a:r>
            <a:r>
              <a:rPr lang="en-US" i="1" dirty="0" smtClean="0">
                <a:latin typeface="Segoe UI Light" pitchFamily="34" charset="0"/>
                <a:cs typeface="Times New Roman" pitchFamily="18" charset="0"/>
              </a:rPr>
              <a:t> the Call to Act</a:t>
            </a:r>
            <a:r>
              <a:rPr lang="uk-UA" i="1" dirty="0" smtClean="0">
                <a:latin typeface="Segoe UI Light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Segoe UI Light" pitchFamily="34" charset="0"/>
                <a:cs typeface="Times New Roman" pitchFamily="18" charset="0"/>
              </a:rPr>
              <a:t>https://www.mindtools.com/pages/article/MonroeMotivatedSequence.htm</a:t>
            </a:r>
            <a:endParaRPr lang="ru-RU" b="1" dirty="0" smtClean="0">
              <a:latin typeface="Segoe UI Light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F6D3-D721-4656-B1B2-B7B449FCF9D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5797568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Полностью продукт современной эпохи</a:t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u="sng" dirty="0" smtClean="0">
                <a:latin typeface="Segoe UI Light" pitchFamily="34" charset="0"/>
                <a:cs typeface="Times New Roman" pitchFamily="18" charset="0"/>
              </a:rPr>
              <a:t>Хорошая новость:</a:t>
            </a: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Успешно можно использовать и для создания </a:t>
            </a:r>
            <a:r>
              <a:rPr lang="ru-RU" sz="3200" u="sng" dirty="0" smtClean="0">
                <a:latin typeface="Segoe UI Light" pitchFamily="34" charset="0"/>
                <a:cs typeface="Times New Roman" pitchFamily="18" charset="0"/>
              </a:rPr>
              <a:t>контрнарратива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                                      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Users\SAIDA\Desktop\1000797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6698"/>
            <a:ext cx="4214842" cy="6090447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0B2D-0534-465E-99FA-F4809580E7A0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Роль 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масс-медиа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и социальных сетей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Терроризм  зависим от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масс-медиа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и социальных сетей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Цель террористов  заключается  в  том,  чтобы  наиболее  действенно  использовать так называемый   –  эффект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сопричастности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к реальным событиям, имеющим место «здесь и сейчас»</a:t>
            </a:r>
          </a:p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Детальные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комментарии журналистов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и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подробная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демонстрация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последствий  террористических  актов  порой  приводит  к  социально-психологическому резонансу в обществе, к массовой истерии и панике. 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К этому же приводит и многократное его распространение посредством соц.сетей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</a:rPr>
              <a:t>Нередкие  случаи вовлечения и </a:t>
            </a:r>
            <a:r>
              <a:rPr lang="ru-RU" dirty="0" err="1" smtClean="0">
                <a:solidFill>
                  <a:srgbClr val="000000"/>
                </a:solidFill>
                <a:latin typeface="Segoe UI Light" pitchFamily="34" charset="0"/>
              </a:rPr>
              <a:t>самововлечения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</a:rPr>
              <a:t>  людей в радикальные группы посредством  интернета и коммуникации в  социальных сетях  также требуют внимательного изучения этих случаев</a:t>
            </a:r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E15C-7273-4F5F-85B0-D22DF1A07C7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Produc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119446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285728"/>
            <a:ext cx="4286280" cy="6503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u="sng" dirty="0" smtClean="0">
                <a:latin typeface="Segoe UI Light" pitchFamily="34" charset="0"/>
              </a:rPr>
              <a:t>Что лежит в основе любого нарратива ?</a:t>
            </a:r>
            <a:endParaRPr lang="ru-RU" u="sng" dirty="0" smtClean="0">
              <a:solidFill>
                <a:srgbClr val="000000"/>
              </a:solidFill>
              <a:latin typeface="Segoe UI Light" pitchFamily="34" charset="0"/>
              <a:cs typeface="Times New Roman" pitchFamily="18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Понятие того, что борьба-это индивидуальная трансформация(Звездные войны)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Происхождение в мифологии, литературе и в фильмах(Особенно Голливуда)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Исторические фильмы -основа трансформации Героя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Underdog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– «изгой», человек в состоянии столкновения с большими проблемами, который эти проблемы преодолевает и становится «</a:t>
            </a:r>
            <a:r>
              <a:rPr lang="ru-RU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супергероем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»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(Главный персонаж «Звездные войны» или, </a:t>
            </a:r>
            <a:r>
              <a:rPr lang="ru-RU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наример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«Моджахедом» в </a:t>
            </a:r>
            <a:r>
              <a:rPr lang="ru-RU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пропагандистких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фильмах,  например киностудия </a:t>
            </a:r>
            <a:r>
              <a:rPr lang="ru-RU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Джундулла</a:t>
            </a: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3901-AABD-4142-A321-46E45E4A9102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642942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latin typeface="Segoe UI Light" pitchFamily="34" charset="0"/>
              </a:rPr>
              <a:t>Упрощенная схема -принцип героизации в построении </a:t>
            </a:r>
            <a:r>
              <a:rPr lang="ru-RU" sz="2400" dirty="0" err="1" smtClean="0">
                <a:latin typeface="Segoe UI Light" pitchFamily="34" charset="0"/>
              </a:rPr>
              <a:t>нарратива</a:t>
            </a:r>
            <a:r>
              <a:rPr lang="ru-RU" sz="2400" dirty="0" smtClean="0">
                <a:latin typeface="Segoe UI Light" pitchFamily="34" charset="0"/>
              </a:rPr>
              <a:t/>
            </a:r>
            <a:br>
              <a:rPr lang="ru-RU" sz="2400" dirty="0" smtClean="0">
                <a:latin typeface="Segoe UI Light" pitchFamily="34" charset="0"/>
              </a:rPr>
            </a:br>
            <a:r>
              <a:rPr lang="ru-RU" sz="2400" dirty="0" smtClean="0">
                <a:latin typeface="Segoe UI Light" pitchFamily="34" charset="0"/>
              </a:rPr>
              <a:t>(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Паттерн «</a:t>
            </a:r>
            <a:r>
              <a:rPr lang="ru-RU" sz="2400" dirty="0" err="1" smtClean="0">
                <a:latin typeface="Segoe UI Light" pitchFamily="34" charset="0"/>
                <a:cs typeface="Times New Roman" pitchFamily="18" charset="0"/>
              </a:rPr>
              <a:t>Hero’s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Segoe UI Light" pitchFamily="34" charset="0"/>
                <a:cs typeface="Times New Roman" pitchFamily="18" charset="0"/>
              </a:rPr>
              <a:t>journey</a:t>
            </a:r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”-приключение героя)</a:t>
            </a:r>
            <a:r>
              <a:rPr lang="ru-RU" sz="2400" dirty="0" smtClean="0">
                <a:latin typeface="Segoe UI Light" pitchFamily="34" charset="0"/>
              </a:rPr>
              <a:t> </a:t>
            </a:r>
            <a:r>
              <a:rPr lang="ru-RU" sz="2400" dirty="0" err="1" smtClean="0">
                <a:latin typeface="Segoe UI Light" pitchFamily="34" charset="0"/>
              </a:rPr>
              <a:t>Joseph</a:t>
            </a:r>
            <a:r>
              <a:rPr lang="ru-RU" sz="2400" dirty="0" smtClean="0">
                <a:latin typeface="Segoe UI Light" pitchFamily="34" charset="0"/>
              </a:rPr>
              <a:t> </a:t>
            </a:r>
            <a:r>
              <a:rPr lang="ru-RU" sz="2400" dirty="0" err="1" smtClean="0">
                <a:latin typeface="Segoe UI Light" pitchFamily="34" charset="0"/>
              </a:rPr>
              <a:t>Cambel</a:t>
            </a:r>
            <a:r>
              <a:rPr lang="ru-RU" sz="2400" dirty="0" smtClean="0">
                <a:latin typeface="Segoe UI Light" pitchFamily="34" charset="0"/>
              </a:rPr>
              <a:t> </a:t>
            </a:r>
            <a:br>
              <a:rPr lang="ru-RU" sz="2400" dirty="0" smtClean="0">
                <a:latin typeface="Segoe UI Light" pitchFamily="34" charset="0"/>
              </a:rPr>
            </a:br>
            <a:r>
              <a:rPr lang="ru-RU" sz="2400" dirty="0">
                <a:latin typeface="Times New Roman" pitchFamily="16" charset="0"/>
              </a:rPr>
              <a:t/>
            </a:r>
            <a:br>
              <a:rPr lang="ru-RU" sz="2400" dirty="0">
                <a:latin typeface="Times New Roman" pitchFamily="16" charset="0"/>
              </a:rPr>
            </a:br>
            <a:endParaRPr lang="ru-RU" sz="2400" dirty="0">
              <a:latin typeface="Times New Roman" pitchFamily="1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57158" y="857232"/>
            <a:ext cx="8229600" cy="55007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143250" y="1357298"/>
            <a:ext cx="2428875" cy="9526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1.Герой-персонаж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Начало пути-молодой,робкий,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неопытный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153150" y="4071938"/>
            <a:ext cx="2453983" cy="9526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3.Начало трансформации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Действие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Отправление  в 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путешествие, изгнание и т.д.)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715000" y="2143125"/>
            <a:ext cx="3214688" cy="15989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2.Потребность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необходимость что то сделать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Изменить существующую ситуацию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Встреча с сверх-естественными силами)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Помощь судьбы, Бога или </a:t>
            </a:r>
            <a:r>
              <a:rPr lang="fr-FR" sz="1400" dirty="0" smtClean="0">
                <a:solidFill>
                  <a:srgbClr val="000000"/>
                </a:solidFill>
                <a:latin typeface="Segoe UI Light" pitchFamily="34" charset="0"/>
              </a:rPr>
              <a:t>провидения</a:t>
            </a:r>
            <a:r>
              <a:rPr lang="ru-RU" sz="1400" dirty="0" smtClean="0">
                <a:solidFill>
                  <a:srgbClr val="000000"/>
                </a:solidFill>
                <a:latin typeface="Segoe UI Light" pitchFamily="34" charset="0"/>
              </a:rPr>
              <a:t>,</a:t>
            </a:r>
            <a:r>
              <a:rPr lang="ru-RU" sz="1400" dirty="0" err="1" smtClean="0">
                <a:solidFill>
                  <a:srgbClr val="000000"/>
                </a:solidFill>
                <a:latin typeface="Segoe UI Light" pitchFamily="34" charset="0"/>
              </a:rPr>
              <a:t>нааставника</a:t>
            </a:r>
            <a:r>
              <a:rPr lang="fr-FR" sz="1400" dirty="0" smtClean="0">
                <a:solidFill>
                  <a:srgbClr val="000000"/>
                </a:solidFill>
                <a:latin typeface="Segoe UI Light" pitchFamily="34" charset="0"/>
              </a:rPr>
              <a:t>)</a:t>
            </a:r>
            <a:endParaRPr lang="fr-FR" sz="1400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857875" y="5500688"/>
            <a:ext cx="3143250" cy="9526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4.Поиск того  в чем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 герой нуждается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Что необходимо, чтобы обрести желаемой 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571875" y="5357813"/>
            <a:ext cx="2143125" cy="11680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5.Находит то, что ищет, но необходимо это взять, убив дракона, оппонента  и «кяфира» и т.д.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1785938" y="5000625"/>
            <a:ext cx="1785937" cy="13835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6.Берет то,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что  наконец находит,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проявляя героические действия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20788" y="4286250"/>
            <a:ext cx="2071506" cy="5217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7.Возвращаетс </a:t>
            </a:r>
            <a:r>
              <a:rPr lang="ru-RU" sz="1400" dirty="0" smtClean="0">
                <a:solidFill>
                  <a:srgbClr val="000000"/>
                </a:solidFill>
                <a:latin typeface="Segoe UI Light" pitchFamily="34" charset="0"/>
              </a:rPr>
              <a:t>я</a:t>
            </a:r>
            <a:endParaRPr lang="fr-FR" sz="1400" dirty="0">
              <a:solidFill>
                <a:srgbClr val="000000"/>
              </a:solidFill>
              <a:latin typeface="Segoe UI Light" pitchFamily="34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с победой и почестями 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000125" y="2643188"/>
            <a:ext cx="2286000" cy="11680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8.Он уже другой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Изменение героя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Он не маленький мальчик,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400" dirty="0">
                <a:solidFill>
                  <a:srgbClr val="000000"/>
                </a:solidFill>
                <a:latin typeface="Segoe UI Light" pitchFamily="34" charset="0"/>
              </a:rPr>
              <a:t>а настоящий мужчина-воин</a:t>
            </a:r>
          </a:p>
        </p:txBody>
      </p:sp>
      <p:pic>
        <p:nvPicPr>
          <p:cNvPr id="1026" name="Picture 2" descr="C:\Users\SAIDA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851" y="2400299"/>
            <a:ext cx="2750033" cy="2549387"/>
          </a:xfrm>
          <a:prstGeom prst="rect">
            <a:avLst/>
          </a:prstGeom>
          <a:noFill/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E2F-FC5A-407F-A4D7-F35ACB765973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200" dirty="0">
                <a:latin typeface="Segoe UI Light" pitchFamily="34" charset="0"/>
              </a:rPr>
              <a:t>Паттерн «</a:t>
            </a:r>
            <a:r>
              <a:rPr lang="ru-RU" sz="3200" dirty="0" err="1">
                <a:latin typeface="Segoe UI Light" pitchFamily="34" charset="0"/>
              </a:rPr>
              <a:t>Hero’s</a:t>
            </a:r>
            <a:r>
              <a:rPr lang="ru-RU" sz="3200" dirty="0">
                <a:latin typeface="Segoe UI Light" pitchFamily="34" charset="0"/>
              </a:rPr>
              <a:t> </a:t>
            </a:r>
            <a:r>
              <a:rPr lang="ru-RU" sz="3200" dirty="0" err="1">
                <a:latin typeface="Segoe UI Light" pitchFamily="34" charset="0"/>
              </a:rPr>
              <a:t>journey</a:t>
            </a:r>
            <a:r>
              <a:rPr lang="ru-RU" sz="3200" dirty="0">
                <a:latin typeface="Segoe UI Light" pitchFamily="34" charset="0"/>
              </a:rPr>
              <a:t>”-приключение героя</a:t>
            </a:r>
            <a:r>
              <a:rPr lang="ru-RU" sz="4400" dirty="0">
                <a:latin typeface="Segoe UI Light" pitchFamily="34" charset="0"/>
              </a:rPr>
              <a:t/>
            </a:r>
            <a:br>
              <a:rPr lang="ru-RU" sz="4400" dirty="0">
                <a:latin typeface="Segoe UI Light" pitchFamily="34" charset="0"/>
              </a:rPr>
            </a:br>
            <a:endParaRPr lang="ru-RU" sz="4400" dirty="0">
              <a:latin typeface="Segoe UI Light" pitchFamily="34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1285860"/>
            <a:ext cx="8229600" cy="48403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u="sng" dirty="0" smtClean="0">
                <a:solidFill>
                  <a:srgbClr val="000000"/>
                </a:solidFill>
                <a:latin typeface="Segoe UI Light" pitchFamily="34" charset="0"/>
              </a:rPr>
              <a:t>Идея преодоления испытания и обретения счастья в конце пути: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Путешествие, как инициация молодого человека или молодой женщины,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 затем возвращение  в другой роли (более возмужавшим и реализовавшимся в своей сущности)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Человек, например – «жертва  обстоятельств» в прошлом, переживший трансформацию 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пути,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</a:rPr>
              <a:t>попадая в различные ситуации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, преодолевая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</a:rPr>
              <a:t>различные препятствия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, переживая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</a:rPr>
              <a:t>моменты кризиса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, выходит </a:t>
            </a:r>
            <a:r>
              <a:rPr lang="ru-RU" sz="2400" dirty="0">
                <a:solidFill>
                  <a:srgbClr val="000000"/>
                </a:solidFill>
                <a:latin typeface="Segoe UI Light" pitchFamily="34" charset="0"/>
              </a:rPr>
              <a:t>из них победителем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</a:rPr>
              <a:t>- «героем»</a:t>
            </a:r>
            <a:r>
              <a:rPr lang="ru-RU" sz="3200" dirty="0" smtClean="0">
                <a:solidFill>
                  <a:srgbClr val="000000"/>
                </a:solidFill>
                <a:latin typeface="Segoe UI Light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579710D1-F815-41ED-9FD0-922FED2A77A8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32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951E-750E-4A0E-8630-7EDF2EDE3F0A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14488"/>
            <a:ext cx="83582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Первоначальная </a:t>
            </a:r>
            <a:r>
              <a:rPr lang="ru-RU" sz="2400" u="sng" dirty="0" err="1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виктимизация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главного персонажа и последующая  </a:t>
            </a:r>
            <a:r>
              <a:rPr lang="ru-RU" sz="2400" u="sng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героизация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 его через трансформацию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из </a:t>
            </a:r>
            <a:r>
              <a:rPr lang="ru-RU" sz="2400" u="sng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«изгоя» </a:t>
            </a:r>
            <a:r>
              <a:rPr lang="ru-RU" sz="2400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в главное действующее лицо- </a:t>
            </a:r>
            <a:r>
              <a:rPr lang="ru-RU" sz="2400" u="sng" dirty="0" smtClean="0">
                <a:solidFill>
                  <a:srgbClr val="000000"/>
                </a:solidFill>
                <a:latin typeface="Segoe UI Light" pitchFamily="34" charset="0"/>
                <a:cs typeface="Times New Roman" pitchFamily="18" charset="0"/>
              </a:rPr>
              <a:t>«творца собственной жизни»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Основная идея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нарратива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экстремистской группы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74B5-8D10-4AD1-8740-EFCA80FC1B3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ÑÑÐµÑÐµÑÑÐ²Ð¸Ðµ Ð³ÐµÑÐ¾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357982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595-A927-4E52-9355-70B406BCB039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ÐÐ°ÑÑÐ¸Ð½ÐºÐ¸ Ð¿Ð¾ Ð·Ð°Ð¿ÑÐ¾ÑÑ Ð¿ÑÑÐµÑÐµÑÑÐ²Ð¸Ðµ Ð³ÐµÑÐ¾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62900" cy="5991226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8B8-8C2C-4E57-A701-F2D840FD5201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latin typeface="Segoe UI Light" pitchFamily="34" charset="0"/>
                <a:ea typeface="Segoe UI Symbol" pitchFamily="34" charset="0"/>
              </a:rPr>
              <a:t>Например, </a:t>
            </a:r>
            <a:r>
              <a:rPr lang="ru-RU" sz="2800" dirty="0" err="1" smtClean="0">
                <a:latin typeface="Segoe UI Light" pitchFamily="34" charset="0"/>
                <a:ea typeface="Segoe UI Symbol" pitchFamily="34" charset="0"/>
              </a:rPr>
              <a:t>нарратив</a:t>
            </a:r>
            <a:r>
              <a:rPr lang="ru-RU" sz="2800" dirty="0" smtClean="0">
                <a:latin typeface="Segoe UI Light" pitchFamily="34" charset="0"/>
                <a:ea typeface="Segoe UI Symbol" pitchFamily="34" charset="0"/>
              </a:rPr>
              <a:t/>
            </a:r>
            <a:br>
              <a:rPr lang="ru-RU" sz="2800" dirty="0" smtClean="0">
                <a:latin typeface="Segoe UI Light" pitchFamily="34" charset="0"/>
                <a:ea typeface="Segoe UI Symbol" pitchFamily="34" charset="0"/>
              </a:rPr>
            </a:br>
            <a:r>
              <a:rPr lang="ru-RU" sz="2800" dirty="0" smtClean="0">
                <a:latin typeface="Segoe UI Light" pitchFamily="34" charset="0"/>
                <a:ea typeface="Segoe UI Symbol" pitchFamily="34" charset="0"/>
              </a:rPr>
              <a:t> </a:t>
            </a:r>
            <a:r>
              <a:rPr lang="ru-RU" sz="2800" dirty="0">
                <a:latin typeface="Segoe UI Light" pitchFamily="34" charset="0"/>
                <a:ea typeface="Segoe UI Symbol" pitchFamily="34" charset="0"/>
              </a:rPr>
              <a:t>«</a:t>
            </a:r>
            <a:r>
              <a:rPr lang="ru-RU" sz="2800" dirty="0" smtClean="0">
                <a:latin typeface="Segoe UI Light" pitchFamily="34" charset="0"/>
                <a:ea typeface="Segoe UI Symbol" pitchFamily="34" charset="0"/>
              </a:rPr>
              <a:t>История </a:t>
            </a:r>
            <a:r>
              <a:rPr lang="ru-RU" sz="2800" dirty="0">
                <a:latin typeface="Segoe UI Light" pitchFamily="34" charset="0"/>
                <a:ea typeface="Segoe UI Symbol" pitchFamily="34" charset="0"/>
              </a:rPr>
              <a:t>пророка</a:t>
            </a:r>
            <a:r>
              <a:rPr lang="ru-RU" sz="2800" dirty="0" smtClean="0">
                <a:latin typeface="Segoe UI Light" pitchFamily="34" charset="0"/>
                <a:ea typeface="Segoe UI Symbol" pitchFamily="34" charset="0"/>
              </a:rPr>
              <a:t>»</a:t>
            </a:r>
            <a:br>
              <a:rPr lang="ru-RU" sz="2800" dirty="0" smtClean="0">
                <a:latin typeface="Segoe UI Light" pitchFamily="34" charset="0"/>
                <a:ea typeface="Segoe UI Symbol" pitchFamily="34" charset="0"/>
              </a:rPr>
            </a:br>
            <a:r>
              <a:rPr lang="ru-RU" sz="2800" dirty="0" smtClean="0">
                <a:latin typeface="Segoe UI Light" pitchFamily="34" charset="0"/>
                <a:ea typeface="Segoe UI Symbol" pitchFamily="34" charset="0"/>
              </a:rPr>
              <a:t>(Принцип подражания)</a:t>
            </a:r>
            <a:endParaRPr lang="ru-RU" sz="2800" dirty="0">
              <a:latin typeface="Segoe UI Light" pitchFamily="34" charset="0"/>
              <a:ea typeface="Segoe UI Symbol" pitchFamily="34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1357298"/>
            <a:ext cx="8229600" cy="47688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«Молодой парень» ,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который в начале пути, одинок и гоним своими оппонентами, </a:t>
            </a:r>
            <a:endParaRPr lang="ru-RU" sz="2800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Отправляется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в изгнание и затем, постепенно 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трансформируется в сознании и в характере ,собирает вокруг себя последователей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Font typeface="Arial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Затем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возвращается в домой уже 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убежденным в своей вере, </a:t>
            </a:r>
            <a:r>
              <a:rPr lang="ru-RU" sz="2800" dirty="0">
                <a:solidFill>
                  <a:srgbClr val="000000"/>
                </a:solidFill>
                <a:latin typeface="Segoe UI Light" pitchFamily="34" charset="0"/>
              </a:rPr>
              <a:t>прошедшим через все испытания </a:t>
            </a:r>
            <a:r>
              <a:rPr lang="ru-RU" sz="2800" dirty="0" smtClean="0">
                <a:solidFill>
                  <a:srgbClr val="000000"/>
                </a:solidFill>
                <a:latin typeface="Segoe UI Light" pitchFamily="34" charset="0"/>
              </a:rPr>
              <a:t>«Пророком»</a:t>
            </a:r>
            <a:endParaRPr lang="ru-RU" sz="2800" dirty="0">
              <a:solidFill>
                <a:srgbClr val="000000"/>
              </a:solidFill>
              <a:latin typeface="Segoe UI Light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B36D168E-51E1-4C7A-84F6-434030799F8A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36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EF2D-EDAD-4FBC-BC8C-823FF8D62098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0"/>
            <a:ext cx="8786842" cy="13572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”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Usable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past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”Ницше-Использование  </a:t>
            </a:r>
            <a:r>
              <a:rPr lang="ru-RU" sz="2000" dirty="0">
                <a:solidFill>
                  <a:srgbClr val="000000"/>
                </a:solidFill>
                <a:latin typeface="Segoe UI Light" pitchFamily="34" charset="0"/>
              </a:rPr>
              <a:t>Великого 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прошлого</a:t>
            </a:r>
            <a:endParaRPr lang="en-US" sz="2000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Segoe UI Light" pitchFamily="34" charset="0"/>
              </a:rPr>
              <a:t>Matthew </a:t>
            </a:r>
            <a:r>
              <a:rPr lang="en-US" sz="2000" dirty="0" err="1" smtClean="0">
                <a:solidFill>
                  <a:srgbClr val="000000"/>
                </a:solidFill>
                <a:latin typeface="Segoe UI Light" pitchFamily="34" charset="0"/>
              </a:rPr>
              <a:t>Levinger</a:t>
            </a:r>
            <a:r>
              <a:rPr lang="en-US" sz="2000" dirty="0" smtClean="0">
                <a:solidFill>
                  <a:srgbClr val="000000"/>
                </a:solidFill>
                <a:latin typeface="Segoe UI Light" pitchFamily="34" charset="0"/>
              </a:rPr>
              <a:t> George Washington University</a:t>
            </a:r>
            <a:endParaRPr lang="ru-RU" sz="2000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cxnSp>
        <p:nvCxnSpPr>
          <p:cNvPr id="57347" name="AutoShape 3"/>
          <p:cNvCxnSpPr>
            <a:cxnSpLocks noChangeShapeType="1"/>
          </p:cNvCxnSpPr>
          <p:nvPr/>
        </p:nvCxnSpPr>
        <p:spPr bwMode="auto">
          <a:xfrm rot="16200000" flipH="1">
            <a:off x="2393156" y="3393282"/>
            <a:ext cx="1571625" cy="1357312"/>
          </a:xfrm>
          <a:prstGeom prst="bentConnector3">
            <a:avLst>
              <a:gd name="adj1" fmla="val 50009"/>
            </a:avLst>
          </a:prstGeom>
          <a:noFill/>
          <a:ln w="9360" cap="flat">
            <a:solidFill>
              <a:srgbClr val="4A7EBB"/>
            </a:solidFill>
            <a:round/>
            <a:headEnd/>
            <a:tailEnd type="arrow" w="med" len="med"/>
          </a:ln>
          <a:effectLst/>
        </p:spPr>
      </p:cxnSp>
      <p:cxnSp>
        <p:nvCxnSpPr>
          <p:cNvPr id="57348" name="AutoShape 4"/>
          <p:cNvCxnSpPr>
            <a:cxnSpLocks noChangeShapeType="1"/>
          </p:cNvCxnSpPr>
          <p:nvPr/>
        </p:nvCxnSpPr>
        <p:spPr bwMode="auto">
          <a:xfrm rot="16200000">
            <a:off x="4034632" y="3321844"/>
            <a:ext cx="1789112" cy="1143000"/>
          </a:xfrm>
          <a:prstGeom prst="bentConnector3">
            <a:avLst>
              <a:gd name="adj1" fmla="val 49986"/>
            </a:avLst>
          </a:prstGeom>
          <a:noFill/>
          <a:ln w="9360" cap="flat">
            <a:solidFill>
              <a:srgbClr val="4A7EBB"/>
            </a:solidFill>
            <a:round/>
            <a:headEnd/>
            <a:tailEnd type="arrow" w="med" len="med"/>
          </a:ln>
          <a:effectLst/>
        </p:spPr>
      </p:cxn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57356" y="2428868"/>
            <a:ext cx="2159415" cy="3678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u="sng" dirty="0">
                <a:solidFill>
                  <a:srgbClr val="000000"/>
                </a:solidFill>
                <a:latin typeface="Segoe UI Light" pitchFamily="34" charset="0"/>
              </a:rPr>
              <a:t>1.Великое прошлое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584825" y="2643188"/>
            <a:ext cx="2918084" cy="3678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u="sng" dirty="0">
                <a:solidFill>
                  <a:srgbClr val="000000"/>
                </a:solidFill>
                <a:latin typeface="Segoe UI Light" pitchFamily="34" charset="0"/>
              </a:rPr>
              <a:t>3.Утопия- </a:t>
            </a:r>
            <a:r>
              <a:rPr lang="fr-FR" u="sng" dirty="0" smtClean="0">
                <a:solidFill>
                  <a:srgbClr val="000000"/>
                </a:solidFill>
                <a:latin typeface="Segoe UI Light" pitchFamily="34" charset="0"/>
              </a:rPr>
              <a:t>Велико</a:t>
            </a:r>
            <a:r>
              <a:rPr lang="ru-RU" u="sng" dirty="0" smtClean="0">
                <a:solidFill>
                  <a:srgbClr val="000000"/>
                </a:solidFill>
                <a:latin typeface="Segoe UI Light" pitchFamily="34" charset="0"/>
              </a:rPr>
              <a:t>е</a:t>
            </a:r>
            <a:r>
              <a:rPr lang="fr-FR" u="sng" dirty="0" smtClean="0">
                <a:solidFill>
                  <a:srgbClr val="000000"/>
                </a:solidFill>
                <a:latin typeface="Segoe UI Light" pitchFamily="34" charset="0"/>
              </a:rPr>
              <a:t> будуще</a:t>
            </a:r>
            <a:r>
              <a:rPr lang="ru-RU" u="sng" dirty="0" smtClean="0">
                <a:solidFill>
                  <a:srgbClr val="000000"/>
                </a:solidFill>
                <a:latin typeface="Segoe UI Light" pitchFamily="34" charset="0"/>
              </a:rPr>
              <a:t>е</a:t>
            </a:r>
            <a:endParaRPr lang="fr-FR" u="sng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43250" y="5357813"/>
            <a:ext cx="3643313" cy="9218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fr-FR" u="sng" dirty="0">
                <a:solidFill>
                  <a:srgbClr val="000000"/>
                </a:solidFill>
                <a:latin typeface="Segoe UI Light" pitchFamily="34" charset="0"/>
              </a:rPr>
              <a:t>2.Настоящее в состоянии </a:t>
            </a:r>
            <a:r>
              <a:rPr lang="fr-FR" dirty="0">
                <a:solidFill>
                  <a:srgbClr val="000000"/>
                </a:solidFill>
                <a:latin typeface="Segoe UI Light" pitchFamily="34" charset="0"/>
              </a:rPr>
              <a:t>деградации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fr-FR" dirty="0">
                <a:solidFill>
                  <a:srgbClr val="000000"/>
                </a:solidFill>
                <a:latin typeface="Segoe UI Light" pitchFamily="34" charset="0"/>
              </a:rPr>
              <a:t>(Напряжение и мобилизация)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214438" y="3571875"/>
            <a:ext cx="1643062" cy="146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fr-FR" dirty="0">
                <a:solidFill>
                  <a:srgbClr val="000000"/>
                </a:solidFill>
                <a:latin typeface="Segoe UI Light" pitchFamily="34" charset="0"/>
              </a:rPr>
              <a:t>Постановка диагноза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endParaRPr lang="fr-FR" dirty="0">
              <a:solidFill>
                <a:srgbClr val="000000"/>
              </a:solidFill>
              <a:latin typeface="Segoe UI Light" pitchFamily="34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</a:tabLst>
            </a:pPr>
            <a:r>
              <a:rPr lang="fr-FR" dirty="0">
                <a:solidFill>
                  <a:srgbClr val="000000"/>
                </a:solidFill>
                <a:latin typeface="Segoe UI Light" pitchFamily="34" charset="0"/>
              </a:rPr>
              <a:t>(Поиск виноватого)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357813" y="4000500"/>
            <a:ext cx="3571875" cy="1187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 smtClean="0">
                <a:solidFill>
                  <a:srgbClr val="000000"/>
                </a:solidFill>
                <a:latin typeface="Segoe UI Light" pitchFamily="3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Segoe UI Light" pitchFamily="34" charset="0"/>
              </a:rPr>
              <a:t>Рекомендация</a:t>
            </a:r>
            <a:endParaRPr lang="fr-FR" dirty="0">
              <a:solidFill>
                <a:srgbClr val="000000"/>
              </a:solidFill>
              <a:latin typeface="Segoe UI Light" pitchFamily="34" charset="0"/>
            </a:endParaRP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dirty="0">
                <a:solidFill>
                  <a:srgbClr val="000000"/>
                </a:solidFill>
                <a:latin typeface="Segoe UI Light" pitchFamily="34" charset="0"/>
              </a:rPr>
              <a:t>Способ выхода из деградации</a:t>
            </a:r>
          </a:p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dirty="0">
                <a:solidFill>
                  <a:srgbClr val="000000"/>
                </a:solidFill>
                <a:latin typeface="Segoe UI Light" pitchFamily="34" charset="0"/>
              </a:rPr>
              <a:t>( Героическое преодоление  препятствий на пути  к утопии)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06BE-9A3B-417F-B689-9FFD3DCD606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Принцип построение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новостного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сообщения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Настоящее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Прошлое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Будущее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F3C-8207-4940-9664-97B248B5793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Классификация  героев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ru-RU" sz="1800" u="sng" dirty="0" smtClean="0">
                <a:latin typeface="Segoe UI Light" pitchFamily="34" charset="0"/>
                <a:cs typeface="Times New Roman" pitchFamily="18" charset="0"/>
              </a:rPr>
              <a:t>Герой</a:t>
            </a: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: Ас, авантюрист знаменитость,</a:t>
            </a:r>
          </a:p>
          <a:p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чемпион,</a:t>
            </a:r>
          </a:p>
          <a:p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борец,</a:t>
            </a:r>
          </a:p>
          <a:p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завоеватель, великий,</a:t>
            </a:r>
          </a:p>
          <a:p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защитник бедных и угнетенных, готов идти на риск</a:t>
            </a:r>
          </a:p>
          <a:p>
            <a:endParaRPr lang="ru-RU" sz="1800" u="sng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Segoe UI Light" pitchFamily="34" charset="0"/>
                <a:cs typeface="Times New Roman" pitchFamily="18" charset="0"/>
              </a:rPr>
              <a:t>Злодей</a:t>
            </a:r>
            <a:r>
              <a:rPr lang="ru-RU" sz="1800" dirty="0" smtClean="0">
                <a:latin typeface="Segoe UI Light" pitchFamily="34" charset="0"/>
                <a:cs typeface="Times New Roman" pitchFamily="18" charset="0"/>
              </a:rPr>
              <a:t>: Политический противник, существо наделенное жестокостью, коварством, сатана </a:t>
            </a:r>
          </a:p>
          <a:p>
            <a:endParaRPr lang="ru-RU" sz="18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Segoe UI Light" pitchFamily="34" charset="0"/>
                <a:cs typeface="Times New Roman" pitchFamily="18" charset="0"/>
              </a:rPr>
              <a:t>Жертва</a:t>
            </a:r>
            <a:r>
              <a:rPr lang="ru-RU" sz="1800" u="sng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( или Красавица): </a:t>
            </a:r>
            <a:r>
              <a:rPr lang="ru-RU" sz="1800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ее должны защищать</a:t>
            </a:r>
          </a:p>
          <a:p>
            <a:r>
              <a:rPr lang="ru-RU" sz="1800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 Или, что еще интереснее, «жертва» берет свою жизнь в свои руки и защищая себя, трансформируется в «героя»</a:t>
            </a:r>
          </a:p>
          <a:p>
            <a:pPr>
              <a:buNone/>
            </a:pPr>
            <a:endParaRPr lang="ru-RU" sz="1800" dirty="0" smtClean="0">
              <a:latin typeface="Segoe UI Light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Через </a:t>
            </a:r>
            <a:r>
              <a:rPr lang="ru-RU" sz="1800" u="sng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призыв встать на защиту слабых и одержать  победу над злодеем </a:t>
            </a:r>
            <a:r>
              <a:rPr lang="ru-RU" sz="1800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происходит </a:t>
            </a:r>
            <a:r>
              <a:rPr lang="ru-RU" sz="1800" u="sng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мобилизация  </a:t>
            </a:r>
            <a:r>
              <a:rPr lang="ru-RU" sz="1800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к действию- в данном случае   призыв к насилию</a:t>
            </a:r>
          </a:p>
          <a:p>
            <a:pPr>
              <a:buNone/>
            </a:pPr>
            <a:r>
              <a:rPr lang="ru-RU" sz="1800" dirty="0" smtClean="0">
                <a:latin typeface="Segoe UI Light" pitchFamily="34" charset="0"/>
                <a:cs typeface="Times New Roman" pitchFamily="18" charset="0"/>
                <a:sym typeface="Wingdings" pitchFamily="2" charset="2"/>
              </a:rPr>
              <a:t>     </a:t>
            </a:r>
            <a:endParaRPr lang="ru-RU" sz="1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46EA-5E17-4008-AFE0-955817113706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Segoe UI Light" pitchFamily="34" charset="0"/>
                <a:cs typeface="Times New Roman" pitchFamily="18" charset="0"/>
              </a:rPr>
              <a:t>Коммуникационная составляющая процесса </a:t>
            </a:r>
            <a:endParaRPr lang="ru-RU" sz="24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Segoe UI Light" pitchFamily="34" charset="0"/>
                <a:cs typeface="Times New Roman" pitchFamily="18" charset="0"/>
              </a:rPr>
              <a:t>JohnW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.  </a:t>
            </a:r>
            <a:r>
              <a:rPr lang="ru-RU" sz="2000" dirty="0" err="1" smtClean="0">
                <a:latin typeface="Segoe UI Light" pitchFamily="34" charset="0"/>
                <a:cs typeface="Times New Roman" pitchFamily="18" charset="0"/>
              </a:rPr>
              <a:t>Williams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  (США) предложили  понимание  терроризма  как  формы  массового  общения, в которую в качестве одной из функций включено убеждение.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Segoe UI Light" pitchFamily="34" charset="0"/>
                <a:cs typeface="Times New Roman" pitchFamily="18" charset="0"/>
              </a:rPr>
              <a:t>Терроризм  –  сообщение  –  насилие  –  жертва  –  СМИ  –  общественность – эффект.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Таким образом   СМИ  невольно  участвуют  в  технологии воздействия террористов на общество.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Чтобы привлечь масс - </a:t>
            </a:r>
            <a:r>
              <a:rPr lang="ru-RU" sz="2000" dirty="0" err="1" smtClean="0">
                <a:latin typeface="Segoe UI Light" pitchFamily="34" charset="0"/>
                <a:cs typeface="Times New Roman" pitchFamily="18" charset="0"/>
              </a:rPr>
              <a:t>медиа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 к своей деятельности, террористы </a:t>
            </a:r>
          </a:p>
          <a:p>
            <a:pPr>
              <a:buNone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	сознательно разрабатывают наиболее зрелищные сценарии </a:t>
            </a:r>
          </a:p>
          <a:p>
            <a:pPr>
              <a:buNone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	террористических  актов.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60A-F497-450C-AECF-2F0F90755FDD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Основные персонажи:</a:t>
            </a:r>
            <a:br>
              <a:rPr lang="ru-RU" dirty="0" smtClean="0">
                <a:latin typeface="Segoe UI Light" pitchFamily="34" charset="0"/>
                <a:cs typeface="Times New Roman" pitchFamily="18" charset="0"/>
              </a:rPr>
            </a:b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Герой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Злодей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Жертва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Наставник</a:t>
            </a:r>
          </a:p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Основная идея-идея о «морали и зле»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Политические коммуникации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постоянно используют фигуру «злодея»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Одна из самых успешных политических коммуникаций это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нацистская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и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коммунистическая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пропаганда</a:t>
            </a:r>
          </a:p>
          <a:p>
            <a:pPr algn="just"/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Сюда относится и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исламистская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пропаганда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6F1E-0480-4C16-B01C-163B18FACFFA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Принцип действия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Выстраивание </a:t>
            </a:r>
            <a:r>
              <a:rPr lang="ru-RU" u="sng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причинно следственной связи</a:t>
            </a:r>
          </a:p>
          <a:p>
            <a:r>
              <a:rPr lang="ru-RU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Упрощение действительности</a:t>
            </a:r>
          </a:p>
          <a:p>
            <a:r>
              <a:rPr lang="ru-RU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Схема универсальна и поэтому достаточно эффективна: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Начало-представление персонажей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Середина- ставится проблема и происходит ее решение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Конец- Прославление</a:t>
            </a:r>
            <a:endParaRPr lang="ru-RU" dirty="0">
              <a:latin typeface="Segoe UI Light" pitchFamily="34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0C2B-927E-4962-B18C-E2755200C99B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Действия и характеристики  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u="sng" dirty="0" smtClean="0">
                <a:latin typeface="Segoe UI Light" pitchFamily="34" charset="0"/>
                <a:cs typeface="Times New Roman" pitchFamily="18" charset="0"/>
              </a:rPr>
              <a:t>Герои самоотверженно борется против злодеев(внутренних и внешних</a:t>
            </a: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Строят утопию, которая спасет нацию: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Европа без мигрантов , евреев и мусульман, </a:t>
            </a:r>
            <a:r>
              <a:rPr lang="ru-RU" sz="1600" dirty="0" err="1" smtClean="0">
                <a:latin typeface="Segoe UI Light" pitchFamily="34" charset="0"/>
                <a:cs typeface="Times New Roman" pitchFamily="18" charset="0"/>
              </a:rPr>
              <a:t>геев</a:t>
            </a: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 и т.д. или же Всемирный Халифат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Заботятся о слабых и угнетенных</a:t>
            </a:r>
          </a:p>
          <a:p>
            <a:pPr marL="514350" indent="-514350"/>
            <a:endParaRPr lang="ru-RU" sz="1600" dirty="0" smtClean="0">
              <a:latin typeface="Segoe UI Light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600" u="sng" dirty="0" smtClean="0">
                <a:latin typeface="Segoe UI Light" pitchFamily="34" charset="0"/>
                <a:cs typeface="Times New Roman" pitchFamily="18" charset="0"/>
              </a:rPr>
              <a:t>Герои сильны, красивы,бескомпромисны и неподкупны</a:t>
            </a:r>
          </a:p>
          <a:p>
            <a:pPr marL="514350" indent="-514350">
              <a:buNone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Героя призывают к действию и если  сначала он колеблется, но затем, мудрец вдохновляет его,  и снабжают оружием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Теперь он должен либо победить либо погибнуть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У него есть друзья и соратники ,которые его поддерживают и вдохновляют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У него есть всегда антагонист, которого он должен победить:</a:t>
            </a:r>
          </a:p>
          <a:p>
            <a:pPr marL="514350" indent="-514350"/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Запад</a:t>
            </a:r>
          </a:p>
          <a:p>
            <a:pPr marL="514350" indent="-514350"/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Мигранты или евреи, гомосексуалисты ит.д.</a:t>
            </a:r>
          </a:p>
          <a:p>
            <a:pPr marL="514350" indent="-514350"/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Неверные и т..д.</a:t>
            </a:r>
          </a:p>
          <a:p>
            <a:pPr marL="514350" indent="-514350">
              <a:buNone/>
            </a:pP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4.Его времяпровождение это : </a:t>
            </a:r>
            <a:r>
              <a:rPr lang="ru-RU" sz="1600" dirty="0" err="1" smtClean="0">
                <a:latin typeface="Segoe UI Light" pitchFamily="34" charset="0"/>
                <a:cs typeface="Times New Roman" pitchFamily="18" charset="0"/>
              </a:rPr>
              <a:t>риск,сражение</a:t>
            </a:r>
            <a:r>
              <a:rPr lang="ru-RU" sz="1600" dirty="0" smtClean="0">
                <a:latin typeface="Segoe UI Light" pitchFamily="34" charset="0"/>
                <a:cs typeface="Times New Roman" pitchFamily="18" charset="0"/>
              </a:rPr>
              <a:t>, вознаграждение: «красивые женщины на земле или лучше - в раю»</a:t>
            </a:r>
            <a:endParaRPr lang="ru-RU" sz="16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ABE5-F247-4F4C-A4C0-3A8D851F959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Почему это работает?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Человеческое мышление:</a:t>
            </a: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архетипично</a:t>
            </a: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,</a:t>
            </a:r>
          </a:p>
          <a:p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мифологично</a:t>
            </a: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 и </a:t>
            </a:r>
          </a:p>
          <a:p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дихотомично</a:t>
            </a:r>
            <a:endParaRPr lang="ru-RU" sz="14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В этих рамках человек чувствует себя комфортно</a:t>
            </a:r>
          </a:p>
          <a:p>
            <a:pPr>
              <a:buNone/>
            </a:pPr>
            <a:endParaRPr lang="ru-RU" sz="14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Нарратив</a:t>
            </a: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, как жанр коммуникации  упрощают действительность</a:t>
            </a:r>
          </a:p>
          <a:p>
            <a:pPr>
              <a:buNone/>
            </a:pPr>
            <a:endParaRPr lang="ru-RU" sz="14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Злодей-двигатель-Катализатор,создающий</a:t>
            </a: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 трагическую проблему герою</a:t>
            </a:r>
          </a:p>
          <a:p>
            <a:endParaRPr lang="ru-RU" sz="14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(Теория конспирации  является прямым следствием </a:t>
            </a:r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архетипических</a:t>
            </a: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 идей о зле, потому ,что в каждом из нас дремлют подсознательные страхи ,связанные с </a:t>
            </a:r>
            <a:r>
              <a:rPr lang="ru-RU" sz="1400" dirty="0" err="1" smtClean="0">
                <a:latin typeface="Segoe UI Light" pitchFamily="34" charset="0"/>
                <a:cs typeface="Times New Roman" pitchFamily="18" charset="0"/>
              </a:rPr>
              <a:t>государственым</a:t>
            </a: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 и общественном   строем, культурой и религией)</a:t>
            </a: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Герои либо положительные либо отрицательные</a:t>
            </a: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Дихотомия «Добра» и «Зла»  без переходов</a:t>
            </a:r>
          </a:p>
          <a:p>
            <a:endParaRPr lang="ru-RU" sz="14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Схемой движет конфликт, например:</a:t>
            </a:r>
          </a:p>
          <a:p>
            <a:endParaRPr lang="ru-RU" sz="14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«Столкновение цивилизаций»</a:t>
            </a: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Действительность условна</a:t>
            </a:r>
          </a:p>
          <a:p>
            <a:r>
              <a:rPr lang="ru-RU" sz="1400" dirty="0" smtClean="0">
                <a:latin typeface="Segoe UI Light" pitchFamily="34" charset="0"/>
                <a:cs typeface="Times New Roman" pitchFamily="18" charset="0"/>
              </a:rPr>
              <a:t>Герой должен либо победить либо погибнуть</a:t>
            </a:r>
          </a:p>
          <a:p>
            <a:endParaRPr lang="ru-RU" sz="14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09AD-BF98-424E-9769-F407CF086C7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Почему происходит вовлечение?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1.Идентификация с героем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нарратива</a:t>
            </a:r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2.Эффект заражения</a:t>
            </a:r>
          </a:p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3.Эффект Подражания</a:t>
            </a:r>
          </a:p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4.Эффект внушения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8363-315A-4D90-9AE7-A994AA8AB62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Основные темы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229600" cy="578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157634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Побуждение</a:t>
                      </a:r>
                      <a:r>
                        <a:rPr lang="ru-RU" baseline="0" dirty="0" smtClean="0">
                          <a:latin typeface="Segoe UI Light" pitchFamily="34" charset="0"/>
                          <a:cs typeface="Times New Roman" pitchFamily="18" charset="0"/>
                        </a:rPr>
                        <a:t> к действию через внешние факторы</a:t>
                      </a:r>
                      <a:endParaRPr lang="ru-RU" dirty="0">
                        <a:latin typeface="Segoe UI Light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Побуждение</a:t>
                      </a:r>
                      <a:r>
                        <a:rPr lang="ru-RU" baseline="0" dirty="0" smtClean="0">
                          <a:latin typeface="Segoe UI Light" pitchFamily="34" charset="0"/>
                          <a:cs typeface="Times New Roman" pitchFamily="18" charset="0"/>
                        </a:rPr>
                        <a:t> к действию через внутренние и локальные причины </a:t>
                      </a:r>
                      <a:endParaRPr lang="ru-RU" dirty="0" smtClean="0">
                        <a:latin typeface="Segoe UI Light" pitchFamily="34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48708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Глобальное доминирование евреев, </a:t>
                      </a:r>
                      <a:r>
                        <a:rPr lang="ru-RU" dirty="0" err="1" smtClean="0">
                          <a:latin typeface="Segoe UI Light" pitchFamily="34" charset="0"/>
                          <a:cs typeface="Times New Roman" pitchFamily="18" charset="0"/>
                        </a:rPr>
                        <a:t>геев,мусульман</a:t>
                      </a: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, олигархов и т.д.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Западные империализм, мигранты</a:t>
                      </a:r>
                      <a:r>
                        <a:rPr lang="ru-RU" baseline="0" dirty="0" smtClean="0">
                          <a:latin typeface="Segoe UI Light" pitchFamily="34" charset="0"/>
                          <a:cs typeface="Times New Roman" pitchFamily="18" charset="0"/>
                        </a:rPr>
                        <a:t> и т.д.</a:t>
                      </a:r>
                      <a:endParaRPr lang="ru-RU" dirty="0" smtClean="0">
                        <a:latin typeface="Segoe UI Light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Историческая несправедливость, дискриминация , </a:t>
                      </a:r>
                      <a:r>
                        <a:rPr lang="ru-RU" dirty="0" err="1" smtClean="0">
                          <a:latin typeface="Segoe UI Light" pitchFamily="34" charset="0"/>
                          <a:cs typeface="Times New Roman" pitchFamily="18" charset="0"/>
                        </a:rPr>
                        <a:t>исламофобия,мигрантофобия</a:t>
                      </a: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 или еще какие то там фобии и т.д.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>
                        <a:latin typeface="Segoe UI Light" pitchFamily="34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Искупление своих грехов через джихад, через покаяние как это было у немцев в Германии</a:t>
                      </a:r>
                      <a:endParaRPr lang="ru-RU" dirty="0">
                        <a:latin typeface="Segoe UI Light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Лидеры страны - это марионетки, которые управляются Западом,</a:t>
                      </a:r>
                      <a:r>
                        <a:rPr lang="ru-RU" baseline="0" dirty="0" smtClean="0">
                          <a:latin typeface="Segoe UI Light" pitchFamily="34" charset="0"/>
                          <a:cs typeface="Times New Roman" pitchFamily="18" charset="0"/>
                        </a:rPr>
                        <a:t> или каким либо</a:t>
                      </a: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 заговором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Несправедливое светское правительство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Все политики и главы правительства коррупционеры и т.д.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 Настоящие- истинные мусульмане, евреи</a:t>
                      </a:r>
                      <a:r>
                        <a:rPr lang="ru-RU" baseline="0" dirty="0" smtClean="0">
                          <a:latin typeface="Segoe UI Light" pitchFamily="34" charset="0"/>
                          <a:cs typeface="Times New Roman" pitchFamily="18" charset="0"/>
                        </a:rPr>
                        <a:t> и т.(могут быть другие этнические группы)</a:t>
                      </a: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 преследуются государством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Мы так  плохо живем, потому что у нас не достойные правители, которые слушают Запад</a:t>
                      </a:r>
                      <a:r>
                        <a:rPr lang="ru-RU" baseline="0" dirty="0" smtClean="0">
                          <a:latin typeface="Segoe UI Light" pitchFamily="34" charset="0"/>
                          <a:cs typeface="Times New Roman" pitchFamily="18" charset="0"/>
                        </a:rPr>
                        <a:t> и хотят устроить демократию</a:t>
                      </a:r>
                      <a:r>
                        <a:rPr lang="ru-RU" dirty="0" smtClean="0">
                          <a:latin typeface="Segoe UI Light" pitchFamily="34" charset="0"/>
                          <a:cs typeface="Times New Roman" pitchFamily="18" charset="0"/>
                        </a:rPr>
                        <a:t>  или какие либо другие аргументы в зависимости от целей групп </a:t>
                      </a:r>
                      <a:endParaRPr lang="ru-RU" dirty="0">
                        <a:latin typeface="Segoe UI Light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C3C-6084-41A5-858D-ACA7B5A35A68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Типы распространяемых материалов содержат: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Прямые призывы поддержать политику джихада,  или ультра правое движение(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идентитарии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 и т.д.)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Необходимо помочь тем кто воюет, участвует в демонстрациях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Распространение вражды и ненависти к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аутгруппе</a:t>
            </a:r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Пропаганда против различных идеологий и стран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Поддержка террористических атак, демонстраций и выступлений националистов, фашистов и т.д.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78DC-AB8C-4775-9532-1282F23DC0A6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Образы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SAIDA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429156" cy="3000396"/>
          </a:xfrm>
          <a:prstGeom prst="rect">
            <a:avLst/>
          </a:prstGeom>
          <a:noFill/>
        </p:spPr>
      </p:pic>
      <p:pic>
        <p:nvPicPr>
          <p:cNvPr id="3075" name="Picture 3" descr="C:\Users\SAIDA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399251" cy="276702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1D4-DDF8-4B28-A1F4-3F9AF65FEAF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274638"/>
            <a:ext cx="3571900" cy="37258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Иллюстрации к материалам в социальных сетях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pic>
        <p:nvPicPr>
          <p:cNvPr id="2" name="Picture 2" descr="C:\Users\SAIDA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43314"/>
            <a:ext cx="5607123" cy="221457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357586" cy="387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6E01-D9A4-4C9F-A5AF-DA626A78D73D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Визуальный ряд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9BE81B31-53B8-44D5-A571-DE101A4D401C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49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82072"/>
            <a:ext cx="4929222" cy="53726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1024-E16F-4AA0-83CA-2C76C8EC7C5E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DA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970462" cy="3571875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39-9675-4AB9-B04D-DB270414DD58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2E8B452F-CA85-4414-825B-E162D55E92EE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50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54"/>
            <a:ext cx="3679825" cy="30003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3125"/>
            <a:ext cx="2981322" cy="27949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Иллюстрации к переписки </a:t>
            </a:r>
          </a:p>
          <a:p>
            <a:pPr>
              <a:buNone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в социальных сетях(попытки неудачного </a:t>
            </a:r>
            <a:r>
              <a:rPr lang="ru-RU" sz="2000" dirty="0" err="1" smtClean="0">
                <a:latin typeface="Segoe UI Light" pitchFamily="34" charset="0"/>
                <a:cs typeface="Times New Roman" pitchFamily="18" charset="0"/>
              </a:rPr>
              <a:t>контрнарратива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), эффективность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?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06EA-8100-4A9C-BEE3-233FA9A7F40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DA\Pictures\44444039_505717809904056_219097568943013888_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6035675" cy="4525963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A373-E422-4327-96EC-A0739A3C1399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4400" dirty="0" smtClean="0">
                <a:latin typeface="Segoe UI Light" pitchFamily="34" charset="0"/>
              </a:rPr>
              <a:t>Анализ визуального ряда иллюстраций </a:t>
            </a:r>
            <a:endParaRPr lang="ru-RU" sz="4400" dirty="0">
              <a:latin typeface="Segoe UI Light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CFE1879C-87E5-4D78-A0C4-327DFC9CA0FD}" type="slidenum">
              <a:rPr lang="fr-FR">
                <a:solidFill>
                  <a:srgbClr val="000000"/>
                </a:solidFill>
                <a:latin typeface="Calibri" charset="0"/>
                <a:cs typeface="Arial Unicode MS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52</a:t>
            </a:fld>
            <a:endParaRPr lang="fr-FR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2303463"/>
            <a:ext cx="3071813" cy="3257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447925"/>
            <a:ext cx="3516313" cy="3214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37F0-583D-4E87-874C-4B783DEF5903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Пропаганда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pic>
        <p:nvPicPr>
          <p:cNvPr id="5" name="Picture 2" descr="H:\isi\40321209_1368572429912870_747611000718491648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3345646" cy="509315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714776" cy="26220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3714776" cy="20431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B02-1329-46B3-B8E0-5975CD93AA4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3262314" cy="33744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</a:rPr>
              <a:t>Неудачная попытка </a:t>
            </a:r>
            <a:r>
              <a:rPr lang="ru-RU" dirty="0" err="1" smtClean="0">
                <a:latin typeface="Segoe UI Light" pitchFamily="34" charset="0"/>
              </a:rPr>
              <a:t>контрнарратива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6B91-3BEC-418D-B5B3-BF7715B6CFA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</a:rPr>
              <a:t>Характер жестов</a:t>
            </a:r>
            <a:endParaRPr lang="ru-RU" dirty="0">
              <a:latin typeface="Segoe UI Light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834339" cy="27860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576514" cy="27529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0AC1-9B1C-405F-BB60-F93FC5D5CEB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1847850" cy="2466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142984"/>
            <a:ext cx="3600450" cy="187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357562"/>
            <a:ext cx="2486025" cy="309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1909763" cy="280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000108"/>
            <a:ext cx="2847975" cy="1600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3214686"/>
            <a:ext cx="1838325" cy="2486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3571876"/>
            <a:ext cx="1866900" cy="244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Обложки журналов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18-3B92-467F-8483-9C2ACBA94DB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56</a:t>
            </a:fld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1" y="500043"/>
            <a:ext cx="2314564" cy="2428892"/>
          </a:xfrm>
          <a:ln/>
        </p:spPr>
        <p:txBody>
          <a:bodyPr lIns="0" tIns="60452" rIns="0" bIns="0" anchor="ctr">
            <a:norm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Характер жестов  </a:t>
            </a:r>
            <a:endParaRPr lang="ru-RU" sz="3200" dirty="0">
              <a:latin typeface="Segoe UI Light" pitchFamily="34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3857652" cy="2756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2524127" cy="3324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35A205-E062-4A8E-8B8E-38B72D8DE9B2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C68308-01E4-4A2E-BE79-AC755009FBF7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Основная эмоция-Ненависть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10000"/>
          </a:bodyPr>
          <a:lstStyle/>
          <a:p>
            <a:endParaRPr lang="ru-RU" sz="18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Segoe UI Light" pitchFamily="34" charset="0"/>
                <a:cs typeface="Times New Roman" pitchFamily="18" charset="0"/>
              </a:rPr>
              <a:t>«..ненависть, размноженная с помощью нарратива или повествования, историй, служит важной  цели, формируя из различных компонентов  чувство ненависти в кратком, легком, понятном и доступным  по форме сообщении.</a:t>
            </a:r>
          </a:p>
          <a:p>
            <a:pPr>
              <a:buNone/>
            </a:pPr>
            <a:r>
              <a:rPr lang="ru-RU" sz="2000" i="1" dirty="0" smtClean="0">
                <a:latin typeface="Segoe UI Light" pitchFamily="34" charset="0"/>
                <a:cs typeface="Times New Roman" pitchFamily="18" charset="0"/>
              </a:rPr>
              <a:t> Они предоставляют лидерам групп платформу, для  разделенные  их общих эмоции, которые  могут развиваться, создаваться, сохраняться или гаситься; </a:t>
            </a:r>
          </a:p>
          <a:p>
            <a:pPr>
              <a:buNone/>
            </a:pPr>
            <a:r>
              <a:rPr lang="ru-RU" sz="2000" i="1" dirty="0" smtClean="0">
                <a:latin typeface="Segoe UI Light" pitchFamily="34" charset="0"/>
                <a:cs typeface="Times New Roman" pitchFamily="18" charset="0"/>
              </a:rPr>
              <a:t>в свою очередь члены группы сообщают те истории другим и так далее</a:t>
            </a:r>
          </a:p>
          <a:p>
            <a:pPr>
              <a:buNone/>
            </a:pPr>
            <a:r>
              <a:rPr lang="ru-RU" sz="2000" i="1" dirty="0" smtClean="0">
                <a:latin typeface="Segoe UI Light" pitchFamily="34" charset="0"/>
                <a:cs typeface="Times New Roman" pitchFamily="18" charset="0"/>
              </a:rPr>
              <a:t>«Эмоционально нагруженные рассказы окрашивают восприятие всей новой информации, члены группы понимают ее  буквально… воспринимается  любая информацию, которая подтверждает рассказ,  отклонив детали, которые   не подтверждают  рассказ, через обвинения в предрассудках, заговорах,  даже  тогда, когда есть логические ошибки. </a:t>
            </a:r>
            <a:endParaRPr lang="en-US" sz="2000" i="1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Segoe UI Light" pitchFamily="34" charset="0"/>
                <a:cs typeface="Times New Roman" pitchFamily="18" charset="0"/>
              </a:rPr>
              <a:t>После того, как он сформирован, </a:t>
            </a:r>
            <a:r>
              <a:rPr lang="ru-RU" sz="2000" i="1" dirty="0" err="1" smtClean="0">
                <a:latin typeface="Segoe UI Light" pitchFamily="34" charset="0"/>
                <a:cs typeface="Times New Roman" pitchFamily="18" charset="0"/>
              </a:rPr>
              <a:t>нарратив</a:t>
            </a:r>
            <a:r>
              <a:rPr lang="ru-RU" sz="2000" i="1" dirty="0" smtClean="0">
                <a:latin typeface="Segoe UI Light" pitchFamily="34" charset="0"/>
                <a:cs typeface="Times New Roman" pitchFamily="18" charset="0"/>
              </a:rPr>
              <a:t> начинает жить своей собственной жизнью»</a:t>
            </a:r>
          </a:p>
          <a:p>
            <a:pPr>
              <a:buNone/>
            </a:pPr>
            <a:r>
              <a:rPr lang="en-US" sz="2000" i="1" dirty="0" smtClean="0">
                <a:latin typeface="Segoe UI Light" pitchFamily="34" charset="0"/>
                <a:cs typeface="Times New Roman" pitchFamily="18" charset="0"/>
              </a:rPr>
              <a:t>“The role of emotion in predicting Violence,2012”</a:t>
            </a:r>
          </a:p>
          <a:p>
            <a:pPr>
              <a:buNone/>
            </a:pPr>
            <a:r>
              <a:rPr lang="en-US" sz="2000" i="1" dirty="0" smtClean="0">
                <a:latin typeface="Segoe UI Light" pitchFamily="34" charset="0"/>
                <a:cs typeface="Times New Roman" pitchFamily="18" charset="0"/>
              </a:rPr>
              <a:t>David Matsumoto and Mark </a:t>
            </a:r>
            <a:r>
              <a:rPr lang="en-US" sz="2000" i="1" dirty="0" err="1" smtClean="0">
                <a:latin typeface="Segoe UI Light" pitchFamily="34" charset="0"/>
                <a:cs typeface="Times New Roman" pitchFamily="18" charset="0"/>
              </a:rPr>
              <a:t>G.Frank</a:t>
            </a:r>
            <a:r>
              <a:rPr lang="en-US" sz="2000" i="1" dirty="0" smtClean="0">
                <a:latin typeface="Segoe UI Light" pitchFamily="34" charset="0"/>
                <a:cs typeface="Times New Roman" pitchFamily="18" charset="0"/>
              </a:rPr>
              <a:t> </a:t>
            </a:r>
          </a:p>
          <a:p>
            <a:endParaRPr lang="ru-RU" sz="1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CB89-6314-4E86-8ED2-0E0ED1A4688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Ð¸ÑÐ°Ð¼Ð¸Ð´Ð° Ð²ÑÐ°Ð¶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001024" cy="623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BCD4-CC37-463F-B5CF-3CC7F4FCE6DE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Теракт- как способ общения</a:t>
            </a:r>
            <a:br>
              <a:rPr lang="ru-RU" sz="3200" dirty="0" smtClean="0">
                <a:latin typeface="Segoe UI Light" pitchFamily="34" charset="0"/>
                <a:cs typeface="Times New Roman" pitchFamily="18" charset="0"/>
              </a:rPr>
            </a:br>
            <a:endParaRPr lang="ru-RU" sz="32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Терроризм , как форма  общения  происходит  и  на  межличностном,  и  на  массовом  уровнях, часто  –  на обоих одновременно.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Акт насилие  –  </a:t>
            </a:r>
            <a:r>
              <a:rPr lang="ru-RU" sz="2000" u="sng" dirty="0" smtClean="0">
                <a:latin typeface="Segoe UI Light" pitchFamily="34" charset="0"/>
                <a:cs typeface="Times New Roman" pitchFamily="18" charset="0"/>
              </a:rPr>
              <a:t> сообщение , которое 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 передается непосредственному получателю  с целью нанесения ущерба. 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Однако насилие передается  также и отдаленной  аудитории,  на  которую  оно  и  было рассчитано первоначально, обычно с менее ощутимым эффектом. 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Террористы апеллируют к  аудитории с помощью СМИ и передачи  насилия  </a:t>
            </a:r>
          </a:p>
          <a:p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СМИ  усиливает  эффект  насилия  (Д.  </a:t>
            </a:r>
            <a:r>
              <a:rPr lang="ru-RU" sz="2000" dirty="0" err="1" smtClean="0">
                <a:latin typeface="Segoe UI Light" pitchFamily="34" charset="0"/>
                <a:cs typeface="Times New Roman" pitchFamily="18" charset="0"/>
              </a:rPr>
              <a:t>Брайант</a:t>
            </a: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, С. Томпсон, 2004).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B58E-0D9E-4ADA-AC27-657CE5956792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Типология предубеждений (от неприязни к ненависти)</a:t>
            </a:r>
            <a:br>
              <a:rPr lang="ru-RU" sz="2800" dirty="0" smtClean="0">
                <a:latin typeface="Segoe UI Light" pitchFamily="34" charset="0"/>
                <a:cs typeface="Times New Roman" pitchFamily="18" charset="0"/>
              </a:rPr>
            </a:br>
            <a:r>
              <a:rPr lang="en-US" sz="2800" dirty="0" err="1" smtClean="0">
                <a:latin typeface="Segoe UI Light" pitchFamily="34" charset="0"/>
                <a:cs typeface="Times New Roman" pitchFamily="18" charset="0"/>
              </a:rPr>
              <a:t>Humera</a:t>
            </a:r>
            <a:r>
              <a:rPr lang="en-US" sz="2800" dirty="0" smtClean="0">
                <a:latin typeface="Segoe UI Light" pitchFamily="34" charset="0"/>
                <a:cs typeface="Times New Roman" pitchFamily="18" charset="0"/>
              </a:rPr>
              <a:t> KHAN www.muflehun.org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714380"/>
          </a:xfrm>
        </p:spPr>
        <p:txBody>
          <a:bodyPr/>
          <a:lstStyle/>
          <a:p>
            <a:r>
              <a:rPr lang="ru-RU" b="0" dirty="0" smtClean="0">
                <a:latin typeface="Segoe UI Light" pitchFamily="34" charset="0"/>
                <a:cs typeface="Times New Roman" pitchFamily="18" charset="0"/>
              </a:rPr>
              <a:t>Рациональная </a:t>
            </a:r>
            <a:endParaRPr lang="ru-RU" b="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411675"/>
          </a:xfrm>
        </p:spPr>
        <p:txBody>
          <a:bodyPr>
            <a:normAutofit fontScale="92500"/>
          </a:bodyPr>
          <a:lstStyle/>
          <a:p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Ненависть на базе несправедливости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Ненавидящий фокусируется: на своей собственной  беспомощности,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чувстве вины,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Неспособности эффективно изменить ситуацию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Объект ненависти презирается или представляется жалким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000108"/>
            <a:ext cx="4041775" cy="642942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Обусловленная </a:t>
            </a:r>
          </a:p>
          <a:p>
            <a:r>
              <a:rPr lang="ru-RU" b="0" dirty="0" smtClean="0">
                <a:latin typeface="Segoe UI Light" pitchFamily="34" charset="0"/>
                <a:ea typeface="Segoe UI Symbol" pitchFamily="34" charset="0"/>
                <a:cs typeface="Times New Roman" pitchFamily="18" charset="0"/>
              </a:rPr>
              <a:t>(иррациональная)</a:t>
            </a:r>
            <a:endParaRPr lang="ru-RU" b="0" dirty="0">
              <a:latin typeface="Segoe UI Light" pitchFamily="34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643050"/>
            <a:ext cx="4041775" cy="4483113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Основывается на предубеждении: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по расовому признаку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по религиозному признаку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по типу сексуальной ориентации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 типу этнического происхождения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Объект ненависти рассматривается как низкостатусный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Segoe UI Light" pitchFamily="34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7155-896C-4488-9605-9E130DD5E8A6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B36-C67C-4952-B9D6-2AB6E11BB626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Контрнарративы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Широкий спектр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коммуникативных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тактик :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В сфере публичной дипломатии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Стратегическая коммуникация со стороны правительственных организаций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Коммуникации со стороны неправительственных организаций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E16-7A41-45BA-9267-5CD522522FC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Ключевая роль неправительственных организаций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В контрнарративах очень важна роль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мессенджера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–того,  кто является источником сообщения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Роль неправительственной организации как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независимого мессенджера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более эффективна, чем если бы этим мессенджером выступает государство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E335-47B2-45B1-9D5F-7D89E35F8BC2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62</a:t>
            </a:fld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Действия правительства</a:t>
            </a:r>
            <a:r>
              <a:rPr lang="en-US" sz="2800" dirty="0" smtClean="0">
                <a:latin typeface="Segoe UI Light" pitchFamily="34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иногда мешают ,когда: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Они направлены на:</a:t>
            </a:r>
          </a:p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Усиление давления на частные сектора</a:t>
            </a:r>
          </a:p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Наложение запретов на работу </a:t>
            </a:r>
            <a:r>
              <a:rPr lang="ru-RU" sz="2800" dirty="0" err="1" smtClean="0">
                <a:latin typeface="Segoe UI Light" pitchFamily="34" charset="0"/>
                <a:cs typeface="Times New Roman" pitchFamily="18" charset="0"/>
              </a:rPr>
              <a:t>вэбсайтов</a:t>
            </a:r>
            <a:endParaRPr lang="ru-RU" sz="2800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Фильтрация информации через ключевые слова</a:t>
            </a:r>
          </a:p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Сокрытие информации при помощи различных манипуляций</a:t>
            </a:r>
          </a:p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Создание различных сложностей в поиске определенной информации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1115-A75E-4BD3-B957-F20E989C923B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Segoe UI Light" pitchFamily="34" charset="0"/>
                <a:cs typeface="Times New Roman" pitchFamily="18" charset="0"/>
              </a:rPr>
              <a:t>Простое блокирование сайтов имеют  очень ограниченную эффективность потому что:</a:t>
            </a:r>
            <a:endParaRPr lang="ru-RU" sz="3200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Объем информации в интернете огромен и требует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огромного количества ресурсов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Финансовых и человеческих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Недостаток международного взаимодействия сводит такие превентивные способы к большим потерям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E6AD-AC53-4A75-9A13-A7433012379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Segoe UI Light" pitchFamily="34" charset="0"/>
                <a:cs typeface="Times New Roman" pitchFamily="18" charset="0"/>
              </a:rPr>
              <a:t>Ключевой ролью правительственных организаций должно стать:</a:t>
            </a:r>
            <a:r>
              <a:rPr lang="ru-RU" dirty="0" smtClean="0">
                <a:latin typeface="Segoe UI Light" pitchFamily="34" charset="0"/>
              </a:rPr>
              <a:t/>
            </a:r>
            <a:br>
              <a:rPr lang="ru-RU" dirty="0" smtClean="0">
                <a:latin typeface="Segoe UI Light" pitchFamily="34" charset="0"/>
              </a:rPr>
            </a:br>
            <a:endParaRPr lang="ru-RU" dirty="0">
              <a:latin typeface="Segoe U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Оказание помощи неправителсьвенным организациям, которые помогают людям быть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проактивными</a:t>
            </a:r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Оказать содействие людям в развитии и способности их навыков различать в серии пропагандистских материалов технические особенности дезинформации и деструктивного воздействия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Повышать медиаграмотность людей,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Помогать критически осмысливать то , что они видят в сети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15B4-2F09-4E8F-9B08-146D96CE217F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may contain: 1 person, smiling, stan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4000496" cy="521497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65469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egoe UI Light" pitchFamily="34" charset="0"/>
                <a:cs typeface="Times New Roman" pitchFamily="18" charset="0"/>
              </a:rPr>
              <a:t>Deeyah</a:t>
            </a:r>
            <a:r>
              <a:rPr lang="en-US" dirty="0" smtClean="0">
                <a:latin typeface="Segoe UI Light" pitchFamily="34" charset="0"/>
                <a:cs typeface="Times New Roman" pitchFamily="18" charset="0"/>
              </a:rPr>
              <a:t> Khan</a:t>
            </a:r>
            <a:br>
              <a:rPr lang="en-US" dirty="0" smtClean="0">
                <a:latin typeface="Segoe UI Light" pitchFamily="34" charset="0"/>
                <a:cs typeface="Times New Roman" pitchFamily="18" charset="0"/>
              </a:rPr>
            </a:b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C622-6F1F-4932-8E08-05A9D8CB63B2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s://external.ffru2-1.fna.fbcdn.net/safe_image.php?d=AQCp9_LP2O7NKnkK&amp;w=235&amp;h=350&amp;url=http%3A%2F%2Fimages.movie123.club%2Fasset%2Flight%2F006%2FJihad%2520A%2520Story%2520of%2520the%2520Others%2520%25282015%2529.jpg&amp;cfs=1&amp;upscale=1&amp;fallback=news_d_placeholder_publisher&amp;_nc_hash=AQA54AXfoAlPsF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3000396" cy="4000528"/>
          </a:xfrm>
          <a:prstGeom prst="rect">
            <a:avLst/>
          </a:prstGeom>
          <a:noFill/>
        </p:spPr>
      </p:pic>
      <p:pic>
        <p:nvPicPr>
          <p:cNvPr id="4" name="Picture 2" descr="http://fuuse.net/wp-content/uploads/2017/12/White-Right-Meeting-The-Enemy.-A-Fuuse-Film-by-Deeyah-K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143272" cy="4000529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0446-C602-4FCE-BA4F-144BD41E8557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ÐÐ°ÑÑÐ¸Ð½ÐºÐ¸ Ð¿Ð¾ Ð·Ð°Ð¿ÑÐ¾ÑÑ Christian Piccol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ÐÐ°ÑÑÐ¸Ð½ÐºÐ¸ Ð¿Ð¾ Ð·Ð°Ð¿ÑÐ¾ÑÑ Christian Piccol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SAIDA\Desktop\Без названия (1).jpgС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71810"/>
            <a:ext cx="3143272" cy="3143272"/>
          </a:xfrm>
          <a:prstGeom prst="rect">
            <a:avLst/>
          </a:prstGeom>
          <a:noFill/>
        </p:spPr>
      </p:pic>
      <p:pic>
        <p:nvPicPr>
          <p:cNvPr id="4102" name="Picture 6" descr="C:\Users\SAIDA\Desktop\Без названия (1).jpgСЫ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5026956" cy="264320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itchFamily="34" charset="0"/>
                <a:cs typeface="Times New Roman" pitchFamily="18" charset="0"/>
              </a:rPr>
              <a:t>Christian </a:t>
            </a:r>
            <a:r>
              <a:rPr lang="en-US" dirty="0" err="1" smtClean="0">
                <a:latin typeface="Segoe UI Light" pitchFamily="34" charset="0"/>
                <a:cs typeface="Times New Roman" pitchFamily="18" charset="0"/>
              </a:rPr>
              <a:t>Piccolini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31D2-ED01-4867-B824-D89B7B06081C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622619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Segoe UI Light" pitchFamily="34" charset="0"/>
              </a:rPr>
              <a:t>Кристиан</a:t>
            </a:r>
            <a:r>
              <a:rPr lang="ru-RU" sz="3200" dirty="0" smtClean="0">
                <a:latin typeface="Segoe UI Light" pitchFamily="34" charset="0"/>
              </a:rPr>
              <a:t> </a:t>
            </a:r>
            <a:r>
              <a:rPr lang="ru-RU" sz="3200" dirty="0" err="1" smtClean="0">
                <a:latin typeface="Segoe UI Light" pitchFamily="34" charset="0"/>
              </a:rPr>
              <a:t>Пикколини</a:t>
            </a:r>
            <a:r>
              <a:rPr lang="ru-RU" sz="3200" dirty="0" smtClean="0">
                <a:latin typeface="Segoe UI Light" pitchFamily="34" charset="0"/>
              </a:rPr>
              <a:t/>
            </a:r>
            <a:br>
              <a:rPr lang="ru-RU" sz="3200" dirty="0" smtClean="0">
                <a:latin typeface="Segoe UI Light" pitchFamily="34" charset="0"/>
              </a:rPr>
            </a:br>
            <a:r>
              <a:rPr lang="ru-RU" sz="3200" dirty="0" smtClean="0">
                <a:latin typeface="Segoe UI Light" pitchFamily="34" charset="0"/>
              </a:rPr>
              <a:t>«Молодая белая молодежь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Segoe UI Light" pitchFamily="34" charset="0"/>
              </a:rPr>
              <a:t>Как я стал членом деструктивного сообщества и как я вышел из него</a:t>
            </a:r>
            <a:endParaRPr lang="ru-RU" sz="2800" dirty="0">
              <a:latin typeface="Segoe UI Light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0CD8-0B20-4911-B265-3741A19B6EA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69</a:t>
            </a:fld>
            <a:endParaRPr lang="fr-FR" dirty="0"/>
          </a:p>
        </p:txBody>
      </p:sp>
      <p:pic>
        <p:nvPicPr>
          <p:cNvPr id="1026" name="Picture 2" descr="C:\Users\SAIDA\Desktop\47325021_2148586118739852_29878404194689351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857652" cy="5528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Целевая аудитория где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терракт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–это сообщение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Целевая  аудитория  меняется  в  зависимости  от  целей,  задач  и мотивов террористов. 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Теракт может быть направлен либо на определенную аудиторию, либо сразу на многие группы.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В практике СМИ сегодня широко используются методы подсознательного  воздействия,  когда  отношение  общества  к  тем  или иным явлениям окружающего мира формируется с помощью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стереотипных 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представлений, которые внедряются в поток новостей, </a:t>
            </a:r>
          </a:p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    автоматически вызывая в массовом сознании либо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отрицательную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, либо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положительную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реакцию на конкретное событие.</a:t>
            </a:r>
          </a:p>
          <a:p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124-B143-4B6E-A904-A5A52FF27EDB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itchFamily="34" charset="0"/>
                <a:cs typeface="Times New Roman" pitchFamily="18" charset="0"/>
              </a:rPr>
              <a:t>Manwar</a:t>
            </a:r>
            <a:r>
              <a:rPr lang="en-US" dirty="0" smtClean="0">
                <a:latin typeface="Segoe UI Light" pitchFamily="34" charset="0"/>
                <a:cs typeface="Times New Roman" pitchFamily="18" charset="0"/>
              </a:rPr>
              <a:t> Ali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pic>
        <p:nvPicPr>
          <p:cNvPr id="113666" name="Picture 2" descr="C:\Users\SAIDA\Desktop\Без названия (1).jpg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8"/>
            <a:ext cx="3814936" cy="2857520"/>
          </a:xfrm>
          <a:prstGeom prst="rect">
            <a:avLst/>
          </a:prstGeom>
          <a:noFill/>
        </p:spPr>
      </p:pic>
      <p:pic>
        <p:nvPicPr>
          <p:cNvPr id="113667" name="Picture 3" descr="C:\Users\SAIDA\Desktop\images (3).jpg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209739" cy="2357454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644-2C7A-44D2-897F-6173083956C1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86238" cy="52252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UI Light" pitchFamily="34" charset="0"/>
                <a:cs typeface="Times New Roman" pitchFamily="18" charset="0"/>
              </a:rPr>
              <a:t>Перспективы миротворчества и человеческой безопасности</a:t>
            </a:r>
            <a:endParaRPr lang="ru-RU" sz="2800" dirty="0">
              <a:latin typeface="Segoe UI Light" pitchFamily="34" charset="0"/>
              <a:cs typeface="Times New Roman" pitchFamily="18" charset="0"/>
            </a:endParaRPr>
          </a:p>
        </p:txBody>
      </p:sp>
      <p:pic>
        <p:nvPicPr>
          <p:cNvPr id="192514" name="Picture 2" descr="https://ws1.nbni.co.uk/content/metadata/images/5ae953f4f5ba7419441786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26432084"/>
            <a:ext cx="7929619" cy="16430740"/>
          </a:xfrm>
          <a:prstGeom prst="rect">
            <a:avLst/>
          </a:prstGeom>
          <a:noFill/>
        </p:spPr>
      </p:pic>
      <p:pic>
        <p:nvPicPr>
          <p:cNvPr id="192516" name="Picture 4" descr="https://ws1.nbni.co.uk/content/metadata/images/5ae953f4f5ba7419441786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3857653" cy="5143536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AF9D-DC00-4F5A-8E91-4EBAD06BC2D5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F3CA-DBC3-4C3B-A844-EE9D4B491656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Эффективные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контрнарративы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Фокусируются на 4 основных  аспектах: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1.Подрыве лидерства террористов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2.Акцентировании страдания гражданского населения в результате террористических действий и лицемерие  групп НЭ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3.Показ  криминальной основы террористических действий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4.Демонстрации  трудностей жизни в бандах и  террористических группах, сектах с целью лишения их кажущейся романтичности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006E-F89D-4908-A6B2-26053AE54C26}" type="datetime1">
              <a:rPr lang="ru-RU" smtClean="0"/>
              <a:pPr/>
              <a:t>05.12.2018</a:t>
            </a:fld>
            <a:endParaRPr lang="fr-FR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Эффективно работающие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контрнарративы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Рассказы бывших террористов покинувших группы(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Часто,имено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бывшие террористы становятся основными агентами дерадикализации других и таких примеров очень много)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Рассказы  членов семей террористов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Рассказы бывших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террориств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о их жизни в группе, о том какие они претерпевали лишения и трудности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Истории о неудачных тактиках и провалах в действиях террористов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F019-11EF-4D74-9510-1152930E0264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PwR0J0hgL._SX327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133725" cy="4752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714356"/>
            <a:ext cx="4071966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Терроризм рационален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Segoe UI Light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Террористы не сумасшедшие: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latin typeface="Segoe UI Light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«Эти люди не имеют типичного профиля и каких то только им свойственных качеств, или свойственных только им мотивов.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Но у некоторых из них все же возникает желание- «перейти черту» и  применять насилие.» </a:t>
            </a:r>
            <a:r>
              <a:rPr lang="ru-RU" sz="2000" dirty="0" err="1" smtClean="0">
                <a:solidFill>
                  <a:srgbClr val="000000"/>
                </a:solidFill>
                <a:latin typeface="Segoe UI Light" pitchFamily="34" charset="0"/>
              </a:rPr>
              <a:t>Жерральд</a:t>
            </a:r>
            <a:r>
              <a:rPr lang="ru-RU" sz="2000" dirty="0" smtClean="0">
                <a:solidFill>
                  <a:srgbClr val="000000"/>
                </a:solidFill>
                <a:latin typeface="Segoe UI Light" pitchFamily="34" charset="0"/>
              </a:rPr>
              <a:t> Пост</a:t>
            </a:r>
          </a:p>
          <a:p>
            <a:pPr lvl="1">
              <a:buFont typeface="Arial" pitchFamily="34" charset="0"/>
              <a:buChar char="•"/>
            </a:pPr>
            <a:endParaRPr lang="ru-RU" sz="2000" dirty="0">
              <a:latin typeface="Segoe UI Light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8048-A295-45E7-B62E-4B9FB4B9C1ED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Очевидно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Большую роль играет открытость общества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Сотрудничество  с правоохранительными организациями в смысле предоставлении возможности  создавать такие контрнарративные материалы и избегание повышенной секретности информации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Транслирование  историй  террористов вышедших из групп НЭ в СМИ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Они лучшие </a:t>
            </a:r>
            <a:r>
              <a:rPr lang="ru-RU" u="sng" dirty="0" err="1" smtClean="0">
                <a:latin typeface="Segoe UI Light" pitchFamily="34" charset="0"/>
                <a:cs typeface="Times New Roman" pitchFamily="18" charset="0"/>
              </a:rPr>
              <a:t>мессенджеры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так как были там и знают эту реальность.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Рассказы людей вышедших из террористических групп в силу потери доверия к </a:t>
            </a:r>
            <a:r>
              <a:rPr lang="ru-RU" u="sng" dirty="0" smtClean="0">
                <a:latin typeface="Segoe UI Light" pitchFamily="34" charset="0"/>
                <a:cs typeface="Times New Roman" pitchFamily="18" charset="0"/>
              </a:rPr>
              <a:t>лидерам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этих групп также необходимо публиковать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207-C318-4FFC-9D41-700B5FC3A6B0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000241"/>
            <a:ext cx="764386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Segoe UI Light" pitchFamily="34" charset="0"/>
                <a:cs typeface="Times New Roman" pitchFamily="18" charset="0"/>
              </a:rPr>
              <a:t>       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  <a:cs typeface="Times New Roman" pitchFamily="18" charset="0"/>
              </a:rPr>
              <a:t>http://www.counternarratives.org</a:t>
            </a:r>
            <a:r>
              <a:rPr lang="en-US" sz="3200" dirty="0" smtClean="0">
                <a:solidFill>
                  <a:prstClr val="black"/>
                </a:solidFill>
                <a:latin typeface="Segoe UI Light" pitchFamily="34" charset="0"/>
              </a:rPr>
              <a:t>/</a:t>
            </a:r>
            <a:endParaRPr lang="ru-RU" sz="3200" dirty="0">
              <a:solidFill>
                <a:prstClr val="black"/>
              </a:solidFill>
              <a:latin typeface="Segoe UI Light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56B9-FB51-4E12-8B89-BA336217F3FB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Эмоциональное воздействие</a:t>
            </a:r>
            <a:endParaRPr lang="ru-RU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Яркие и  волнующие  зрительные образы (убийство, пятна крови и т.  д.) воздействуют на психику человека и его память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Информация, переданная непосредственно до показа яркого образа, вытесняется из памяти; а информация,  подаваемая в момент демонстрации таких ярких образов или непосредственно после них, четко откладывается в памяти  </a:t>
            </a:r>
          </a:p>
          <a:p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Christianson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 &amp; 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Loftus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, 1987; 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Loftus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 &amp; 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Burns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, 1982;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Newhagen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 &amp; </a:t>
            </a:r>
            <a:r>
              <a:rPr lang="ru-RU" dirty="0" err="1" smtClean="0">
                <a:latin typeface="Segoe UI Light" pitchFamily="34" charset="0"/>
                <a:cs typeface="Times New Roman" pitchFamily="18" charset="0"/>
              </a:rPr>
              <a:t>Reeves</a:t>
            </a:r>
            <a:r>
              <a:rPr lang="ru-RU" dirty="0" smtClean="0">
                <a:latin typeface="Segoe UI Light" pitchFamily="34" charset="0"/>
                <a:cs typeface="Times New Roman" pitchFamily="18" charset="0"/>
              </a:rPr>
              <a:t>, 1992).</a:t>
            </a:r>
          </a:p>
          <a:p>
            <a:endParaRPr lang="ru-RU" dirty="0" smtClean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2357430"/>
            <a:ext cx="41319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9E28-E14E-4DF9-983E-366669B0F8CD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6E6A-F732-4BCE-B1F6-28A37DAC814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357298"/>
            <a:ext cx="7786742" cy="450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Segoe UI Light" pitchFamily="34" charset="0"/>
                <a:cs typeface="Times New Roman" pitchFamily="18" charset="0"/>
              </a:rPr>
              <a:t>«… интенсивный эмоциональный  образ  прерывает  процесс  циркуляции  информации, которая непосредственно ему предшествовала, в оперативной памяти, почти так же, как ушиб головы может привести к ретроактивной  амнезии  событий,  непосредственно  предшествовавших удару. </a:t>
            </a:r>
          </a:p>
          <a:p>
            <a:r>
              <a:rPr lang="ru-RU" sz="2800" i="1" dirty="0" smtClean="0">
                <a:latin typeface="Segoe UI Light" pitchFamily="34" charset="0"/>
                <a:cs typeface="Times New Roman" pitchFamily="18" charset="0"/>
              </a:rPr>
              <a:t>Яркий образ    очень хорошо запоминается и может служить </a:t>
            </a:r>
            <a:r>
              <a:rPr lang="ru-RU" sz="2800" i="1" u="sng" dirty="0" smtClean="0">
                <a:latin typeface="Segoe UI Light" pitchFamily="34" charset="0"/>
                <a:cs typeface="Times New Roman" pitchFamily="18" charset="0"/>
              </a:rPr>
              <a:t>организационной схемой </a:t>
            </a:r>
            <a:r>
              <a:rPr lang="ru-RU" sz="2800" i="1" dirty="0" smtClean="0">
                <a:latin typeface="Segoe UI Light" pitchFamily="34" charset="0"/>
                <a:cs typeface="Times New Roman" pitchFamily="18" charset="0"/>
              </a:rPr>
              <a:t>для построения в памяти представления о событии» (</a:t>
            </a:r>
            <a:r>
              <a:rPr lang="ru-RU" sz="2800" i="1" dirty="0" err="1" smtClean="0">
                <a:latin typeface="Segoe UI Light" pitchFamily="34" charset="0"/>
                <a:cs typeface="Times New Roman" pitchFamily="18" charset="0"/>
              </a:rPr>
              <a:t>Harris</a:t>
            </a:r>
            <a:r>
              <a:rPr lang="ru-RU" sz="2800" i="1" dirty="0" smtClean="0">
                <a:latin typeface="Segoe UI Light" pitchFamily="34" charset="0"/>
                <a:cs typeface="Times New Roman" pitchFamily="18" charset="0"/>
              </a:rPr>
              <a:t>, 1999)</a:t>
            </a:r>
            <a:endParaRPr lang="ru-RU" sz="2800" i="1" dirty="0">
              <a:latin typeface="Segoe UI Light" pitchFamily="34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C6AD-7004-4C77-9B26-E0782040724A}" type="datetime1">
              <a:rPr lang="ru-RU" smtClean="0"/>
              <a:pPr/>
              <a:t>05.12.2018</a:t>
            </a:fld>
            <a:endParaRPr lang="fr-F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17FD-2930-4FB9-A74C-FF53A2D12BB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3257</Words>
  <Application>Microsoft Office PowerPoint</Application>
  <PresentationFormat>Экран (4:3)</PresentationFormat>
  <Paragraphs>621</Paragraphs>
  <Slides>76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Слайд 1</vt:lpstr>
      <vt:lpstr>Слайд 2</vt:lpstr>
      <vt:lpstr>Роль  масс-медиа и социальных сетей</vt:lpstr>
      <vt:lpstr>Коммуникационная составляющая процесса </vt:lpstr>
      <vt:lpstr>Слайд 5</vt:lpstr>
      <vt:lpstr>Теракт- как способ общения </vt:lpstr>
      <vt:lpstr>Целевая аудитория где терракт –это сообщение</vt:lpstr>
      <vt:lpstr>Эмоциональное воздействие</vt:lpstr>
      <vt:lpstr>Слайд 9</vt:lpstr>
      <vt:lpstr> Вовлечение в группы НЭ посредством Соц.сетей</vt:lpstr>
      <vt:lpstr>Вербовка</vt:lpstr>
      <vt:lpstr>Уязвимость к вербовке    </vt:lpstr>
      <vt:lpstr>Определение : «Зона риска»</vt:lpstr>
      <vt:lpstr>Устойчивость к вербовке </vt:lpstr>
      <vt:lpstr>Что влияет на устойчивость и уязвимость :</vt:lpstr>
      <vt:lpstr>Какие слабые стороны людей используются? </vt:lpstr>
      <vt:lpstr>Поиск смысла жизни и ответ на вопросы: </vt:lpstr>
      <vt:lpstr>Формы насильственного экстремизма </vt:lpstr>
      <vt:lpstr>Спектр  современного экстремизма  (данные Европола): </vt:lpstr>
      <vt:lpstr>   Основные  способы вовлечения:    </vt:lpstr>
      <vt:lpstr>Воздействие в сети</vt:lpstr>
      <vt:lpstr>Что такое нарратив ?</vt:lpstr>
      <vt:lpstr>Нарративы насильственного экстремизма – (определение ОБСЕ)</vt:lpstr>
      <vt:lpstr>Нарратив ,как  мобилизующее сообщение </vt:lpstr>
      <vt:lpstr>Структура </vt:lpstr>
      <vt:lpstr>Основные целевые аудитории</vt:lpstr>
      <vt:lpstr> На какие технологии опирается</vt:lpstr>
      <vt:lpstr>Используют  в пропаганде своих идей методы маркетинга и рекламы</vt:lpstr>
      <vt:lpstr>Полностью продукт современной эпохи   Хорошая новость:    Успешно можно использовать и для создания контрнарратива                                           </vt:lpstr>
      <vt:lpstr>Слайд 30</vt:lpstr>
      <vt:lpstr>Упрощенная схема -принцип героизации в построении нарратива (Паттерн «Hero’s journey”-приключение героя) Joseph Cambel   </vt:lpstr>
      <vt:lpstr>Паттерн «Hero’s journey”-приключение героя </vt:lpstr>
      <vt:lpstr>Основная идея нарратива экстремистской группы</vt:lpstr>
      <vt:lpstr>Слайд 34</vt:lpstr>
      <vt:lpstr>Слайд 35</vt:lpstr>
      <vt:lpstr>Например, нарратив  «История пророка» (Принцип подражания)</vt:lpstr>
      <vt:lpstr>Слайд 37</vt:lpstr>
      <vt:lpstr>Принцип построение новостного сообщения</vt:lpstr>
      <vt:lpstr>Классификация  героев</vt:lpstr>
      <vt:lpstr>Основные персонажи: </vt:lpstr>
      <vt:lpstr>Принцип действия</vt:lpstr>
      <vt:lpstr>Действия и характеристики  </vt:lpstr>
      <vt:lpstr>Почему это работает?</vt:lpstr>
      <vt:lpstr>Почему происходит вовлечение?</vt:lpstr>
      <vt:lpstr>Основные темы</vt:lpstr>
      <vt:lpstr>Типы распространяемых материалов содержат:</vt:lpstr>
      <vt:lpstr>Образы</vt:lpstr>
      <vt:lpstr>Иллюстрации к материалам в социальных сетях</vt:lpstr>
      <vt:lpstr>Визуальный ряд</vt:lpstr>
      <vt:lpstr>Слайд 50</vt:lpstr>
      <vt:lpstr>Слайд 51</vt:lpstr>
      <vt:lpstr>Анализ визуального ряда иллюстраций </vt:lpstr>
      <vt:lpstr>Пропаганда</vt:lpstr>
      <vt:lpstr>Неудачная попытка контрнарратива</vt:lpstr>
      <vt:lpstr>Характер жестов</vt:lpstr>
      <vt:lpstr>Обложки журналов</vt:lpstr>
      <vt:lpstr>Характер жестов  </vt:lpstr>
      <vt:lpstr>Основная эмоция-Ненависть</vt:lpstr>
      <vt:lpstr>Слайд 59</vt:lpstr>
      <vt:lpstr>Типология предубеждений (от неприязни к ненависти) Humera KHAN www.muflehun.org</vt:lpstr>
      <vt:lpstr>Контрнарративы</vt:lpstr>
      <vt:lpstr>Ключевая роль неправительственных организаций</vt:lpstr>
      <vt:lpstr>Действия правительства  иногда мешают ,когда:</vt:lpstr>
      <vt:lpstr>Простое блокирование сайтов имеют  очень ограниченную эффективность потому что:</vt:lpstr>
      <vt:lpstr>Ключевой ролью правительственных организаций должно стать: </vt:lpstr>
      <vt:lpstr>Deeyah Khan </vt:lpstr>
      <vt:lpstr>Слайд 67</vt:lpstr>
      <vt:lpstr>Christian Piccolini</vt:lpstr>
      <vt:lpstr>Кристиан Пикколини «Молодая белая молодежь»   Как я стал членом деструктивного сообщества и как я вышел из него</vt:lpstr>
      <vt:lpstr>Manwar Ali</vt:lpstr>
      <vt:lpstr>Перспективы миротворчества и человеческой безопасности</vt:lpstr>
      <vt:lpstr>Эффективные контрнарративы</vt:lpstr>
      <vt:lpstr>Эффективно работающие контрнарративы</vt:lpstr>
      <vt:lpstr>Слайд 74</vt:lpstr>
      <vt:lpstr>Очевидно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SAIDA</dc:creator>
  <cp:lastModifiedBy>SAIDA</cp:lastModifiedBy>
  <cp:revision>400</cp:revision>
  <cp:lastPrinted>1601-01-01T00:00:00Z</cp:lastPrinted>
  <dcterms:created xsi:type="dcterms:W3CDTF">1601-01-01T00:00:00Z</dcterms:created>
  <dcterms:modified xsi:type="dcterms:W3CDTF">2018-12-05T05:37:46Z</dcterms:modified>
</cp:coreProperties>
</file>