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16" r:id="rId2"/>
    <p:sldMasterId id="2147483833" r:id="rId3"/>
    <p:sldMasterId id="2147483850" r:id="rId4"/>
    <p:sldMasterId id="2147483867" r:id="rId5"/>
    <p:sldMasterId id="2147483884" r:id="rId6"/>
    <p:sldMasterId id="2147483901" r:id="rId7"/>
    <p:sldMasterId id="2147483918" r:id="rId8"/>
    <p:sldMasterId id="2147483935" r:id="rId9"/>
    <p:sldMasterId id="2147483952" r:id="rId10"/>
  </p:sldMasterIdLst>
  <p:sldIdLst>
    <p:sldId id="295" r:id="rId11"/>
    <p:sldId id="294" r:id="rId12"/>
    <p:sldId id="293" r:id="rId13"/>
    <p:sldId id="292" r:id="rId14"/>
    <p:sldId id="291" r:id="rId15"/>
    <p:sldId id="269" r:id="rId16"/>
    <p:sldId id="281" r:id="rId17"/>
    <p:sldId id="279" r:id="rId18"/>
    <p:sldId id="277" r:id="rId19"/>
    <p:sldId id="264" r:id="rId20"/>
    <p:sldId id="280" r:id="rId21"/>
    <p:sldId id="275" r:id="rId22"/>
    <p:sldId id="274" r:id="rId23"/>
    <p:sldId id="263" r:id="rId24"/>
    <p:sldId id="276" r:id="rId25"/>
    <p:sldId id="287" r:id="rId26"/>
    <p:sldId id="288" r:id="rId27"/>
    <p:sldId id="278" r:id="rId28"/>
    <p:sldId id="289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29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D60093"/>
    <a:srgbClr val="FF0066"/>
    <a:srgbClr val="FFCC00"/>
    <a:srgbClr val="9900CC"/>
    <a:srgbClr val="D5F2FB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D6D38-7608-4AFE-A156-16F5AC0C7CD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3E4D0D1-95F4-473D-95B6-332CD1651DC5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МСУ</a:t>
          </a:r>
          <a:endParaRPr lang="ru-RU" sz="3200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EDAE016A-2FBE-4211-8423-C6420C202FD6}" type="parTrans" cxnId="{021D1C37-4041-4B47-9EEB-BCFA314E306D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DA4EBC6B-6179-4B83-8090-30555A4E6D77}" type="sibTrans" cxnId="{021D1C37-4041-4B47-9EEB-BCFA314E306D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E9DEE24F-267A-4B2A-81E7-3F130A2CF265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ГАМСУМО</a:t>
          </a:r>
          <a:endParaRPr lang="ru-RU" sz="3200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C2C2C7C9-CEE0-49B8-BBB8-7B8A1D4D5469}" type="parTrans" cxnId="{8E08744A-CA44-4574-97E2-7CA7C7B3FFF1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B2C8F55C-FBA6-4BB5-A1FB-7677C1A4E547}" type="sibTrans" cxnId="{8E08744A-CA44-4574-97E2-7CA7C7B3FFF1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167095E6-5F69-4A91-9262-980CC7875239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МОН КР</a:t>
          </a:r>
          <a:endParaRPr lang="ru-RU" sz="3200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20BDC325-39F8-4AC6-8DDF-E96446BB25FD}" type="parTrans" cxnId="{AD8F6700-59CE-456D-A697-0D6FAAF6811C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A52C2EC5-2FA1-48F5-B286-671B9C09C67A}" type="sibTrans" cxnId="{AD8F6700-59CE-456D-A697-0D6FAAF6811C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3FB394E0-3384-41E5-BC34-E08471BA30E0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МЗ КР</a:t>
          </a:r>
          <a:endParaRPr lang="ru-RU" sz="3200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2A276E95-9665-440C-8A4A-F3A4113A5781}" type="parTrans" cxnId="{94C72538-28D6-4A12-82A1-AB4AB11E578C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84368D98-45AF-409F-813E-F0340EC76EF8}" type="sibTrans" cxnId="{94C72538-28D6-4A12-82A1-AB4AB11E578C}">
      <dgm:prSet/>
      <dgm:spPr/>
      <dgm:t>
        <a:bodyPr/>
        <a:lstStyle/>
        <a:p>
          <a:endParaRPr lang="ru-RU" sz="2000" b="1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</a:endParaRPr>
        </a:p>
      </dgm:t>
    </dgm:pt>
    <dgm:pt modelId="{1A805B9A-EB3F-4C72-B97B-D5F532500F8F}" type="pres">
      <dgm:prSet presAssocID="{1CBD6D38-7608-4AFE-A156-16F5AC0C7C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1827B3-7674-4474-88A6-6ABBE3400487}" type="pres">
      <dgm:prSet presAssocID="{B3E4D0D1-95F4-473D-95B6-332CD1651DC5}" presName="parentLin" presStyleCnt="0"/>
      <dgm:spPr/>
    </dgm:pt>
    <dgm:pt modelId="{CEF1988E-2BD7-447D-8538-0A67CF385A67}" type="pres">
      <dgm:prSet presAssocID="{B3E4D0D1-95F4-473D-95B6-332CD1651DC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E82E3A6-9A04-414D-AFB8-7270185BCA65}" type="pres">
      <dgm:prSet presAssocID="{B3E4D0D1-95F4-473D-95B6-332CD1651DC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F1D01-D6EC-4514-BA8A-131C01FBD78A}" type="pres">
      <dgm:prSet presAssocID="{B3E4D0D1-95F4-473D-95B6-332CD1651DC5}" presName="negativeSpace" presStyleCnt="0"/>
      <dgm:spPr/>
    </dgm:pt>
    <dgm:pt modelId="{5910C521-4010-4B06-ADA6-C3A50BE71011}" type="pres">
      <dgm:prSet presAssocID="{B3E4D0D1-95F4-473D-95B6-332CD1651DC5}" presName="childText" presStyleLbl="conFgAcc1" presStyleIdx="0" presStyleCnt="4">
        <dgm:presLayoutVars>
          <dgm:bulletEnabled val="1"/>
        </dgm:presLayoutVars>
      </dgm:prSet>
      <dgm:spPr/>
    </dgm:pt>
    <dgm:pt modelId="{CBE4AF4F-20FA-4C53-98BF-AF6C3DB1A08F}" type="pres">
      <dgm:prSet presAssocID="{DA4EBC6B-6179-4B83-8090-30555A4E6D77}" presName="spaceBetweenRectangles" presStyleCnt="0"/>
      <dgm:spPr/>
    </dgm:pt>
    <dgm:pt modelId="{40AE2485-B6BB-473F-9DEF-C5CF2D212FC9}" type="pres">
      <dgm:prSet presAssocID="{E9DEE24F-267A-4B2A-81E7-3F130A2CF265}" presName="parentLin" presStyleCnt="0"/>
      <dgm:spPr/>
    </dgm:pt>
    <dgm:pt modelId="{C0F04BD8-1F36-4104-A370-CD438E54AC84}" type="pres">
      <dgm:prSet presAssocID="{E9DEE24F-267A-4B2A-81E7-3F130A2CF26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1F1B59D-17C2-4B07-9FCE-A49F304231B2}" type="pres">
      <dgm:prSet presAssocID="{E9DEE24F-267A-4B2A-81E7-3F130A2CF26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91F65-BF67-4E61-82B7-297B5BF8DD11}" type="pres">
      <dgm:prSet presAssocID="{E9DEE24F-267A-4B2A-81E7-3F130A2CF265}" presName="negativeSpace" presStyleCnt="0"/>
      <dgm:spPr/>
    </dgm:pt>
    <dgm:pt modelId="{FB8A15A8-3E61-4366-B92C-3E18DD0FFFCD}" type="pres">
      <dgm:prSet presAssocID="{E9DEE24F-267A-4B2A-81E7-3F130A2CF265}" presName="childText" presStyleLbl="conFgAcc1" presStyleIdx="1" presStyleCnt="4">
        <dgm:presLayoutVars>
          <dgm:bulletEnabled val="1"/>
        </dgm:presLayoutVars>
      </dgm:prSet>
      <dgm:spPr/>
    </dgm:pt>
    <dgm:pt modelId="{2F1E6C08-9573-4FDF-82BB-DDF5429317EE}" type="pres">
      <dgm:prSet presAssocID="{B2C8F55C-FBA6-4BB5-A1FB-7677C1A4E547}" presName="spaceBetweenRectangles" presStyleCnt="0"/>
      <dgm:spPr/>
    </dgm:pt>
    <dgm:pt modelId="{CF93A34A-C26F-4E43-9658-B8063E559166}" type="pres">
      <dgm:prSet presAssocID="{167095E6-5F69-4A91-9262-980CC7875239}" presName="parentLin" presStyleCnt="0"/>
      <dgm:spPr/>
    </dgm:pt>
    <dgm:pt modelId="{4DAACC18-43A1-4340-959A-6E3CE268B85E}" type="pres">
      <dgm:prSet presAssocID="{167095E6-5F69-4A91-9262-980CC787523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2699985-29F1-47F0-8917-AB3AD6178DE3}" type="pres">
      <dgm:prSet presAssocID="{167095E6-5F69-4A91-9262-980CC7875239}" presName="parentText" presStyleLbl="node1" presStyleIdx="2" presStyleCnt="4" custScaleX="959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AE7F2-7A49-470E-95EC-5667F7F3E080}" type="pres">
      <dgm:prSet presAssocID="{167095E6-5F69-4A91-9262-980CC7875239}" presName="negativeSpace" presStyleCnt="0"/>
      <dgm:spPr/>
    </dgm:pt>
    <dgm:pt modelId="{06231906-7507-46A7-9D49-36D9F3A39A29}" type="pres">
      <dgm:prSet presAssocID="{167095E6-5F69-4A91-9262-980CC7875239}" presName="childText" presStyleLbl="conFgAcc1" presStyleIdx="2" presStyleCnt="4">
        <dgm:presLayoutVars>
          <dgm:bulletEnabled val="1"/>
        </dgm:presLayoutVars>
      </dgm:prSet>
      <dgm:spPr/>
    </dgm:pt>
    <dgm:pt modelId="{17D47B85-70E7-4E4F-978A-B0FC2E4567C2}" type="pres">
      <dgm:prSet presAssocID="{A52C2EC5-2FA1-48F5-B286-671B9C09C67A}" presName="spaceBetweenRectangles" presStyleCnt="0"/>
      <dgm:spPr/>
    </dgm:pt>
    <dgm:pt modelId="{D4D8153F-04AC-4FA1-8EAF-2DDA942698ED}" type="pres">
      <dgm:prSet presAssocID="{3FB394E0-3384-41E5-BC34-E08471BA30E0}" presName="parentLin" presStyleCnt="0"/>
      <dgm:spPr/>
    </dgm:pt>
    <dgm:pt modelId="{3A8C8DF2-F471-4A4E-9A98-8157F7432DBB}" type="pres">
      <dgm:prSet presAssocID="{3FB394E0-3384-41E5-BC34-E08471BA30E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AA0A08C-85D0-45EE-BF98-EC97C14C55BA}" type="pres">
      <dgm:prSet presAssocID="{3FB394E0-3384-41E5-BC34-E08471BA30E0}" presName="parentText" presStyleLbl="node1" presStyleIdx="3" presStyleCnt="4" custScaleX="960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DC108-0949-4BA3-8BF5-0E0A5F4A18A8}" type="pres">
      <dgm:prSet presAssocID="{3FB394E0-3384-41E5-BC34-E08471BA30E0}" presName="negativeSpace" presStyleCnt="0"/>
      <dgm:spPr/>
    </dgm:pt>
    <dgm:pt modelId="{89237E17-5B6C-4CC9-926C-B381DDEADB8E}" type="pres">
      <dgm:prSet presAssocID="{3FB394E0-3384-41E5-BC34-E08471BA30E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55430AF-0CE9-45EB-8A63-6923C5694329}" type="presOf" srcId="{167095E6-5F69-4A91-9262-980CC7875239}" destId="{D2699985-29F1-47F0-8917-AB3AD6178DE3}" srcOrd="1" destOrd="0" presId="urn:microsoft.com/office/officeart/2005/8/layout/list1"/>
    <dgm:cxn modelId="{021D1C37-4041-4B47-9EEB-BCFA314E306D}" srcId="{1CBD6D38-7608-4AFE-A156-16F5AC0C7CDF}" destId="{B3E4D0D1-95F4-473D-95B6-332CD1651DC5}" srcOrd="0" destOrd="0" parTransId="{EDAE016A-2FBE-4211-8423-C6420C202FD6}" sibTransId="{DA4EBC6B-6179-4B83-8090-30555A4E6D77}"/>
    <dgm:cxn modelId="{AD8F6700-59CE-456D-A697-0D6FAAF6811C}" srcId="{1CBD6D38-7608-4AFE-A156-16F5AC0C7CDF}" destId="{167095E6-5F69-4A91-9262-980CC7875239}" srcOrd="2" destOrd="0" parTransId="{20BDC325-39F8-4AC6-8DDF-E96446BB25FD}" sibTransId="{A52C2EC5-2FA1-48F5-B286-671B9C09C67A}"/>
    <dgm:cxn modelId="{36A76296-DAD2-41A6-A320-FCBB2EF01B2C}" type="presOf" srcId="{B3E4D0D1-95F4-473D-95B6-332CD1651DC5}" destId="{CEF1988E-2BD7-447D-8538-0A67CF385A67}" srcOrd="0" destOrd="0" presId="urn:microsoft.com/office/officeart/2005/8/layout/list1"/>
    <dgm:cxn modelId="{94C72538-28D6-4A12-82A1-AB4AB11E578C}" srcId="{1CBD6D38-7608-4AFE-A156-16F5AC0C7CDF}" destId="{3FB394E0-3384-41E5-BC34-E08471BA30E0}" srcOrd="3" destOrd="0" parTransId="{2A276E95-9665-440C-8A4A-F3A4113A5781}" sibTransId="{84368D98-45AF-409F-813E-F0340EC76EF8}"/>
    <dgm:cxn modelId="{8E08744A-CA44-4574-97E2-7CA7C7B3FFF1}" srcId="{1CBD6D38-7608-4AFE-A156-16F5AC0C7CDF}" destId="{E9DEE24F-267A-4B2A-81E7-3F130A2CF265}" srcOrd="1" destOrd="0" parTransId="{C2C2C7C9-CEE0-49B8-BBB8-7B8A1D4D5469}" sibTransId="{B2C8F55C-FBA6-4BB5-A1FB-7677C1A4E547}"/>
    <dgm:cxn modelId="{32DB3024-9B83-41EA-9506-3F05DA90D04C}" type="presOf" srcId="{1CBD6D38-7608-4AFE-A156-16F5AC0C7CDF}" destId="{1A805B9A-EB3F-4C72-B97B-D5F532500F8F}" srcOrd="0" destOrd="0" presId="urn:microsoft.com/office/officeart/2005/8/layout/list1"/>
    <dgm:cxn modelId="{164A432D-8943-463C-B8DF-605BD5EEACB7}" type="presOf" srcId="{3FB394E0-3384-41E5-BC34-E08471BA30E0}" destId="{3A8C8DF2-F471-4A4E-9A98-8157F7432DBB}" srcOrd="0" destOrd="0" presId="urn:microsoft.com/office/officeart/2005/8/layout/list1"/>
    <dgm:cxn modelId="{E913FE87-4B2D-4A09-AC4F-6CC179359975}" type="presOf" srcId="{E9DEE24F-267A-4B2A-81E7-3F130A2CF265}" destId="{C0F04BD8-1F36-4104-A370-CD438E54AC84}" srcOrd="0" destOrd="0" presId="urn:microsoft.com/office/officeart/2005/8/layout/list1"/>
    <dgm:cxn modelId="{DEA66B71-65A3-425B-B57A-B15CE38716D1}" type="presOf" srcId="{B3E4D0D1-95F4-473D-95B6-332CD1651DC5}" destId="{7E82E3A6-9A04-414D-AFB8-7270185BCA65}" srcOrd="1" destOrd="0" presId="urn:microsoft.com/office/officeart/2005/8/layout/list1"/>
    <dgm:cxn modelId="{7A0410D4-16ED-4531-A4F3-A83ABBC35442}" type="presOf" srcId="{E9DEE24F-267A-4B2A-81E7-3F130A2CF265}" destId="{71F1B59D-17C2-4B07-9FCE-A49F304231B2}" srcOrd="1" destOrd="0" presId="urn:microsoft.com/office/officeart/2005/8/layout/list1"/>
    <dgm:cxn modelId="{551189EB-C278-46FD-958A-21D40256435A}" type="presOf" srcId="{3FB394E0-3384-41E5-BC34-E08471BA30E0}" destId="{7AA0A08C-85D0-45EE-BF98-EC97C14C55BA}" srcOrd="1" destOrd="0" presId="urn:microsoft.com/office/officeart/2005/8/layout/list1"/>
    <dgm:cxn modelId="{628E4EC5-001C-4FD5-B62A-D2146BEB8D5E}" type="presOf" srcId="{167095E6-5F69-4A91-9262-980CC7875239}" destId="{4DAACC18-43A1-4340-959A-6E3CE268B85E}" srcOrd="0" destOrd="0" presId="urn:microsoft.com/office/officeart/2005/8/layout/list1"/>
    <dgm:cxn modelId="{9A5249BB-91A4-4C73-863D-894490BF154D}" type="presParOf" srcId="{1A805B9A-EB3F-4C72-B97B-D5F532500F8F}" destId="{ED1827B3-7674-4474-88A6-6ABBE3400487}" srcOrd="0" destOrd="0" presId="urn:microsoft.com/office/officeart/2005/8/layout/list1"/>
    <dgm:cxn modelId="{F24D53F0-A0A0-4D54-B659-62B61DC71E87}" type="presParOf" srcId="{ED1827B3-7674-4474-88A6-6ABBE3400487}" destId="{CEF1988E-2BD7-447D-8538-0A67CF385A67}" srcOrd="0" destOrd="0" presId="urn:microsoft.com/office/officeart/2005/8/layout/list1"/>
    <dgm:cxn modelId="{77723B8D-36AB-49B9-945F-9AE703937E90}" type="presParOf" srcId="{ED1827B3-7674-4474-88A6-6ABBE3400487}" destId="{7E82E3A6-9A04-414D-AFB8-7270185BCA65}" srcOrd="1" destOrd="0" presId="urn:microsoft.com/office/officeart/2005/8/layout/list1"/>
    <dgm:cxn modelId="{2881DC02-94C7-40CA-AA2D-DBDF6A7586AA}" type="presParOf" srcId="{1A805B9A-EB3F-4C72-B97B-D5F532500F8F}" destId="{335F1D01-D6EC-4514-BA8A-131C01FBD78A}" srcOrd="1" destOrd="0" presId="urn:microsoft.com/office/officeart/2005/8/layout/list1"/>
    <dgm:cxn modelId="{70B3956A-FF09-45A3-AC8C-80EEC0BD44D1}" type="presParOf" srcId="{1A805B9A-EB3F-4C72-B97B-D5F532500F8F}" destId="{5910C521-4010-4B06-ADA6-C3A50BE71011}" srcOrd="2" destOrd="0" presId="urn:microsoft.com/office/officeart/2005/8/layout/list1"/>
    <dgm:cxn modelId="{C84C9F1D-A243-4A53-B3ED-7E932461FCF5}" type="presParOf" srcId="{1A805B9A-EB3F-4C72-B97B-D5F532500F8F}" destId="{CBE4AF4F-20FA-4C53-98BF-AF6C3DB1A08F}" srcOrd="3" destOrd="0" presId="urn:microsoft.com/office/officeart/2005/8/layout/list1"/>
    <dgm:cxn modelId="{6CB94272-2AF3-4EE8-9231-B551CB425E2D}" type="presParOf" srcId="{1A805B9A-EB3F-4C72-B97B-D5F532500F8F}" destId="{40AE2485-B6BB-473F-9DEF-C5CF2D212FC9}" srcOrd="4" destOrd="0" presId="urn:microsoft.com/office/officeart/2005/8/layout/list1"/>
    <dgm:cxn modelId="{2C09F8CD-62C6-417F-A0AC-314FE4F14140}" type="presParOf" srcId="{40AE2485-B6BB-473F-9DEF-C5CF2D212FC9}" destId="{C0F04BD8-1F36-4104-A370-CD438E54AC84}" srcOrd="0" destOrd="0" presId="urn:microsoft.com/office/officeart/2005/8/layout/list1"/>
    <dgm:cxn modelId="{4745745A-D8A0-4546-9D0D-8DF7FE3975C8}" type="presParOf" srcId="{40AE2485-B6BB-473F-9DEF-C5CF2D212FC9}" destId="{71F1B59D-17C2-4B07-9FCE-A49F304231B2}" srcOrd="1" destOrd="0" presId="urn:microsoft.com/office/officeart/2005/8/layout/list1"/>
    <dgm:cxn modelId="{15C6C288-6EA5-4A6F-A99D-96B598F5C270}" type="presParOf" srcId="{1A805B9A-EB3F-4C72-B97B-D5F532500F8F}" destId="{57E91F65-BF67-4E61-82B7-297B5BF8DD11}" srcOrd="5" destOrd="0" presId="urn:microsoft.com/office/officeart/2005/8/layout/list1"/>
    <dgm:cxn modelId="{CD09C19C-60DF-4737-9CDF-89EC0206EC42}" type="presParOf" srcId="{1A805B9A-EB3F-4C72-B97B-D5F532500F8F}" destId="{FB8A15A8-3E61-4366-B92C-3E18DD0FFFCD}" srcOrd="6" destOrd="0" presId="urn:microsoft.com/office/officeart/2005/8/layout/list1"/>
    <dgm:cxn modelId="{69BE607B-168E-4C9D-A521-A617360A02C8}" type="presParOf" srcId="{1A805B9A-EB3F-4C72-B97B-D5F532500F8F}" destId="{2F1E6C08-9573-4FDF-82BB-DDF5429317EE}" srcOrd="7" destOrd="0" presId="urn:microsoft.com/office/officeart/2005/8/layout/list1"/>
    <dgm:cxn modelId="{19AB2F03-9149-4C5D-9A88-59EB22C167D1}" type="presParOf" srcId="{1A805B9A-EB3F-4C72-B97B-D5F532500F8F}" destId="{CF93A34A-C26F-4E43-9658-B8063E559166}" srcOrd="8" destOrd="0" presId="urn:microsoft.com/office/officeart/2005/8/layout/list1"/>
    <dgm:cxn modelId="{FDBAE3CE-E737-4E60-9301-06DB0FDC352F}" type="presParOf" srcId="{CF93A34A-C26F-4E43-9658-B8063E559166}" destId="{4DAACC18-43A1-4340-959A-6E3CE268B85E}" srcOrd="0" destOrd="0" presId="urn:microsoft.com/office/officeart/2005/8/layout/list1"/>
    <dgm:cxn modelId="{CF9D89D9-F99D-45AE-8DA5-B963EAE2AC4B}" type="presParOf" srcId="{CF93A34A-C26F-4E43-9658-B8063E559166}" destId="{D2699985-29F1-47F0-8917-AB3AD6178DE3}" srcOrd="1" destOrd="0" presId="urn:microsoft.com/office/officeart/2005/8/layout/list1"/>
    <dgm:cxn modelId="{0EACB462-B772-4CB1-8A06-BD1B73E3EB6E}" type="presParOf" srcId="{1A805B9A-EB3F-4C72-B97B-D5F532500F8F}" destId="{CE4AE7F2-7A49-470E-95EC-5667F7F3E080}" srcOrd="9" destOrd="0" presId="urn:microsoft.com/office/officeart/2005/8/layout/list1"/>
    <dgm:cxn modelId="{307EC72C-1986-4DA4-98B1-F9555A2D8692}" type="presParOf" srcId="{1A805B9A-EB3F-4C72-B97B-D5F532500F8F}" destId="{06231906-7507-46A7-9D49-36D9F3A39A29}" srcOrd="10" destOrd="0" presId="urn:microsoft.com/office/officeart/2005/8/layout/list1"/>
    <dgm:cxn modelId="{BB8C4271-0A76-4CB6-8DD1-D034C8D4AB5E}" type="presParOf" srcId="{1A805B9A-EB3F-4C72-B97B-D5F532500F8F}" destId="{17D47B85-70E7-4E4F-978A-B0FC2E4567C2}" srcOrd="11" destOrd="0" presId="urn:microsoft.com/office/officeart/2005/8/layout/list1"/>
    <dgm:cxn modelId="{CDB7DB09-8A26-41FD-8C9B-394A38B6F6DF}" type="presParOf" srcId="{1A805B9A-EB3F-4C72-B97B-D5F532500F8F}" destId="{D4D8153F-04AC-4FA1-8EAF-2DDA942698ED}" srcOrd="12" destOrd="0" presId="urn:microsoft.com/office/officeart/2005/8/layout/list1"/>
    <dgm:cxn modelId="{C3E22FD0-CAEB-4FB4-93C4-CCBAF7104EFC}" type="presParOf" srcId="{D4D8153F-04AC-4FA1-8EAF-2DDA942698ED}" destId="{3A8C8DF2-F471-4A4E-9A98-8157F7432DBB}" srcOrd="0" destOrd="0" presId="urn:microsoft.com/office/officeart/2005/8/layout/list1"/>
    <dgm:cxn modelId="{713DE9B3-DFC0-4B77-B145-5AA8AC7EF78A}" type="presParOf" srcId="{D4D8153F-04AC-4FA1-8EAF-2DDA942698ED}" destId="{7AA0A08C-85D0-45EE-BF98-EC97C14C55BA}" srcOrd="1" destOrd="0" presId="urn:microsoft.com/office/officeart/2005/8/layout/list1"/>
    <dgm:cxn modelId="{C07B5130-6829-477F-8329-9F59561B747D}" type="presParOf" srcId="{1A805B9A-EB3F-4C72-B97B-D5F532500F8F}" destId="{A32DC108-0949-4BA3-8BF5-0E0A5F4A18A8}" srcOrd="13" destOrd="0" presId="urn:microsoft.com/office/officeart/2005/8/layout/list1"/>
    <dgm:cxn modelId="{9D91810D-E58B-4230-90D9-AE47C0A47441}" type="presParOf" srcId="{1A805B9A-EB3F-4C72-B97B-D5F532500F8F}" destId="{89237E17-5B6C-4CC9-926C-B381DDEADB8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50DBF-DB02-4760-A7BC-DA5741AA476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657935F2-4394-466F-9A25-EE49A82BA229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/>
            <a:t>ЛЕКЦИЯ</a:t>
          </a:r>
          <a:endParaRPr lang="ru-RU" b="1" dirty="0"/>
        </a:p>
      </dgm:t>
    </dgm:pt>
    <dgm:pt modelId="{0D1753F2-CE72-4704-BBC1-3A2FCA5CC1BB}" type="parTrans" cxnId="{7AD4741E-F73E-48DF-BEB5-A6CC01F66FBC}">
      <dgm:prSet/>
      <dgm:spPr/>
      <dgm:t>
        <a:bodyPr/>
        <a:lstStyle/>
        <a:p>
          <a:endParaRPr lang="ru-RU"/>
        </a:p>
      </dgm:t>
    </dgm:pt>
    <dgm:pt modelId="{70EBD789-2622-42A9-A9FE-57A409DFC132}" type="sibTrans" cxnId="{7AD4741E-F73E-48DF-BEB5-A6CC01F66FBC}">
      <dgm:prSet/>
      <dgm:spPr/>
      <dgm:t>
        <a:bodyPr/>
        <a:lstStyle/>
        <a:p>
          <a:endParaRPr lang="ru-RU"/>
        </a:p>
      </dgm:t>
    </dgm:pt>
    <dgm:pt modelId="{128F0BAB-E80C-4F2E-A481-F3F39046A42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/>
            <a:t>СЕМИНАР</a:t>
          </a:r>
          <a:endParaRPr lang="ru-RU" b="1" dirty="0"/>
        </a:p>
      </dgm:t>
    </dgm:pt>
    <dgm:pt modelId="{2D00B03F-CD5D-46F1-9772-11C1C45793A3}" type="parTrans" cxnId="{54982BC3-6DDF-448E-9E20-8E20449EEC24}">
      <dgm:prSet/>
      <dgm:spPr/>
      <dgm:t>
        <a:bodyPr/>
        <a:lstStyle/>
        <a:p>
          <a:endParaRPr lang="ru-RU"/>
        </a:p>
      </dgm:t>
    </dgm:pt>
    <dgm:pt modelId="{C422EEC5-D44F-4411-8CDD-8AD27FC763B9}" type="sibTrans" cxnId="{54982BC3-6DDF-448E-9E20-8E20449EEC24}">
      <dgm:prSet/>
      <dgm:spPr/>
      <dgm:t>
        <a:bodyPr/>
        <a:lstStyle/>
        <a:p>
          <a:endParaRPr lang="ru-RU"/>
        </a:p>
      </dgm:t>
    </dgm:pt>
    <dgm:pt modelId="{6169589A-9F9F-40D0-8D20-6999034686C1}">
      <dgm:prSet phldrT="[Текст]"/>
      <dgm:spPr>
        <a:solidFill>
          <a:srgbClr val="FF3F3F"/>
        </a:solidFill>
      </dgm:spPr>
      <dgm:t>
        <a:bodyPr/>
        <a:lstStyle/>
        <a:p>
          <a:r>
            <a:rPr lang="ru-RU" b="1" dirty="0" smtClean="0"/>
            <a:t>ТРЕНИНГ</a:t>
          </a:r>
          <a:endParaRPr lang="ru-RU" b="1" dirty="0"/>
        </a:p>
      </dgm:t>
    </dgm:pt>
    <dgm:pt modelId="{1D0AC249-F214-4E45-8937-EDCEE95A4B8A}" type="parTrans" cxnId="{9E5059C1-35B3-4BCB-9336-1DDBD4E66FF9}">
      <dgm:prSet/>
      <dgm:spPr/>
      <dgm:t>
        <a:bodyPr/>
        <a:lstStyle/>
        <a:p>
          <a:endParaRPr lang="ru-RU"/>
        </a:p>
      </dgm:t>
    </dgm:pt>
    <dgm:pt modelId="{0900D43E-547F-4704-BC55-42975A5E6502}" type="sibTrans" cxnId="{9E5059C1-35B3-4BCB-9336-1DDBD4E66FF9}">
      <dgm:prSet/>
      <dgm:spPr/>
      <dgm:t>
        <a:bodyPr/>
        <a:lstStyle/>
        <a:p>
          <a:endParaRPr lang="ru-RU"/>
        </a:p>
      </dgm:t>
    </dgm:pt>
    <dgm:pt modelId="{B1A20B94-4D4D-4124-B6C2-EC42C639CD51}" type="pres">
      <dgm:prSet presAssocID="{F0750DBF-DB02-4760-A7BC-DA5741AA4760}" presName="linearFlow" presStyleCnt="0">
        <dgm:presLayoutVars>
          <dgm:dir/>
          <dgm:resizeHandles val="exact"/>
        </dgm:presLayoutVars>
      </dgm:prSet>
      <dgm:spPr/>
    </dgm:pt>
    <dgm:pt modelId="{17D00436-EE25-4B2A-B576-96209A9E4AD8}" type="pres">
      <dgm:prSet presAssocID="{657935F2-4394-466F-9A25-EE49A82BA229}" presName="composite" presStyleCnt="0"/>
      <dgm:spPr/>
    </dgm:pt>
    <dgm:pt modelId="{903939F6-1562-46E3-A128-493983AD31FE}" type="pres">
      <dgm:prSet presAssocID="{657935F2-4394-466F-9A25-EE49A82BA229}" presName="imgShp" presStyleLbl="fgImgPlace1" presStyleIdx="0" presStyleCnt="3"/>
      <dgm:spPr>
        <a:solidFill>
          <a:srgbClr val="00B050"/>
        </a:solidFill>
      </dgm:spPr>
    </dgm:pt>
    <dgm:pt modelId="{C2EA986A-4EBB-4132-8823-6F9C58041CFF}" type="pres">
      <dgm:prSet presAssocID="{657935F2-4394-466F-9A25-EE49A82BA22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DCA2A-BF0D-4810-B4F6-05E9DA2D15AD}" type="pres">
      <dgm:prSet presAssocID="{70EBD789-2622-42A9-A9FE-57A409DFC132}" presName="spacing" presStyleCnt="0"/>
      <dgm:spPr/>
    </dgm:pt>
    <dgm:pt modelId="{1DBE285D-4A32-4E5B-9F26-B0201DAE2D07}" type="pres">
      <dgm:prSet presAssocID="{128F0BAB-E80C-4F2E-A481-F3F39046A421}" presName="composite" presStyleCnt="0"/>
      <dgm:spPr/>
    </dgm:pt>
    <dgm:pt modelId="{6C3444A6-9BA3-484F-8F8C-A42B868F905B}" type="pres">
      <dgm:prSet presAssocID="{128F0BAB-E80C-4F2E-A481-F3F39046A421}" presName="imgShp" presStyleLbl="fgImgPlace1" presStyleIdx="1" presStyleCnt="3"/>
      <dgm:spPr>
        <a:solidFill>
          <a:srgbClr val="FFC000"/>
        </a:solidFill>
      </dgm:spPr>
    </dgm:pt>
    <dgm:pt modelId="{38AEEB1D-14F9-48B2-BBD6-E13909E181FF}" type="pres">
      <dgm:prSet presAssocID="{128F0BAB-E80C-4F2E-A481-F3F39046A42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706DC-6FDB-4355-A27E-8A8586452384}" type="pres">
      <dgm:prSet presAssocID="{C422EEC5-D44F-4411-8CDD-8AD27FC763B9}" presName="spacing" presStyleCnt="0"/>
      <dgm:spPr/>
    </dgm:pt>
    <dgm:pt modelId="{8D913BA0-0D7F-4F13-A16B-DB19A0CF433E}" type="pres">
      <dgm:prSet presAssocID="{6169589A-9F9F-40D0-8D20-6999034686C1}" presName="composite" presStyleCnt="0"/>
      <dgm:spPr/>
    </dgm:pt>
    <dgm:pt modelId="{0D8E6DB8-04D3-4958-9A09-BECEA2681D40}" type="pres">
      <dgm:prSet presAssocID="{6169589A-9F9F-40D0-8D20-6999034686C1}" presName="imgShp" presStyleLbl="fgImgPlace1" presStyleIdx="2" presStyleCnt="3"/>
      <dgm:spPr>
        <a:solidFill>
          <a:srgbClr val="D60093"/>
        </a:solidFill>
      </dgm:spPr>
    </dgm:pt>
    <dgm:pt modelId="{6CFB443F-2A53-4629-8A7C-901538832BFA}" type="pres">
      <dgm:prSet presAssocID="{6169589A-9F9F-40D0-8D20-6999034686C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5059C1-35B3-4BCB-9336-1DDBD4E66FF9}" srcId="{F0750DBF-DB02-4760-A7BC-DA5741AA4760}" destId="{6169589A-9F9F-40D0-8D20-6999034686C1}" srcOrd="2" destOrd="0" parTransId="{1D0AC249-F214-4E45-8937-EDCEE95A4B8A}" sibTransId="{0900D43E-547F-4704-BC55-42975A5E6502}"/>
    <dgm:cxn modelId="{54982BC3-6DDF-448E-9E20-8E20449EEC24}" srcId="{F0750DBF-DB02-4760-A7BC-DA5741AA4760}" destId="{128F0BAB-E80C-4F2E-A481-F3F39046A421}" srcOrd="1" destOrd="0" parTransId="{2D00B03F-CD5D-46F1-9772-11C1C45793A3}" sibTransId="{C422EEC5-D44F-4411-8CDD-8AD27FC763B9}"/>
    <dgm:cxn modelId="{4E003B73-508E-4DA0-8CC6-19060CAFC415}" type="presOf" srcId="{128F0BAB-E80C-4F2E-A481-F3F39046A421}" destId="{38AEEB1D-14F9-48B2-BBD6-E13909E181FF}" srcOrd="0" destOrd="0" presId="urn:microsoft.com/office/officeart/2005/8/layout/vList3"/>
    <dgm:cxn modelId="{C23A00E3-DE13-49B1-8170-9CC112558AEE}" type="presOf" srcId="{F0750DBF-DB02-4760-A7BC-DA5741AA4760}" destId="{B1A20B94-4D4D-4124-B6C2-EC42C639CD51}" srcOrd="0" destOrd="0" presId="urn:microsoft.com/office/officeart/2005/8/layout/vList3"/>
    <dgm:cxn modelId="{502BDB07-4561-4D70-9F66-3F9551CA2C29}" type="presOf" srcId="{6169589A-9F9F-40D0-8D20-6999034686C1}" destId="{6CFB443F-2A53-4629-8A7C-901538832BFA}" srcOrd="0" destOrd="0" presId="urn:microsoft.com/office/officeart/2005/8/layout/vList3"/>
    <dgm:cxn modelId="{C9AF5264-0880-4D4A-9AC1-E9EFEF4C828B}" type="presOf" srcId="{657935F2-4394-466F-9A25-EE49A82BA229}" destId="{C2EA986A-4EBB-4132-8823-6F9C58041CFF}" srcOrd="0" destOrd="0" presId="urn:microsoft.com/office/officeart/2005/8/layout/vList3"/>
    <dgm:cxn modelId="{7AD4741E-F73E-48DF-BEB5-A6CC01F66FBC}" srcId="{F0750DBF-DB02-4760-A7BC-DA5741AA4760}" destId="{657935F2-4394-466F-9A25-EE49A82BA229}" srcOrd="0" destOrd="0" parTransId="{0D1753F2-CE72-4704-BBC1-3A2FCA5CC1BB}" sibTransId="{70EBD789-2622-42A9-A9FE-57A409DFC132}"/>
    <dgm:cxn modelId="{325B96F1-98B9-4288-8E4D-F620996285BF}" type="presParOf" srcId="{B1A20B94-4D4D-4124-B6C2-EC42C639CD51}" destId="{17D00436-EE25-4B2A-B576-96209A9E4AD8}" srcOrd="0" destOrd="0" presId="urn:microsoft.com/office/officeart/2005/8/layout/vList3"/>
    <dgm:cxn modelId="{146E74AA-57F2-4042-92F2-1E96689DEE1F}" type="presParOf" srcId="{17D00436-EE25-4B2A-B576-96209A9E4AD8}" destId="{903939F6-1562-46E3-A128-493983AD31FE}" srcOrd="0" destOrd="0" presId="urn:microsoft.com/office/officeart/2005/8/layout/vList3"/>
    <dgm:cxn modelId="{8027D7E4-33E2-4242-8F85-2E2F15BDFEA5}" type="presParOf" srcId="{17D00436-EE25-4B2A-B576-96209A9E4AD8}" destId="{C2EA986A-4EBB-4132-8823-6F9C58041CFF}" srcOrd="1" destOrd="0" presId="urn:microsoft.com/office/officeart/2005/8/layout/vList3"/>
    <dgm:cxn modelId="{576EBA64-53E7-4730-A812-08D1B3336A8C}" type="presParOf" srcId="{B1A20B94-4D4D-4124-B6C2-EC42C639CD51}" destId="{EDEDCA2A-BF0D-4810-B4F6-05E9DA2D15AD}" srcOrd="1" destOrd="0" presId="urn:microsoft.com/office/officeart/2005/8/layout/vList3"/>
    <dgm:cxn modelId="{2178DFB8-45C1-4969-ABB0-5FE3CFB3B00D}" type="presParOf" srcId="{B1A20B94-4D4D-4124-B6C2-EC42C639CD51}" destId="{1DBE285D-4A32-4E5B-9F26-B0201DAE2D07}" srcOrd="2" destOrd="0" presId="urn:microsoft.com/office/officeart/2005/8/layout/vList3"/>
    <dgm:cxn modelId="{80A9EA26-D184-4427-8507-FA8DB5C967C2}" type="presParOf" srcId="{1DBE285D-4A32-4E5B-9F26-B0201DAE2D07}" destId="{6C3444A6-9BA3-484F-8F8C-A42B868F905B}" srcOrd="0" destOrd="0" presId="urn:microsoft.com/office/officeart/2005/8/layout/vList3"/>
    <dgm:cxn modelId="{3E8B6438-DA42-4D1C-8177-A58FA506E254}" type="presParOf" srcId="{1DBE285D-4A32-4E5B-9F26-B0201DAE2D07}" destId="{38AEEB1D-14F9-48B2-BBD6-E13909E181FF}" srcOrd="1" destOrd="0" presId="urn:microsoft.com/office/officeart/2005/8/layout/vList3"/>
    <dgm:cxn modelId="{B3B36CE6-0506-48D1-A140-2BAA99E5B3D7}" type="presParOf" srcId="{B1A20B94-4D4D-4124-B6C2-EC42C639CD51}" destId="{53F706DC-6FDB-4355-A27E-8A8586452384}" srcOrd="3" destOrd="0" presId="urn:microsoft.com/office/officeart/2005/8/layout/vList3"/>
    <dgm:cxn modelId="{DABFAC9F-FE92-4448-8675-2956022A46BB}" type="presParOf" srcId="{B1A20B94-4D4D-4124-B6C2-EC42C639CD51}" destId="{8D913BA0-0D7F-4F13-A16B-DB19A0CF433E}" srcOrd="4" destOrd="0" presId="urn:microsoft.com/office/officeart/2005/8/layout/vList3"/>
    <dgm:cxn modelId="{51EB0FBD-9A37-40D6-9AEC-DD451D535C62}" type="presParOf" srcId="{8D913BA0-0D7F-4F13-A16B-DB19A0CF433E}" destId="{0D8E6DB8-04D3-4958-9A09-BECEA2681D40}" srcOrd="0" destOrd="0" presId="urn:microsoft.com/office/officeart/2005/8/layout/vList3"/>
    <dgm:cxn modelId="{7A2F1ED0-5C16-497F-8F5B-4AA3F97498A2}" type="presParOf" srcId="{8D913BA0-0D7F-4F13-A16B-DB19A0CF433E}" destId="{6CFB443F-2A53-4629-8A7C-901538832BF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750DBF-DB02-4760-A7BC-DA5741AA476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657935F2-4394-466F-9A25-EE49A82BA229}">
      <dgm:prSet phldrT="[Текст]"/>
      <dgm:spPr>
        <a:solidFill>
          <a:srgbClr val="FF0066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b="1" dirty="0" smtClean="0"/>
            <a:t>ФОРУМ</a:t>
          </a:r>
          <a:endParaRPr lang="ru-RU" b="1" dirty="0"/>
        </a:p>
      </dgm:t>
    </dgm:pt>
    <dgm:pt modelId="{0D1753F2-CE72-4704-BBC1-3A2FCA5CC1BB}" type="parTrans" cxnId="{7AD4741E-F73E-48DF-BEB5-A6CC01F66FBC}">
      <dgm:prSet/>
      <dgm:spPr/>
      <dgm:t>
        <a:bodyPr/>
        <a:lstStyle/>
        <a:p>
          <a:endParaRPr lang="ru-RU"/>
        </a:p>
      </dgm:t>
    </dgm:pt>
    <dgm:pt modelId="{70EBD789-2622-42A9-A9FE-57A409DFC132}" type="sibTrans" cxnId="{7AD4741E-F73E-48DF-BEB5-A6CC01F66FBC}">
      <dgm:prSet/>
      <dgm:spPr/>
      <dgm:t>
        <a:bodyPr/>
        <a:lstStyle/>
        <a:p>
          <a:endParaRPr lang="ru-RU"/>
        </a:p>
      </dgm:t>
    </dgm:pt>
    <dgm:pt modelId="{128F0BAB-E80C-4F2E-A481-F3F39046A421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/>
            <a:t>КОНФЕРЕНЦИЯ</a:t>
          </a:r>
          <a:endParaRPr lang="ru-RU" b="1" dirty="0"/>
        </a:p>
      </dgm:t>
    </dgm:pt>
    <dgm:pt modelId="{2D00B03F-CD5D-46F1-9772-11C1C45793A3}" type="parTrans" cxnId="{54982BC3-6DDF-448E-9E20-8E20449EEC24}">
      <dgm:prSet/>
      <dgm:spPr/>
      <dgm:t>
        <a:bodyPr/>
        <a:lstStyle/>
        <a:p>
          <a:endParaRPr lang="ru-RU"/>
        </a:p>
      </dgm:t>
    </dgm:pt>
    <dgm:pt modelId="{C422EEC5-D44F-4411-8CDD-8AD27FC763B9}" type="sibTrans" cxnId="{54982BC3-6DDF-448E-9E20-8E20449EEC24}">
      <dgm:prSet/>
      <dgm:spPr/>
      <dgm:t>
        <a:bodyPr/>
        <a:lstStyle/>
        <a:p>
          <a:endParaRPr lang="ru-RU"/>
        </a:p>
      </dgm:t>
    </dgm:pt>
    <dgm:pt modelId="{6169589A-9F9F-40D0-8D20-6999034686C1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smtClean="0"/>
            <a:t>ВСТРЕЧА</a:t>
          </a:r>
          <a:endParaRPr lang="ru-RU" b="1" dirty="0"/>
        </a:p>
      </dgm:t>
    </dgm:pt>
    <dgm:pt modelId="{1D0AC249-F214-4E45-8937-EDCEE95A4B8A}" type="parTrans" cxnId="{9E5059C1-35B3-4BCB-9336-1DDBD4E66FF9}">
      <dgm:prSet/>
      <dgm:spPr/>
      <dgm:t>
        <a:bodyPr/>
        <a:lstStyle/>
        <a:p>
          <a:endParaRPr lang="ru-RU"/>
        </a:p>
      </dgm:t>
    </dgm:pt>
    <dgm:pt modelId="{0900D43E-547F-4704-BC55-42975A5E6502}" type="sibTrans" cxnId="{9E5059C1-35B3-4BCB-9336-1DDBD4E66FF9}">
      <dgm:prSet/>
      <dgm:spPr/>
      <dgm:t>
        <a:bodyPr/>
        <a:lstStyle/>
        <a:p>
          <a:endParaRPr lang="ru-RU"/>
        </a:p>
      </dgm:t>
    </dgm:pt>
    <dgm:pt modelId="{B1A20B94-4D4D-4124-B6C2-EC42C639CD51}" type="pres">
      <dgm:prSet presAssocID="{F0750DBF-DB02-4760-A7BC-DA5741AA4760}" presName="linearFlow" presStyleCnt="0">
        <dgm:presLayoutVars>
          <dgm:dir/>
          <dgm:resizeHandles val="exact"/>
        </dgm:presLayoutVars>
      </dgm:prSet>
      <dgm:spPr/>
    </dgm:pt>
    <dgm:pt modelId="{17D00436-EE25-4B2A-B576-96209A9E4AD8}" type="pres">
      <dgm:prSet presAssocID="{657935F2-4394-466F-9A25-EE49A82BA229}" presName="composite" presStyleCnt="0"/>
      <dgm:spPr/>
    </dgm:pt>
    <dgm:pt modelId="{903939F6-1562-46E3-A128-493983AD31FE}" type="pres">
      <dgm:prSet presAssocID="{657935F2-4394-466F-9A25-EE49A82BA229}" presName="imgShp" presStyleLbl="fgImgPlace1" presStyleIdx="0" presStyleCnt="3"/>
      <dgm:spPr>
        <a:solidFill>
          <a:srgbClr val="FF3F3F"/>
        </a:solidFill>
      </dgm:spPr>
    </dgm:pt>
    <dgm:pt modelId="{C2EA986A-4EBB-4132-8823-6F9C58041CFF}" type="pres">
      <dgm:prSet presAssocID="{657935F2-4394-466F-9A25-EE49A82BA22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DCA2A-BF0D-4810-B4F6-05E9DA2D15AD}" type="pres">
      <dgm:prSet presAssocID="{70EBD789-2622-42A9-A9FE-57A409DFC132}" presName="spacing" presStyleCnt="0"/>
      <dgm:spPr/>
    </dgm:pt>
    <dgm:pt modelId="{1DBE285D-4A32-4E5B-9F26-B0201DAE2D07}" type="pres">
      <dgm:prSet presAssocID="{128F0BAB-E80C-4F2E-A481-F3F39046A421}" presName="composite" presStyleCnt="0"/>
      <dgm:spPr/>
    </dgm:pt>
    <dgm:pt modelId="{6C3444A6-9BA3-484F-8F8C-A42B868F905B}" type="pres">
      <dgm:prSet presAssocID="{128F0BAB-E80C-4F2E-A481-F3F39046A421}" presName="imgShp" presStyleLbl="fgImgPlace1" presStyleIdx="1" presStyleCnt="3"/>
      <dgm:spPr>
        <a:solidFill>
          <a:srgbClr val="FFC000"/>
        </a:solidFill>
      </dgm:spPr>
    </dgm:pt>
    <dgm:pt modelId="{38AEEB1D-14F9-48B2-BBD6-E13909E181FF}" type="pres">
      <dgm:prSet presAssocID="{128F0BAB-E80C-4F2E-A481-F3F39046A42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706DC-6FDB-4355-A27E-8A8586452384}" type="pres">
      <dgm:prSet presAssocID="{C422EEC5-D44F-4411-8CDD-8AD27FC763B9}" presName="spacing" presStyleCnt="0"/>
      <dgm:spPr/>
    </dgm:pt>
    <dgm:pt modelId="{8D913BA0-0D7F-4F13-A16B-DB19A0CF433E}" type="pres">
      <dgm:prSet presAssocID="{6169589A-9F9F-40D0-8D20-6999034686C1}" presName="composite" presStyleCnt="0"/>
      <dgm:spPr/>
    </dgm:pt>
    <dgm:pt modelId="{0D8E6DB8-04D3-4958-9A09-BECEA2681D40}" type="pres">
      <dgm:prSet presAssocID="{6169589A-9F9F-40D0-8D20-6999034686C1}" presName="imgShp" presStyleLbl="fgImgPlace1" presStyleIdx="2" presStyleCnt="3"/>
      <dgm:spPr>
        <a:solidFill>
          <a:srgbClr val="0070C0"/>
        </a:solidFill>
      </dgm:spPr>
    </dgm:pt>
    <dgm:pt modelId="{6CFB443F-2A53-4629-8A7C-901538832BFA}" type="pres">
      <dgm:prSet presAssocID="{6169589A-9F9F-40D0-8D20-6999034686C1}" presName="txShp" presStyleLbl="node1" presStyleIdx="2" presStyleCnt="3" custLinFactNeighborY="-5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5059C1-35B3-4BCB-9336-1DDBD4E66FF9}" srcId="{F0750DBF-DB02-4760-A7BC-DA5741AA4760}" destId="{6169589A-9F9F-40D0-8D20-6999034686C1}" srcOrd="2" destOrd="0" parTransId="{1D0AC249-F214-4E45-8937-EDCEE95A4B8A}" sibTransId="{0900D43E-547F-4704-BC55-42975A5E6502}"/>
    <dgm:cxn modelId="{54982BC3-6DDF-448E-9E20-8E20449EEC24}" srcId="{F0750DBF-DB02-4760-A7BC-DA5741AA4760}" destId="{128F0BAB-E80C-4F2E-A481-F3F39046A421}" srcOrd="1" destOrd="0" parTransId="{2D00B03F-CD5D-46F1-9772-11C1C45793A3}" sibTransId="{C422EEC5-D44F-4411-8CDD-8AD27FC763B9}"/>
    <dgm:cxn modelId="{4E003B73-508E-4DA0-8CC6-19060CAFC415}" type="presOf" srcId="{128F0BAB-E80C-4F2E-A481-F3F39046A421}" destId="{38AEEB1D-14F9-48B2-BBD6-E13909E181FF}" srcOrd="0" destOrd="0" presId="urn:microsoft.com/office/officeart/2005/8/layout/vList3"/>
    <dgm:cxn modelId="{C23A00E3-DE13-49B1-8170-9CC112558AEE}" type="presOf" srcId="{F0750DBF-DB02-4760-A7BC-DA5741AA4760}" destId="{B1A20B94-4D4D-4124-B6C2-EC42C639CD51}" srcOrd="0" destOrd="0" presId="urn:microsoft.com/office/officeart/2005/8/layout/vList3"/>
    <dgm:cxn modelId="{502BDB07-4561-4D70-9F66-3F9551CA2C29}" type="presOf" srcId="{6169589A-9F9F-40D0-8D20-6999034686C1}" destId="{6CFB443F-2A53-4629-8A7C-901538832BFA}" srcOrd="0" destOrd="0" presId="urn:microsoft.com/office/officeart/2005/8/layout/vList3"/>
    <dgm:cxn modelId="{C9AF5264-0880-4D4A-9AC1-E9EFEF4C828B}" type="presOf" srcId="{657935F2-4394-466F-9A25-EE49A82BA229}" destId="{C2EA986A-4EBB-4132-8823-6F9C58041CFF}" srcOrd="0" destOrd="0" presId="urn:microsoft.com/office/officeart/2005/8/layout/vList3"/>
    <dgm:cxn modelId="{7AD4741E-F73E-48DF-BEB5-A6CC01F66FBC}" srcId="{F0750DBF-DB02-4760-A7BC-DA5741AA4760}" destId="{657935F2-4394-466F-9A25-EE49A82BA229}" srcOrd="0" destOrd="0" parTransId="{0D1753F2-CE72-4704-BBC1-3A2FCA5CC1BB}" sibTransId="{70EBD789-2622-42A9-A9FE-57A409DFC132}"/>
    <dgm:cxn modelId="{325B96F1-98B9-4288-8E4D-F620996285BF}" type="presParOf" srcId="{B1A20B94-4D4D-4124-B6C2-EC42C639CD51}" destId="{17D00436-EE25-4B2A-B576-96209A9E4AD8}" srcOrd="0" destOrd="0" presId="urn:microsoft.com/office/officeart/2005/8/layout/vList3"/>
    <dgm:cxn modelId="{146E74AA-57F2-4042-92F2-1E96689DEE1F}" type="presParOf" srcId="{17D00436-EE25-4B2A-B576-96209A9E4AD8}" destId="{903939F6-1562-46E3-A128-493983AD31FE}" srcOrd="0" destOrd="0" presId="urn:microsoft.com/office/officeart/2005/8/layout/vList3"/>
    <dgm:cxn modelId="{8027D7E4-33E2-4242-8F85-2E2F15BDFEA5}" type="presParOf" srcId="{17D00436-EE25-4B2A-B576-96209A9E4AD8}" destId="{C2EA986A-4EBB-4132-8823-6F9C58041CFF}" srcOrd="1" destOrd="0" presId="urn:microsoft.com/office/officeart/2005/8/layout/vList3"/>
    <dgm:cxn modelId="{576EBA64-53E7-4730-A812-08D1B3336A8C}" type="presParOf" srcId="{B1A20B94-4D4D-4124-B6C2-EC42C639CD51}" destId="{EDEDCA2A-BF0D-4810-B4F6-05E9DA2D15AD}" srcOrd="1" destOrd="0" presId="urn:microsoft.com/office/officeart/2005/8/layout/vList3"/>
    <dgm:cxn modelId="{2178DFB8-45C1-4969-ABB0-5FE3CFB3B00D}" type="presParOf" srcId="{B1A20B94-4D4D-4124-B6C2-EC42C639CD51}" destId="{1DBE285D-4A32-4E5B-9F26-B0201DAE2D07}" srcOrd="2" destOrd="0" presId="urn:microsoft.com/office/officeart/2005/8/layout/vList3"/>
    <dgm:cxn modelId="{80A9EA26-D184-4427-8507-FA8DB5C967C2}" type="presParOf" srcId="{1DBE285D-4A32-4E5B-9F26-B0201DAE2D07}" destId="{6C3444A6-9BA3-484F-8F8C-A42B868F905B}" srcOrd="0" destOrd="0" presId="urn:microsoft.com/office/officeart/2005/8/layout/vList3"/>
    <dgm:cxn modelId="{3E8B6438-DA42-4D1C-8177-A58FA506E254}" type="presParOf" srcId="{1DBE285D-4A32-4E5B-9F26-B0201DAE2D07}" destId="{38AEEB1D-14F9-48B2-BBD6-E13909E181FF}" srcOrd="1" destOrd="0" presId="urn:microsoft.com/office/officeart/2005/8/layout/vList3"/>
    <dgm:cxn modelId="{B3B36CE6-0506-48D1-A140-2BAA99E5B3D7}" type="presParOf" srcId="{B1A20B94-4D4D-4124-B6C2-EC42C639CD51}" destId="{53F706DC-6FDB-4355-A27E-8A8586452384}" srcOrd="3" destOrd="0" presId="urn:microsoft.com/office/officeart/2005/8/layout/vList3"/>
    <dgm:cxn modelId="{DABFAC9F-FE92-4448-8675-2956022A46BB}" type="presParOf" srcId="{B1A20B94-4D4D-4124-B6C2-EC42C639CD51}" destId="{8D913BA0-0D7F-4F13-A16B-DB19A0CF433E}" srcOrd="4" destOrd="0" presId="urn:microsoft.com/office/officeart/2005/8/layout/vList3"/>
    <dgm:cxn modelId="{51EB0FBD-9A37-40D6-9AEC-DD451D535C62}" type="presParOf" srcId="{8D913BA0-0D7F-4F13-A16B-DB19A0CF433E}" destId="{0D8E6DB8-04D3-4958-9A09-BECEA2681D40}" srcOrd="0" destOrd="0" presId="urn:microsoft.com/office/officeart/2005/8/layout/vList3"/>
    <dgm:cxn modelId="{7A2F1ED0-5C16-497F-8F5B-4AA3F97498A2}" type="presParOf" srcId="{8D913BA0-0D7F-4F13-A16B-DB19A0CF433E}" destId="{6CFB443F-2A53-4629-8A7C-901538832BF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5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120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70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122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951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37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190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94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15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0468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230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40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69630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37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701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223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7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397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97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47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904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744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59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4719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8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15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499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9331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232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15511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5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486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09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7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2250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55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7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420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198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936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256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455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66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8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4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204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74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8423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749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942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17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150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676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094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8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62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616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103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607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447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768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68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0898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946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1518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00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11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640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4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7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9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5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7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81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9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09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8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78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4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986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86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180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529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57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7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7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5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46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42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96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82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53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7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87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4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14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80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327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1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618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84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68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94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7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79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7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65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99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8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40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74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1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10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3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796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191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666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66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83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2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67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1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9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3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324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12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34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8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683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15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803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94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41072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03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56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91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275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309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83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74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94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89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57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594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2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943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124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6140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2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19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58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87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70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05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441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6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453A-516D-448B-90D4-64E522EFB778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DA4DB2-132A-46FA-8AAE-1D47A2FF8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5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6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7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1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2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700" y="3630303"/>
            <a:ext cx="10198099" cy="2479551"/>
          </a:xfrm>
        </p:spPr>
        <p:txBody>
          <a:bodyPr/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ИНИЦИАТИВЫ </a:t>
            </a:r>
            <a:r>
              <a:rPr lang="ru-RU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ПРФИЛАКТИКИ </a:t>
            </a:r>
            <a:r>
              <a:rPr lang="ru-RU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ПНЭ</a:t>
            </a:r>
            <a:r>
              <a:rPr lang="ru-RU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МОЛОДЕЖИ И ЖЕНЩИН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9612" y="0"/>
            <a:ext cx="99082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ПО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ПРОТИВОДЕЙСТВИЮ</a:t>
            </a:r>
          </a:p>
          <a:p>
            <a:pPr algn="ctr" defTabSz="4572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ЭКСТРЕМИЗМУ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НЕЛЕГАЛЬНОЙ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МИГРАЦИИ</a:t>
            </a:r>
          </a:p>
          <a:p>
            <a:pPr algn="ctr" defTabSz="4572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МВД</a:t>
            </a:r>
          </a:p>
          <a:p>
            <a:pPr algn="ctr" defTabSz="4572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 РЕСПУБЛИКИ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0" y="165160"/>
            <a:ext cx="1660796" cy="16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8996" y="6451049"/>
            <a:ext cx="216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400" dirty="0" smtClean="0">
                <a:solidFill>
                  <a:prstClr val="black"/>
                </a:solidFill>
              </a:rPr>
              <a:t>Бишкек 2018 г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902" y="192591"/>
            <a:ext cx="1609154" cy="16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00930" cy="652320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ru-RU" sz="3600" dirty="0" smtClean="0"/>
              <a:t> </a:t>
            </a:r>
            <a:r>
              <a:rPr lang="ru-RU" sz="4400" dirty="0" smtClean="0"/>
              <a:t> </a:t>
            </a:r>
            <a:r>
              <a:rPr lang="ru-RU" sz="4400" b="1" dirty="0" smtClean="0"/>
              <a:t> </a:t>
            </a:r>
            <a:r>
              <a:rPr lang="ru-RU" sz="3600" b="1" dirty="0" smtClean="0"/>
              <a:t>                           </a:t>
            </a:r>
            <a:r>
              <a:rPr lang="ru-RU" sz="4400" b="1" dirty="0" smtClean="0"/>
              <a:t>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</a:t>
            </a:r>
            <a:r>
              <a:rPr lang="ru-RU" sz="4400" b="1" dirty="0" smtClean="0"/>
              <a:t>                               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ru-RU" sz="4400" b="1" dirty="0"/>
              <a:t> </a:t>
            </a:r>
            <a:r>
              <a:rPr lang="ru-RU" sz="4400" b="1" dirty="0" smtClean="0"/>
              <a:t>                                    </a:t>
            </a:r>
            <a:endParaRPr lang="ru-RU" sz="4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723557" y="1092103"/>
            <a:ext cx="1173709" cy="259308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723557" y="3165472"/>
            <a:ext cx="1187355" cy="300884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723557" y="5116222"/>
            <a:ext cx="1187355" cy="328389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1592" y="747057"/>
            <a:ext cx="2954743" cy="95534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ОВД  КР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6163" y="2872363"/>
            <a:ext cx="3080172" cy="8871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ГСИН  КР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9345" y="4764227"/>
            <a:ext cx="3196990" cy="90726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ГКНБ  КР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799" y="1014474"/>
            <a:ext cx="259712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977" y="3103809"/>
            <a:ext cx="6549103" cy="386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129"/>
            <a:ext cx="5872766" cy="449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26" y="-192104"/>
            <a:ext cx="6492803" cy="3816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4257334"/>
            <a:ext cx="5743977" cy="302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5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00930" cy="652320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ru-RU" sz="3600" dirty="0" smtClean="0"/>
              <a:t> </a:t>
            </a:r>
            <a:r>
              <a:rPr lang="ru-RU" sz="4400" dirty="0" smtClean="0"/>
              <a:t> </a:t>
            </a:r>
            <a:r>
              <a:rPr lang="ru-RU" sz="4400" b="1" dirty="0" smtClean="0"/>
              <a:t> </a:t>
            </a:r>
            <a:r>
              <a:rPr lang="ru-RU" sz="3600" b="1" dirty="0" smtClean="0"/>
              <a:t>                           </a:t>
            </a:r>
            <a:r>
              <a:rPr lang="ru-RU" sz="4400" b="1" dirty="0" smtClean="0"/>
              <a:t>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</a:t>
            </a:r>
            <a:r>
              <a:rPr lang="ru-RU" sz="4400" b="1" dirty="0" smtClean="0"/>
              <a:t>                                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ru-RU" sz="4400" b="1" dirty="0"/>
              <a:t> </a:t>
            </a:r>
            <a:r>
              <a:rPr lang="ru-RU" sz="4400" b="1" dirty="0" smtClean="0"/>
              <a:t>                                    </a:t>
            </a:r>
            <a:endParaRPr lang="ru-RU" sz="4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270270" y="1095074"/>
            <a:ext cx="1173709" cy="259308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256624" y="3246848"/>
            <a:ext cx="1187355" cy="300884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270270" y="4871353"/>
            <a:ext cx="1187355" cy="328389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1592" y="4586474"/>
            <a:ext cx="3415101" cy="95534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МО КР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6163" y="2872363"/>
            <a:ext cx="3540530" cy="8871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ГНС  КР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5549" y="663376"/>
            <a:ext cx="4739173" cy="122759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ПРОКУРАТУРА  КР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11" y="596863"/>
            <a:ext cx="259712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2760790"/>
              </p:ext>
            </p:extLst>
          </p:nvPr>
        </p:nvGraphicFramePr>
        <p:xfrm>
          <a:off x="653960" y="5007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45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37161" cy="328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1" y="3662070"/>
            <a:ext cx="6370750" cy="345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-168320"/>
            <a:ext cx="6409386" cy="41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267"/>
            <a:ext cx="6139466" cy="409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2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85536473"/>
              </p:ext>
            </p:extLst>
          </p:nvPr>
        </p:nvGraphicFramePr>
        <p:xfrm>
          <a:off x="653960" y="5007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1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06186"/>
            <a:ext cx="9160630" cy="13552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Концепции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политики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в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религиозной сфере на 2014-2020 годы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0900" y="2387600"/>
            <a:ext cx="7018564" cy="3653762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деятельности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религиозных организаций;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Государственное регулирование в сфере религиозного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религиоведческого образования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Государственная политика по предупреждению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религиозного радикализма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экстремизма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IBEK\Download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739249"/>
            <a:ext cx="1828800" cy="1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IBEK\Downloads\1505384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249390"/>
            <a:ext cx="2001738" cy="106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IBEK\Downloads\11050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84" y="3315988"/>
            <a:ext cx="1603744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14" y="395786"/>
            <a:ext cx="10009414" cy="12452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Зарегистрированные религиозные организации в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Республике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293" y="2123324"/>
            <a:ext cx="10486535" cy="461867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распада СССР в 1990 году в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действовало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мечетей. </a:t>
            </a:r>
            <a:endParaRPr lang="ru-RU" sz="2400" dirty="0"/>
          </a:p>
          <a:p>
            <a:pPr mar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стране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действуют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3233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 зарегистрированных в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делам религий Кыргызской Республики религиозных организаций, из которых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2822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исламского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христианского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толка, а также 1 буддистская община, 1 еврейская, 12 общин </a:t>
            </a:r>
            <a:r>
              <a:rPr lang="ru-RU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бахаи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58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76" y="3221439"/>
            <a:ext cx="6006923" cy="344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76" y="-103030"/>
            <a:ext cx="6035899" cy="341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327"/>
            <a:ext cx="6001554" cy="327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7" y="-103030"/>
            <a:ext cx="6114245" cy="3683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95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93" y="498765"/>
            <a:ext cx="10723417" cy="10640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СУДАМИ РАЗНЫХ ИНСТАНЦИЙ КЫРГЫЗСКОЙ РЕСПУБЛИКИ ЗАПРЕЩЕНЫ НА ТЕРРИТОРИИ РЕСПУБЛИКИ ДЕЯТЕЛЬНОСТЬ ДЕСТРУКТИВНЫХ, ЭКСТРЕМИСТСКИХ И ТЕРРОРИСТИЧЕСКИХ ОРГАНИЗАЦИЙ: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1763485"/>
            <a:ext cx="11056966" cy="4587439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/>
              <a:t> </a:t>
            </a:r>
            <a:r>
              <a:rPr lang="ru-RU" b="1" dirty="0" smtClean="0">
                <a:solidFill>
                  <a:srgbClr val="002060"/>
                </a:solidFill>
              </a:rPr>
              <a:t>1«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АЛЬ-КАИДА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«ДВИЖЕНИЕ ТАЛИБАН»;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«ИСЛАМСКОЕ ДВИЖЕНИЕ ВОСТОЧНОГО ТУРКЕСТАНА»;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«КУРДСКИЙ НАРОДНЫЙ КОНГРЕСС» («КОНГРА-ГЕЛЬ»);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5.«ОРГАНИЗАЦИЯ  ОСВОБОЖДЕНИЯ   ВОСТОЧНОГО   ТУРКЕСТАНА»;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«ХИЗБУТ-ТАХРИР-АЛЬ-ИСЛАМИ»;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«ГРУППА ДЖИХАДА» («СОЮЗ ИСЛАМСКОГО ДЖИХАДА»);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8.«ИСЛАМСКАЯ ПАРТИЯ ТУРКЕСТАНА» («ИСЛАМСКОЕ ДВИЖЕНИЕ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УЗБЕКИСТАНА»);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«ЦЕРКОВЬ ОБЪЕДИНЕНИЯ» (ЦЕРКОВЬ МУНА);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«ЖАЙШУЛЬ МАХДИ»;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«ДЖУНДЬ-АЛЬ ХАЛИФАТ» («ДЖУНД-АЛЬ ХАЛИФАТ»);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«АНСАРУЛЛОХ» (АНСАРУЛ АЛЛАХ);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«АТ-ТАКФИР ВАЛЬ-ХИДЖРА» («АТ-ТАКФИР ВА-Л-ХИДЖРА»)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«АКРОМИЯ»;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АГИТАЦИОННО-ПРОПАГАНДИСТСКИЕ МАТЕРИАЛЫ И ПРОПАГАНДИСТСКАЯ ДЕЯТЕЛЬНОСТЬ ТИХОМИРОВА А.А. – САИДА БУРЯТСКОГО.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«ИГИЛ»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«ДЖАБХАТ АН-НУСРА»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«КАТИБАТ АЛЬ-ИМАМ АЛЬ-БУХАРИ»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«ЖАННАТ ОШИКЛАРИ»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«ДЖАМААТ АТ-ТАУХИД ВАЛЬ-ДЖИХАД» 21. «ЙАКЫН ИНКАР»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98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364" y="122464"/>
            <a:ext cx="9719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ОСНОВА РЕЛИГИОЗНОЙ</a:t>
            </a:r>
            <a:b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В КЫРГЫЗСТАНЕ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92335" y="1233855"/>
            <a:ext cx="8312265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07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Статья 1.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Кыргызская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Республика (Кыргызстан) - суверенное, демократическое, правовое, светское, унитарное, социальное государство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.</a:t>
            </a:r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Статья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1-й пункт: 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Кыргызской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Республике никакая религия не может устанавливаться в качестве государственной или обязательной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algn="just" defTabSz="457200">
              <a:lnSpc>
                <a:spcPct val="107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пункт: Религия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 культы отделены от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</a:t>
            </a:r>
          </a:p>
          <a:p>
            <a:pPr algn="just" defTabSz="457200">
              <a:lnSpc>
                <a:spcPct val="107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пункт: Запрещается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вмешательство религиозных объединений и служителей культов в деятельность государственных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Статья 32.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Каждому гарантируется свобода совести и вероисповедания.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Каждый имеет право исповедовать индивидуально или совместно с другими любую религию или не исповедовать никакой.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Каждый вправе свободно выбирать и иметь религиозные и иные убеждения.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Никто не может быть принужден к выражению своих религиозных и иных убеждений или отказу от них.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Статья 16, часть 2.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«никто не может подвергаться дискриминации по признаку пола, расы, языка, инвалидности, этнической принадлежности,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вероисповедания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, …».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ÐÐ°ÑÑÐ¸Ð½ÐºÐ¸ Ð¿Ð¾ Ð·Ð°Ð¿ÑÐ¾ÑÑ ÑÐ»Ð°Ð³ Ðº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0" y="1240750"/>
            <a:ext cx="2181743" cy="14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ºÐ¾Ð½ÑÑÐ¸ÑÑÑÐ¸Ñ ÐºÑÑÐ³ÑÐ·ÑÑÐ°Ð½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0" y="2983492"/>
            <a:ext cx="2181743" cy="14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9" y="4924198"/>
            <a:ext cx="171518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1"/>
          </p:nvPr>
        </p:nvSpPr>
        <p:spPr>
          <a:xfrm>
            <a:off x="669096" y="1099592"/>
            <a:ext cx="8568952" cy="4392488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3200" dirty="0"/>
              <a:t>Сегодня вербовочная деятельность в сети</a:t>
            </a:r>
            <a:r>
              <a:rPr lang="tr-TR" sz="3200" dirty="0"/>
              <a:t> </a:t>
            </a:r>
            <a:r>
              <a:rPr lang="ru-RU" sz="3200" dirty="0"/>
              <a:t>Интернет осуществляется экстремистскими и террористическими организациями с использованием трех основных видов информационных ресурсов</a:t>
            </a:r>
            <a:r>
              <a:rPr lang="tr-TR" sz="3200" dirty="0"/>
              <a:t>:</a:t>
            </a:r>
          </a:p>
          <a:p>
            <a:pPr marL="514350" indent="-514350">
              <a:buAutoNum type="arabicPeriod"/>
            </a:pPr>
            <a:r>
              <a:rPr lang="ru-RU" sz="3200" dirty="0"/>
              <a:t>Долговременные "официальные" сайты</a:t>
            </a:r>
            <a:r>
              <a:rPr lang="en-US" sz="3200" dirty="0"/>
              <a:t> </a:t>
            </a:r>
          </a:p>
          <a:p>
            <a:pPr marL="514350" indent="-514350">
              <a:buAutoNum type="arabicPeriod"/>
            </a:pPr>
            <a:r>
              <a:rPr lang="ru-RU" sz="3200" dirty="0"/>
              <a:t>Социальные сети и блоги</a:t>
            </a:r>
            <a:r>
              <a:rPr lang="en-US" sz="3200" dirty="0"/>
              <a:t> </a:t>
            </a:r>
          </a:p>
          <a:p>
            <a:pPr marL="514350" indent="-514350">
              <a:buAutoNum type="arabicPeriod"/>
            </a:pPr>
            <a:r>
              <a:rPr lang="ru-RU" sz="3200" dirty="0"/>
              <a:t>Сообщества</a:t>
            </a:r>
            <a:r>
              <a:rPr lang="en-US" sz="3200" dirty="0"/>
              <a:t> </a:t>
            </a:r>
          </a:p>
        </p:txBody>
      </p:sp>
      <p:pic>
        <p:nvPicPr>
          <p:cNvPr id="5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24392" y="116633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872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595945" y="1148737"/>
            <a:ext cx="8713093" cy="4209331"/>
          </a:xfrm>
        </p:spPr>
        <p:txBody>
          <a:bodyPr/>
          <a:lstStyle/>
          <a:p>
            <a:r>
              <a:rPr lang="ru-RU" sz="3200" dirty="0"/>
              <a:t>Долговременные "официальные" сайты, размещенные, как правило, на серверах зарубежных провайдеров, на которых осуществляется первичная публикация аудио-, видео-, графических и текстовых материалов агитационного характера.</a:t>
            </a:r>
            <a:endParaRPr lang="en-US" sz="3200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80377" y="306038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6561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1025713" y="595529"/>
            <a:ext cx="8713093" cy="420933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Социальные сети и блоги, через которые организуется дальнейшее распространение (т.н. продвижение) экстремистских материалов, инициируется их обсуждение, осуществляется первичное вербовочное изучение участников дискуссии.</a:t>
            </a:r>
            <a:endParaRPr lang="en-US" sz="3200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80377" y="306038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4963378"/>
            <a:ext cx="3369444" cy="1894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5008612"/>
            <a:ext cx="1849388" cy="1849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5057800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1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632521" y="547204"/>
            <a:ext cx="8713093" cy="420933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Сообщества, создаваемые пропагандистами и вербовщиками. Общение в них используется для дополнительной вербовочной обработки на интернет-форумах и блогах отдельных участников обсуждений, проявивших интерес к экстремистской идеологии</a:t>
            </a:r>
            <a:r>
              <a:rPr lang="en-US" sz="3200" dirty="0"/>
              <a:t> </a:t>
            </a:r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80377" y="306038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8"/>
          <p:cNvPicPr/>
          <p:nvPr/>
        </p:nvPicPr>
        <p:blipFill>
          <a:blip r:embed="rId4" cstate="print"/>
          <a:srcRect b="22361"/>
          <a:stretch>
            <a:fillRect/>
          </a:stretch>
        </p:blipFill>
        <p:spPr bwMode="auto">
          <a:xfrm>
            <a:off x="6816080" y="3861049"/>
            <a:ext cx="3663950" cy="28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901126" y="3958918"/>
          <a:ext cx="280402" cy="365760"/>
        </p:xfrm>
        <a:graphic>
          <a:graphicData uri="http://schemas.openxmlformats.org/drawingml/2006/table">
            <a:tbl>
              <a:tblPr/>
              <a:tblGrid>
                <a:gridCol w="280402"/>
              </a:tblGrid>
              <a:tr h="247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4584D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352621" y="5394025"/>
          <a:ext cx="379367" cy="365760"/>
        </p:xfrm>
        <a:graphic>
          <a:graphicData uri="http://schemas.openxmlformats.org/drawingml/2006/table">
            <a:tbl>
              <a:tblPr/>
              <a:tblGrid>
                <a:gridCol w="379367"/>
              </a:tblGrid>
              <a:tr h="1232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4584D3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993320" y="4112073"/>
            <a:ext cx="4074718" cy="25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79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xfrm>
            <a:off x="623376" y="1364584"/>
            <a:ext cx="8640960" cy="38496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b="1" dirty="0"/>
              <a:t>В отрядах религиозно-экстремистских </a:t>
            </a:r>
            <a:r>
              <a:rPr lang="ru-RU" sz="2800" b="1" dirty="0" err="1"/>
              <a:t>организаци</a:t>
            </a:r>
            <a:r>
              <a:rPr lang="en-US" sz="2800" b="1" dirty="0" err="1"/>
              <a:t>й</a:t>
            </a:r>
            <a:r>
              <a:rPr lang="tr-TR" sz="2800" b="1" dirty="0"/>
              <a:t> (</a:t>
            </a:r>
            <a:r>
              <a:rPr lang="ru-RU" sz="2800" dirty="0"/>
              <a:t>РЭО</a:t>
            </a:r>
            <a:r>
              <a:rPr lang="tr-TR" sz="2800" dirty="0"/>
              <a:t>)</a:t>
            </a:r>
            <a:r>
              <a:rPr lang="en-US" sz="2800" dirty="0"/>
              <a:t> </a:t>
            </a:r>
            <a:r>
              <a:rPr lang="ru-RU" sz="2800" b="1" dirty="0"/>
              <a:t>работают профессиональные вербовщики, которые, по своей сути, идеальные психологи. </a:t>
            </a:r>
            <a:endParaRPr lang="tr-TR" sz="2800" b="1" dirty="0"/>
          </a:p>
          <a:p>
            <a:pPr marL="0" indent="0" algn="just">
              <a:buNone/>
            </a:pPr>
            <a:r>
              <a:rPr lang="ru-RU" sz="2800" b="1" dirty="0"/>
              <a:t>Они точно знают, как войти в доверие и убедить стать одним из них. </a:t>
            </a:r>
            <a:endParaRPr lang="tr-TR" sz="2800" b="1" dirty="0"/>
          </a:p>
          <a:p>
            <a:pPr marL="0" indent="0" algn="just">
              <a:buNone/>
            </a:pPr>
            <a:r>
              <a:rPr lang="en-US" sz="2800" b="1" dirty="0" err="1"/>
              <a:t>И</a:t>
            </a:r>
            <a:r>
              <a:rPr lang="ru-RU" sz="2800" b="1" dirty="0"/>
              <a:t>м не имеет значения, кого вербовать. </a:t>
            </a:r>
            <a:endParaRPr lang="tr-TR" sz="2800" b="1" dirty="0"/>
          </a:p>
          <a:p>
            <a:pPr marL="0" indent="0" algn="just">
              <a:buNone/>
            </a:pPr>
            <a:r>
              <a:rPr lang="ru-RU" sz="2800" b="1" dirty="0"/>
              <a:t>С одинаковым успехом они записывают в ряды боевиков мужчин и женщин, взрослых и детей, бедных и богатых, семейных и одиноких, образованных и невежд.</a:t>
            </a:r>
            <a:endParaRPr lang="en-US" sz="2800" b="1" dirty="0"/>
          </a:p>
        </p:txBody>
      </p:sp>
      <p:pic>
        <p:nvPicPr>
          <p:cNvPr id="5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72352" y="272589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902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>
          <a:xfrm>
            <a:off x="696528" y="1965985"/>
            <a:ext cx="8712968" cy="3057525"/>
          </a:xfrm>
        </p:spPr>
        <p:txBody>
          <a:bodyPr/>
          <a:lstStyle/>
          <a:p>
            <a:r>
              <a:rPr lang="ru-RU" sz="2800" dirty="0"/>
              <a:t>Если тебе от 18 до 35 лет</a:t>
            </a:r>
            <a:endParaRPr lang="tr-TR" sz="2800" dirty="0"/>
          </a:p>
          <a:p>
            <a:r>
              <a:rPr lang="ru-RU" sz="2800" dirty="0"/>
              <a:t>Если ты одинок</a:t>
            </a:r>
            <a:r>
              <a:rPr lang="tr-TR" sz="2800" dirty="0"/>
              <a:t>(</a:t>
            </a:r>
            <a:r>
              <a:rPr lang="ru-RU" sz="2800" dirty="0"/>
              <a:t>а</a:t>
            </a:r>
            <a:r>
              <a:rPr lang="tr-TR" sz="2800" dirty="0"/>
              <a:t>)</a:t>
            </a:r>
            <a:r>
              <a:rPr lang="ru-RU" sz="2800" dirty="0"/>
              <a:t> или несчастна в отношениях</a:t>
            </a:r>
            <a:endParaRPr lang="tr-TR" sz="2800" dirty="0"/>
          </a:p>
          <a:p>
            <a:r>
              <a:rPr lang="ru-RU" sz="2800" dirty="0"/>
              <a:t>Если ты образован</a:t>
            </a:r>
            <a:r>
              <a:rPr lang="tr-TR" sz="2800" dirty="0"/>
              <a:t>(</a:t>
            </a:r>
            <a:r>
              <a:rPr lang="ru-RU" sz="2800" dirty="0"/>
              <a:t>а</a:t>
            </a:r>
            <a:r>
              <a:rPr lang="tr-TR" sz="2800" dirty="0"/>
              <a:t>)</a:t>
            </a:r>
            <a:r>
              <a:rPr lang="ru-RU" sz="2800" dirty="0"/>
              <a:t> и проводишь много времени в </a:t>
            </a:r>
            <a:r>
              <a:rPr lang="ru-RU" sz="2800" dirty="0" err="1"/>
              <a:t>соцсетях</a:t>
            </a:r>
            <a:r>
              <a:rPr lang="ru-RU" sz="2800" dirty="0"/>
              <a:t> — ты в группе риска. </a:t>
            </a: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919536" y="332656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0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Кто в группе риска?</a:t>
            </a:r>
            <a:r>
              <a:rPr lang="en-US" sz="40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endParaRPr lang="ru-RU" sz="4000" b="1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24392" y="116633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8638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xfrm>
            <a:off x="829112" y="725322"/>
            <a:ext cx="8136904" cy="496855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Социальные сети — основной инструмент вербовки, и он работает безотказно. </a:t>
            </a:r>
            <a:endParaRPr lang="tr-TR" sz="2800" dirty="0"/>
          </a:p>
          <a:p>
            <a:pPr marL="0" indent="0">
              <a:buNone/>
            </a:pPr>
            <a:r>
              <a:rPr lang="ru-RU" sz="2800" dirty="0"/>
              <a:t>Именно в Интернете проще всего поддерживать постоянный контакт с жертвой. </a:t>
            </a:r>
            <a:endParaRPr lang="tr-TR" sz="2800" dirty="0"/>
          </a:p>
          <a:p>
            <a:pPr marL="0" indent="0">
              <a:buNone/>
            </a:pPr>
            <a:r>
              <a:rPr lang="ru-RU" sz="2800" dirty="0"/>
              <a:t>Именно в Интернете проще всего воздействовать на психику человека, не вызывая совершенно никаких подозрений. </a:t>
            </a:r>
            <a:endParaRPr lang="tr-TR" sz="2800" dirty="0"/>
          </a:p>
          <a:p>
            <a:pPr marL="0" indent="0">
              <a:buNone/>
            </a:pPr>
            <a:r>
              <a:rPr lang="ru-RU" sz="2800" dirty="0"/>
              <a:t>Именно в Сети проще всего познакомиться и втереться в доверие.</a:t>
            </a:r>
            <a:endParaRPr lang="en-US" sz="2800" dirty="0"/>
          </a:p>
        </p:txBody>
      </p:sp>
      <p:pic>
        <p:nvPicPr>
          <p:cNvPr id="5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08368" y="156997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074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322" y="504096"/>
            <a:ext cx="8640638" cy="54334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/>
              <a:t>РЭО</a:t>
            </a:r>
            <a:r>
              <a:rPr lang="en-US" sz="2600" dirty="0"/>
              <a:t> </a:t>
            </a:r>
            <a:r>
              <a:rPr lang="tr-TR" sz="2600" dirty="0"/>
              <a:t> </a:t>
            </a:r>
            <a:r>
              <a:rPr lang="ky-KG" sz="2600" dirty="0"/>
              <a:t>поменяли методы вербовки, опубликуя на своей странице хорошие стороны ежедневной жизни в Сирии.</a:t>
            </a:r>
            <a:endParaRPr lang="en-US" sz="2600" dirty="0"/>
          </a:p>
          <a:p>
            <a:pPr marL="0" indent="0">
              <a:buNone/>
            </a:pPr>
            <a:r>
              <a:rPr lang="ru-RU" sz="2600" dirty="0"/>
              <a:t>Использует сценарий привлечения невинных людей на свою сторону – сценарий социального неравенства. </a:t>
            </a:r>
            <a:endParaRPr lang="tr-TR" sz="2600" dirty="0"/>
          </a:p>
          <a:p>
            <a:pPr marL="0" indent="0">
              <a:buNone/>
            </a:pPr>
            <a:r>
              <a:rPr lang="ru-RU" sz="2600" dirty="0"/>
              <a:t>Внушают, что в стране проживания жертвы ярко выражена социальная несправедливость, когда одни имеют все, а другие вынуждены выживать и влачить жалкое существование. </a:t>
            </a:r>
            <a:endParaRPr lang="tr-TR" sz="2600" dirty="0"/>
          </a:p>
          <a:p>
            <a:pPr marL="0" indent="0">
              <a:buNone/>
            </a:pPr>
            <a:r>
              <a:rPr lang="ru-RU" sz="2600" dirty="0"/>
              <a:t>Исламское государство преподносится, как идеальный мир, где каждому дается по его заслугам, где нет лжи и обмана, а честность и справедливость – его главные составляющие</a:t>
            </a:r>
            <a:endParaRPr lang="en-US" sz="2600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24392" y="1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4345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586800" y="174921"/>
            <a:ext cx="8712968" cy="3451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y-KG" sz="2800" dirty="0"/>
              <a:t>К примеру, пользователь “Жаннат ашыгы Жигит” ведет активную деятельность по пропаганде  радикального ислама, экстремисткого и террористического характера, ведёт открытую переписку в чатах </a:t>
            </a:r>
            <a:r>
              <a:rPr lang="en-US" sz="2800" dirty="0" err="1"/>
              <a:t>Whatsapp</a:t>
            </a:r>
            <a:r>
              <a:rPr lang="en-US" sz="2800" dirty="0"/>
              <a:t> </a:t>
            </a:r>
            <a:r>
              <a:rPr lang="ky-KG" sz="2800" dirty="0"/>
              <a:t>и </a:t>
            </a:r>
            <a:r>
              <a:rPr lang="en-US" sz="2800" dirty="0" err="1"/>
              <a:t>Telegramm</a:t>
            </a:r>
            <a:r>
              <a:rPr lang="ky-KG" sz="2800" dirty="0"/>
              <a:t>. </a:t>
            </a:r>
            <a:endParaRPr lang="tr-TR" sz="2800" dirty="0"/>
          </a:p>
          <a:p>
            <a:pPr marL="0" indent="0">
              <a:buNone/>
            </a:pPr>
            <a:r>
              <a:rPr lang="ky-KG" sz="2800" dirty="0"/>
              <a:t>Кроме этого, имеет канал на сервисе Ютуб. </a:t>
            </a:r>
            <a:endParaRPr lang="tr-TR" sz="2800" dirty="0"/>
          </a:p>
          <a:p>
            <a:pPr marL="0" indent="0">
              <a:buNone/>
            </a:pPr>
            <a:r>
              <a:rPr lang="ky-KG" sz="2800" dirty="0"/>
              <a:t>Где его видеоролики просматриваются более чем десятки тысяч раз.</a:t>
            </a:r>
            <a:endParaRPr lang="en-US" sz="2800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03904" y="1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5"/>
          <p:cNvPicPr/>
          <p:nvPr/>
        </p:nvPicPr>
        <p:blipFill>
          <a:blip r:embed="rId4" cstate="print"/>
          <a:srcRect b="8866"/>
          <a:stretch>
            <a:fillRect/>
          </a:stretch>
        </p:blipFill>
        <p:spPr bwMode="auto">
          <a:xfrm>
            <a:off x="6600057" y="3861049"/>
            <a:ext cx="3915323" cy="296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672065" y="4077073"/>
          <a:ext cx="806360" cy="709479"/>
        </p:xfrm>
        <a:graphic>
          <a:graphicData uri="http://schemas.openxmlformats.org/drawingml/2006/table">
            <a:tbl>
              <a:tblPr/>
              <a:tblGrid>
                <a:gridCol w="806360"/>
              </a:tblGrid>
              <a:tr h="7094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4584D3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2279576" y="4221088"/>
            <a:ext cx="253816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7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473862" y="64270"/>
            <a:ext cx="8712968" cy="1008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i="1" dirty="0"/>
              <a:t>Интернет-Патрулирование </a:t>
            </a:r>
            <a:endParaRPr lang="tr-TR" sz="2800" b="1" i="1" dirty="0"/>
          </a:p>
          <a:p>
            <a:pPr marL="0" indent="0" algn="ctr">
              <a:buNone/>
            </a:pPr>
            <a:r>
              <a:rPr lang="ru-RU" sz="2800" b="1" i="1" dirty="0"/>
              <a:t>(Блокировка аккаунтов и видеоканалов)</a:t>
            </a:r>
            <a:endParaRPr lang="en-US" sz="2800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03904" y="1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4291" y="974332"/>
            <a:ext cx="893211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i="1" dirty="0" err="1">
                <a:solidFill>
                  <a:schemeClr val="tx2"/>
                </a:solidFill>
              </a:rPr>
              <a:t>П</a:t>
            </a:r>
            <a:r>
              <a:rPr lang="ru-RU" sz="2400" b="1" i="1" dirty="0" err="1">
                <a:solidFill>
                  <a:schemeClr val="tx2"/>
                </a:solidFill>
              </a:rPr>
              <a:t>ик</a:t>
            </a:r>
            <a:r>
              <a:rPr lang="ru-RU" sz="2400" b="1" i="1" dirty="0">
                <a:solidFill>
                  <a:schemeClr val="tx2"/>
                </a:solidFill>
              </a:rPr>
              <a:t> экстремистской активности приходится на возраст 20-35 лет. 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Экстремизм - религиозный, политический или этнический, делает акцент на молодежь и из ее рядов берет свежие силы. 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Экстремистские организации начали активно использовать для вербовки новых членов социальные сети «</a:t>
            </a:r>
            <a:r>
              <a:rPr lang="ru-RU" sz="2400" b="1" i="1" dirty="0" err="1">
                <a:solidFill>
                  <a:schemeClr val="tx2"/>
                </a:solidFill>
              </a:rPr>
              <a:t>Фейсбук</a:t>
            </a:r>
            <a:r>
              <a:rPr lang="ru-RU" sz="2400" b="1" i="1" dirty="0">
                <a:solidFill>
                  <a:schemeClr val="tx2"/>
                </a:solidFill>
              </a:rPr>
              <a:t>», «Одноклассники», «Мой мир», «В контакте», «</a:t>
            </a:r>
            <a:r>
              <a:rPr lang="ru-RU" sz="2400" b="1" i="1" dirty="0" err="1">
                <a:solidFill>
                  <a:schemeClr val="tx2"/>
                </a:solidFill>
              </a:rPr>
              <a:t>Твиттер</a:t>
            </a:r>
            <a:r>
              <a:rPr lang="ru-RU" sz="2400" b="1" i="1" dirty="0">
                <a:solidFill>
                  <a:schemeClr val="tx2"/>
                </a:solidFill>
              </a:rPr>
              <a:t>» и </a:t>
            </a:r>
            <a:r>
              <a:rPr lang="ru-RU" sz="2400" b="1" i="1" dirty="0" err="1">
                <a:solidFill>
                  <a:schemeClr val="tx2"/>
                </a:solidFill>
              </a:rPr>
              <a:t>видеохостинги</a:t>
            </a:r>
            <a:r>
              <a:rPr lang="ru-RU" sz="2400" b="1" i="1" dirty="0">
                <a:solidFill>
                  <a:schemeClr val="tx2"/>
                </a:solidFill>
              </a:rPr>
              <a:t> «</a:t>
            </a:r>
            <a:r>
              <a:rPr lang="ru-RU" sz="2400" b="1" i="1" dirty="0" err="1">
                <a:solidFill>
                  <a:schemeClr val="tx2"/>
                </a:solidFill>
              </a:rPr>
              <a:t>Ютюб</a:t>
            </a:r>
            <a:r>
              <a:rPr lang="ru-RU" sz="2400" b="1" i="1" dirty="0">
                <a:solidFill>
                  <a:schemeClr val="tx2"/>
                </a:solidFill>
              </a:rPr>
              <a:t>», «Мир видео» и т.д. 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Более того, в настоящее время члены террористических и экстремистских организаций чаше стали использовать программы «</a:t>
            </a:r>
            <a:r>
              <a:rPr lang="ru-RU" sz="2400" b="1" i="1" dirty="0" err="1">
                <a:solidFill>
                  <a:schemeClr val="tx2"/>
                </a:solidFill>
              </a:rPr>
              <a:t>Палринго</a:t>
            </a:r>
            <a:r>
              <a:rPr lang="ru-RU" sz="2400" b="1" i="1" dirty="0">
                <a:solidFill>
                  <a:schemeClr val="tx2"/>
                </a:solidFill>
              </a:rPr>
              <a:t>», «</a:t>
            </a:r>
            <a:r>
              <a:rPr lang="ru-RU" sz="2400" b="1" i="1" dirty="0" err="1">
                <a:solidFill>
                  <a:schemeClr val="tx2"/>
                </a:solidFill>
              </a:rPr>
              <a:t>Вайбер</a:t>
            </a:r>
            <a:r>
              <a:rPr lang="ru-RU" sz="2400" b="1" i="1" dirty="0">
                <a:solidFill>
                  <a:schemeClr val="tx2"/>
                </a:solidFill>
              </a:rPr>
              <a:t>», «</a:t>
            </a:r>
            <a:r>
              <a:rPr lang="ru-RU" sz="2400" b="1" i="1" dirty="0" err="1">
                <a:solidFill>
                  <a:schemeClr val="tx2"/>
                </a:solidFill>
              </a:rPr>
              <a:t>Вотсапп</a:t>
            </a:r>
            <a:r>
              <a:rPr lang="ru-RU" sz="2400" b="1" i="1" dirty="0">
                <a:solidFill>
                  <a:schemeClr val="tx2"/>
                </a:solidFill>
              </a:rPr>
              <a:t>», «</a:t>
            </a:r>
            <a:r>
              <a:rPr lang="ru-RU" sz="2400" b="1" i="1" dirty="0" err="1">
                <a:solidFill>
                  <a:schemeClr val="tx2"/>
                </a:solidFill>
              </a:rPr>
              <a:t>Зелло</a:t>
            </a:r>
            <a:r>
              <a:rPr lang="ru-RU" sz="2400" b="1" i="1" dirty="0">
                <a:solidFill>
                  <a:schemeClr val="tx2"/>
                </a:solidFill>
              </a:rPr>
              <a:t>», «Телеграмм» и «</a:t>
            </a:r>
            <a:r>
              <a:rPr lang="ru-RU" sz="2400" b="1" i="1" dirty="0" err="1">
                <a:solidFill>
                  <a:schemeClr val="tx2"/>
                </a:solidFill>
              </a:rPr>
              <a:t>Скайп</a:t>
            </a:r>
            <a:r>
              <a:rPr lang="ru-RU" sz="2400" b="1" i="1" dirty="0">
                <a:solidFill>
                  <a:schemeClr val="tx2"/>
                </a:solidFill>
              </a:rPr>
              <a:t>» для общения, связи, координации своих действий, а также в целях осуществления вербовки.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63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2" y="515389"/>
            <a:ext cx="10939548" cy="177892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время, статья 32 Конституции гарантирует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совести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вероисповедания.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вправе свободно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религиозные и иные убеждения, и никто не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принужден к выражению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религиозных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убеждений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отказа от них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964" y="2327565"/>
            <a:ext cx="8163098" cy="38072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детально право на свободу вероисповедания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позиция, Законодательная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религиозной политики в Кыргызстане государства по взаимодействию с религиозными организациями расписан в Законе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от 31 декабря 2008 года № 282 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свободе вероисповедания и религиозных организациях в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Республике»,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согласно статье 4/1 каждому гарантируется право на свободу вероисповедания и атеистического убеждения</a:t>
            </a:r>
          </a:p>
        </p:txBody>
      </p:sp>
      <p:pic>
        <p:nvPicPr>
          <p:cNvPr id="1026" name="Picture 2" descr="C:\Users\AIBEK\Downloads\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60567"/>
            <a:ext cx="2858885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82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1775520" y="0"/>
            <a:ext cx="8712968" cy="692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/>
              <a:t>Интернет-Патрулирование </a:t>
            </a:r>
            <a:endParaRPr lang="tr-TR" sz="2800" b="1" i="1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03904" y="1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1" y="856358"/>
            <a:ext cx="893211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В целях выявления и профилактики фактов экстремизма и терроризма необходимо активизировать роль общественности и институтов гражданского общества.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 Особенно нужно отметить большую роль молодежи и молодежных групп (движений, организаций) в профилактике онлайн пропаганде экстремизма и терроризма. 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В этой связи МВД Кыргызской Республики в сотрудничестве с</a:t>
            </a:r>
            <a:r>
              <a:rPr lang="tr-TR" sz="2400" b="1" i="1" dirty="0">
                <a:solidFill>
                  <a:schemeClr val="tx2"/>
                </a:solidFill>
              </a:rPr>
              <a:t> </a:t>
            </a:r>
            <a:r>
              <a:rPr lang="ru-RU" sz="2400" b="1" i="1" dirty="0">
                <a:solidFill>
                  <a:schemeClr val="tx2"/>
                </a:solidFill>
              </a:rPr>
              <a:t>молодёжью и молодёжными организациями были сформированы группы среди молодежи для ведения «онлайн патрулирования» Интернет пространства, куда были привлечены более тысячи студентов ВУЗов и учеников старших классов средних школ.</a:t>
            </a:r>
            <a:endParaRPr lang="tr-TR" sz="2400" b="1" i="1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ru-RU" sz="2400" b="1" i="1" dirty="0">
                <a:solidFill>
                  <a:schemeClr val="tx2"/>
                </a:solidFill>
              </a:rPr>
              <a:t> В рамках данного проекта МВД Кыргызской Республики ведется мониторинг, </a:t>
            </a:r>
            <a:r>
              <a:rPr lang="ru-RU" sz="2400" b="1" i="1" dirty="0" err="1">
                <a:solidFill>
                  <a:schemeClr val="tx2"/>
                </a:solidFill>
              </a:rPr>
              <a:t>антипропагандистская</a:t>
            </a:r>
            <a:r>
              <a:rPr lang="ru-RU" sz="2400" b="1" i="1" dirty="0">
                <a:solidFill>
                  <a:schemeClr val="tx2"/>
                </a:solidFill>
              </a:rPr>
              <a:t> и информационно-профилактическая работа интернет - пространства </a:t>
            </a:r>
            <a:r>
              <a:rPr lang="ru-RU" sz="2400" b="1" i="1" dirty="0" err="1">
                <a:solidFill>
                  <a:schemeClr val="tx2"/>
                </a:solidFill>
              </a:rPr>
              <a:t>кыргнета</a:t>
            </a:r>
            <a:r>
              <a:rPr lang="ru-RU" sz="2400" b="1" i="1" dirty="0">
                <a:solidFill>
                  <a:schemeClr val="tx2"/>
                </a:solidFill>
              </a:rPr>
              <a:t>.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42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1921939" y="1052736"/>
            <a:ext cx="8712968" cy="692696"/>
          </a:xfrm>
        </p:spPr>
        <p:txBody>
          <a:bodyPr/>
          <a:lstStyle/>
          <a:p>
            <a:pPr marL="0" indent="0">
              <a:buNone/>
            </a:pPr>
            <a:r>
              <a:rPr lang="ky-KG" sz="2800" b="1" i="1" dirty="0"/>
              <a:t>Список заблокированных ресурсов.</a:t>
            </a:r>
            <a:endParaRPr lang="en-US" sz="2800" b="1" i="1" dirty="0"/>
          </a:p>
        </p:txBody>
      </p:sp>
      <p:pic>
        <p:nvPicPr>
          <p:cNvPr id="7" name="Picture 2" descr="C:\Users\мика\Desktop\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03904" y="1"/>
            <a:ext cx="864096" cy="11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7113" y="2136281"/>
            <a:ext cx="83337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tx2"/>
                </a:solidFill>
              </a:rPr>
              <a:t>На сайте компании «</a:t>
            </a:r>
            <a:r>
              <a:rPr lang="ru-RU" sz="2800" b="1" i="1" dirty="0" err="1">
                <a:solidFill>
                  <a:schemeClr val="tx2"/>
                </a:solidFill>
              </a:rPr>
              <a:t>Мегалайн</a:t>
            </a:r>
            <a:r>
              <a:rPr lang="ru-RU" sz="2800" b="1" i="1" dirty="0">
                <a:solidFill>
                  <a:schemeClr val="tx2"/>
                </a:solidFill>
              </a:rPr>
              <a:t>» можно узнать заблокированные ресурсы и причина блокировки в Кыргызстане.</a:t>
            </a:r>
            <a:endParaRPr lang="tr-TR" sz="2800" b="1" i="1" dirty="0">
              <a:solidFill>
                <a:schemeClr val="tx2"/>
              </a:solidFill>
            </a:endParaRPr>
          </a:p>
          <a:p>
            <a:r>
              <a:rPr lang="ru-RU" sz="2800" b="1" i="1" dirty="0">
                <a:solidFill>
                  <a:schemeClr val="tx2"/>
                </a:solidFill>
              </a:rPr>
              <a:t> Для полной информации пройдите по указанной ссылке.</a:t>
            </a:r>
            <a:endParaRPr lang="en-US" sz="2800" b="1" i="1" dirty="0">
              <a:solidFill>
                <a:schemeClr val="tx2"/>
              </a:solidFill>
            </a:endParaRPr>
          </a:p>
          <a:p>
            <a:r>
              <a:rPr lang="en-US" sz="2800" b="1" i="1" dirty="0">
                <a:solidFill>
                  <a:schemeClr val="tx2"/>
                </a:solidFill>
              </a:rPr>
              <a:t>http</a:t>
            </a:r>
            <a:r>
              <a:rPr lang="ru-RU" sz="2800" b="1" i="1" dirty="0">
                <a:solidFill>
                  <a:schemeClr val="tx2"/>
                </a:solidFill>
              </a:rPr>
              <a:t>://</a:t>
            </a:r>
            <a:r>
              <a:rPr lang="en-US" sz="2800" b="1" i="1" dirty="0" err="1">
                <a:solidFill>
                  <a:schemeClr val="tx2"/>
                </a:solidFill>
              </a:rPr>
              <a:t>megaline</a:t>
            </a:r>
            <a:r>
              <a:rPr lang="ru-RU" sz="2800" b="1" i="1" dirty="0">
                <a:solidFill>
                  <a:schemeClr val="tx2"/>
                </a:solidFill>
              </a:rPr>
              <a:t>.</a:t>
            </a:r>
            <a:r>
              <a:rPr lang="en-US" sz="2800" b="1" i="1" dirty="0">
                <a:solidFill>
                  <a:schemeClr val="tx2"/>
                </a:solidFill>
              </a:rPr>
              <a:t>kg</a:t>
            </a:r>
            <a:r>
              <a:rPr lang="ru-RU" sz="2800" b="1" i="1" dirty="0">
                <a:solidFill>
                  <a:schemeClr val="tx2"/>
                </a:solidFill>
              </a:rPr>
              <a:t>/</a:t>
            </a:r>
            <a:r>
              <a:rPr lang="en-US" sz="2800" b="1" i="1" dirty="0" err="1">
                <a:solidFill>
                  <a:schemeClr val="tx2"/>
                </a:solidFill>
              </a:rPr>
              <a:t>klientam</a:t>
            </a:r>
            <a:r>
              <a:rPr lang="ru-RU" sz="2800" b="1" i="1" dirty="0">
                <a:solidFill>
                  <a:schemeClr val="tx2"/>
                </a:solidFill>
              </a:rPr>
              <a:t>/</a:t>
            </a:r>
            <a:r>
              <a:rPr lang="en-US" sz="2800" b="1" i="1" dirty="0" err="1">
                <a:solidFill>
                  <a:schemeClr val="tx2"/>
                </a:solidFill>
              </a:rPr>
              <a:t>zablokirovannyie</a:t>
            </a:r>
            <a:r>
              <a:rPr lang="ru-RU" sz="2800" b="1" i="1" dirty="0">
                <a:solidFill>
                  <a:schemeClr val="tx2"/>
                </a:solidFill>
              </a:rPr>
              <a:t>-</a:t>
            </a:r>
            <a:r>
              <a:rPr lang="en-US" sz="2800" b="1" i="1" dirty="0" err="1">
                <a:solidFill>
                  <a:schemeClr val="tx2"/>
                </a:solidFill>
              </a:rPr>
              <a:t>resursyi</a:t>
            </a:r>
            <a:r>
              <a:rPr lang="ru-RU" sz="2800" b="1" i="1" dirty="0">
                <a:solidFill>
                  <a:schemeClr val="tx2"/>
                </a:solidFill>
              </a:rPr>
              <a:t>/</a:t>
            </a:r>
            <a:endParaRPr lang="en-US" sz="28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9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403" y="2283419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7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647" y="580755"/>
            <a:ext cx="10087648" cy="12147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реформирования государственной политики в религиозной сфере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9162" y="2126460"/>
            <a:ext cx="6475616" cy="3880773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3 февраля 2014 года Советом обороны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Кыргызской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Республики принято Решение о реформировании государственной политики в религиозной сфере.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14 ноября 2014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года Президентом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Кыргызской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Республики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подписан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Указ «О Концепции государственной политики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Кыргызской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Республики в религиозной сфере на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2014-2020 годы».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июля 2015 года Правительством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утвержден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действий по реализации Концепции государственной политики в религиозной сфере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2015-2020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0" y="2090058"/>
            <a:ext cx="2711284" cy="15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0" y="3821512"/>
            <a:ext cx="2711282" cy="14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906" y="302029"/>
            <a:ext cx="8804073" cy="162652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ranklin Gothic Demi" panose="020B0703020102020204" pitchFamily="34" charset="0"/>
                <a:ea typeface="Times New Roman"/>
                <a:cs typeface="David" panose="020E0502060401010101" pitchFamily="34" charset="-79"/>
              </a:rPr>
              <a:t>Основные приоритеты </a:t>
            </a:r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ranklin Gothic Demi" panose="020B0703020102020204" pitchFamily="34" charset="0"/>
                <a:ea typeface="Times New Roman"/>
                <a:cs typeface="David" panose="020E0502060401010101" pitchFamily="34" charset="-79"/>
              </a:rPr>
              <a:t>Концепции государственной политики </a:t>
            </a:r>
            <a:r>
              <a:rPr lang="ru-RU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ranklin Gothic Demi" panose="020B0703020102020204" pitchFamily="34" charset="0"/>
                <a:ea typeface="Times New Roman"/>
                <a:cs typeface="David" panose="020E0502060401010101" pitchFamily="34" charset="-79"/>
              </a:rPr>
              <a:t>Кыргызской</a:t>
            </a:r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ranklin Gothic Demi" panose="020B0703020102020204" pitchFamily="34" charset="0"/>
                <a:ea typeface="Times New Roman"/>
                <a:cs typeface="David" panose="020E0502060401010101" pitchFamily="34" charset="-79"/>
              </a:rPr>
              <a:t> Республики в религиозной сфере</a:t>
            </a:r>
            <a:endParaRPr lang="ru-RU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Franklin Gothic Demi" panose="020B0703020102020204" pitchFamily="34" charset="0"/>
              <a:cs typeface="David" panose="020E05020604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7700" y="1969396"/>
            <a:ext cx="7654471" cy="4235461"/>
          </a:xfrm>
        </p:spPr>
        <p:txBody>
          <a:bodyPr>
            <a:normAutofit fontScale="32500" lnSpcReduction="20000"/>
          </a:bodyPr>
          <a:lstStyle/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Обеспечение свободы совести и вероисповедания;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-Формирование светской модели государства в Кыргызстане;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-Формирование границ деятельности религиозных организаций: </a:t>
            </a:r>
            <a:r>
              <a:rPr lang="ru-RU" sz="4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недопущение нарушения прав и свобод других граждан и политизации религии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-Определение областей вмешательства государства с целью регулирования религиозной сферы;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-Предупреждение и профилактика религиозной </a:t>
            </a:r>
            <a:r>
              <a:rPr lang="ru-RU" sz="4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радикализации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граждан и предотвращение экстремистской и террористической деятельности на религиозной почве в Кыргызстане;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-Политика по поддержке продвижения умеренного ислама с целью предупреждения </a:t>
            </a:r>
            <a:r>
              <a:rPr lang="ru-RU" sz="4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радикализации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религии (решение СО КР)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-Повышение религиоведческой грамотности и уровня религиозного образования;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-Повышение экспертного и аналитического потенциала для мониторинга религиозной ситуации.</a:t>
            </a:r>
          </a:p>
          <a:p>
            <a:endParaRPr lang="ru-RU" dirty="0"/>
          </a:p>
        </p:txBody>
      </p:sp>
      <p:pic>
        <p:nvPicPr>
          <p:cNvPr id="4098" name="Picture 2" descr="ÐÐ°ÑÑÐ¸Ð½ÐºÐ¸ Ð¿Ð¾ Ð·Ð°Ð¿ÑÐ¾ÑÑ ÑÐµÐ»Ð¸Ð³Ð¸Ñ Ð² Ðº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3" y="4172268"/>
            <a:ext cx="2104654" cy="146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¼ÐµÑÐµÑÑ Ðº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3" y="2069871"/>
            <a:ext cx="2104654" cy="15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00916513"/>
              </p:ext>
            </p:extLst>
          </p:nvPr>
        </p:nvGraphicFramePr>
        <p:xfrm>
          <a:off x="626343" y="1437464"/>
          <a:ext cx="38921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071718" y="1505953"/>
            <a:ext cx="2225091" cy="458487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СПЭНМ МВД </a:t>
            </a:r>
          </a:p>
          <a:p>
            <a:pPr algn="ctr"/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</a:t>
            </a:r>
            <a:endParaRPr lang="ru-RU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925169" y="1737116"/>
            <a:ext cx="1213306" cy="832349"/>
          </a:xfrm>
          <a:prstGeom prst="rightArrow">
            <a:avLst/>
          </a:pr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854384" y="3132946"/>
            <a:ext cx="1213306" cy="832349"/>
          </a:xfrm>
          <a:prstGeom prst="rightArrow">
            <a:avLst/>
          </a:pr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957712" y="4510927"/>
            <a:ext cx="1213306" cy="832349"/>
          </a:xfrm>
          <a:prstGeom prst="rightArrow">
            <a:avLst/>
          </a:pr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925169" y="5872766"/>
            <a:ext cx="1213306" cy="832349"/>
          </a:xfrm>
          <a:prstGeom prst="rightArrow">
            <a:avLst/>
          </a:pr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81" y="371872"/>
            <a:ext cx="8596668" cy="13208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ПРОВЕДЕНИЕ ПРОФЛАКТИЧЕСКИХ РАБОТ СРЕДИ ГОСУДАРСТВЕННЫХ ОРГАНОВ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0" y="-128788"/>
            <a:ext cx="6220495" cy="400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51" y="3258354"/>
            <a:ext cx="6310649" cy="473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5" y="-57954"/>
            <a:ext cx="6057362" cy="349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1" y="3503053"/>
            <a:ext cx="6074535" cy="360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5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35628"/>
            <a:ext cx="5894768" cy="367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99906" cy="34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144888"/>
            <a:ext cx="5895662" cy="357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628"/>
            <a:ext cx="6399906" cy="3522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53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9" y="-128789"/>
            <a:ext cx="6119812" cy="340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" y="0"/>
            <a:ext cx="6078830" cy="332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5" y="3271235"/>
            <a:ext cx="6650769" cy="346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3" y="3145665"/>
            <a:ext cx="5475867" cy="371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15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9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3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4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5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6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7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8_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2259</TotalTime>
  <Words>1117</Words>
  <Application>Microsoft Office PowerPoint</Application>
  <PresentationFormat>Широкоэкранный</PresentationFormat>
  <Paragraphs>115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32</vt:i4>
      </vt:variant>
    </vt:vector>
  </HeadingPairs>
  <TitlesOfParts>
    <vt:vector size="54" baseType="lpstr">
      <vt:lpstr>Arial</vt:lpstr>
      <vt:lpstr>Arial Black</vt:lpstr>
      <vt:lpstr>Calibri</vt:lpstr>
      <vt:lpstr>Candara</vt:lpstr>
      <vt:lpstr>Century Gothic</vt:lpstr>
      <vt:lpstr>David</vt:lpstr>
      <vt:lpstr>DFKai-SB</vt:lpstr>
      <vt:lpstr>Franklin Gothic Demi</vt:lpstr>
      <vt:lpstr>Times New Roman</vt:lpstr>
      <vt:lpstr>Trebuchet MS</vt:lpstr>
      <vt:lpstr>Wingdings</vt:lpstr>
      <vt:lpstr>Wingdings 3</vt:lpstr>
      <vt:lpstr>Аспект</vt:lpstr>
      <vt:lpstr>1_Аспект</vt:lpstr>
      <vt:lpstr>2_Аспект</vt:lpstr>
      <vt:lpstr>3_Аспект</vt:lpstr>
      <vt:lpstr>4_Аспект</vt:lpstr>
      <vt:lpstr>5_Аспект</vt:lpstr>
      <vt:lpstr>6_Аспект</vt:lpstr>
      <vt:lpstr>7_Аспект</vt:lpstr>
      <vt:lpstr>8_Аспект</vt:lpstr>
      <vt:lpstr>9_Аспект</vt:lpstr>
      <vt:lpstr>ГОСУДАРСТВЕННЫЕ ИНИЦИАТИВЫ ПРФИЛАКТИКИ ПНЭ СРЕДИ МОЛОДЕЖИ И ЖЕНЩИН</vt:lpstr>
      <vt:lpstr>Презентация PowerPoint</vt:lpstr>
      <vt:lpstr> Но в то же время, статья 32 Конституции гарантирует свободу совести и вероисповедания. Каждый вправе свободно выбирать и иметь религиозные и иные убеждения, и никто не может быть принужден к выражению своих религиозных и иных убеждений или отказа от них. </vt:lpstr>
      <vt:lpstr>Процесс реформирования государственной политики в религиозной сфере</vt:lpstr>
      <vt:lpstr>Основные приоритеты Концепции государственной политики Кыргызской Республики в религиозной сфере</vt:lpstr>
      <vt:lpstr>ПРОВЕДЕНИЕ ПРОФЛАКТИЧЕСКИХ РАБОТ СРЕДИ ГОСУДАРСТВЕННЫХ ОРГАНОВ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Концепции государственной политики Кыргызской Республики в религиозной сфере на 2014-2020 годы</vt:lpstr>
      <vt:lpstr>Зарегистрированные религиозные организации в Кыргызской Республике </vt:lpstr>
      <vt:lpstr>Презентация PowerPoint</vt:lpstr>
      <vt:lpstr>СУДАМИ РАЗНЫХ ИНСТАНЦИЙ КЫРГЫЗСКОЙ РЕСПУБЛИКИ ЗАПРЕЩЕНЫ НА ТЕРРИТОРИИ РЕСПУБЛИКИ ДЕЯТЕЛЬНОСТЬ ДЕСТРУКТИВНЫХ, ЭКСТРЕМИСТСКИХ И ТЕРРОРИСТИЧЕСКИХ ОРГАНИЗАЦИЙ: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Ислам</dc:title>
  <dc:creator>admin</dc:creator>
  <cp:lastModifiedBy>admin</cp:lastModifiedBy>
  <cp:revision>88</cp:revision>
  <dcterms:created xsi:type="dcterms:W3CDTF">2017-06-10T12:16:48Z</dcterms:created>
  <dcterms:modified xsi:type="dcterms:W3CDTF">2018-12-06T07:55:26Z</dcterms:modified>
</cp:coreProperties>
</file>