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Lst>
  <p:notesMasterIdLst>
    <p:notesMasterId r:id="rId11"/>
  </p:notesMasterIdLst>
  <p:sldIdLst>
    <p:sldId id="594" r:id="rId2"/>
    <p:sldId id="660" r:id="rId3"/>
    <p:sldId id="584" r:id="rId4"/>
    <p:sldId id="574" r:id="rId5"/>
    <p:sldId id="414" r:id="rId6"/>
    <p:sldId id="258" r:id="rId7"/>
    <p:sldId id="583" r:id="rId8"/>
    <p:sldId id="577" r:id="rId9"/>
    <p:sldId id="64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9E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43"/>
    <p:restoredTop sz="74691"/>
  </p:normalViewPr>
  <p:slideViewPr>
    <p:cSldViewPr snapToGrid="0" snapToObjects="1">
      <p:cViewPr varScale="1">
        <p:scale>
          <a:sx n="82" d="100"/>
          <a:sy n="82" d="100"/>
        </p:scale>
        <p:origin x="680" y="168"/>
      </p:cViewPr>
      <p:guideLst/>
    </p:cSldViewPr>
  </p:slideViewPr>
  <p:notesTextViewPr>
    <p:cViewPr>
      <p:scale>
        <a:sx n="120" d="100"/>
        <a:sy n="120" d="100"/>
      </p:scale>
      <p:origin x="0" y="0"/>
    </p:cViewPr>
  </p:notesTextViewPr>
  <p:notesViewPr>
    <p:cSldViewPr snapToGrid="0" snapToObjects="1">
      <p:cViewPr varScale="1">
        <p:scale>
          <a:sx n="85" d="100"/>
          <a:sy n="85" d="100"/>
        </p:scale>
        <p:origin x="2720"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FE8BD7-231C-4047-A623-472EE026ACF0}" type="doc">
      <dgm:prSet loTypeId="urn:microsoft.com/office/officeart/2005/8/layout/default" loCatId="matrix" qsTypeId="urn:microsoft.com/office/officeart/2005/8/quickstyle/simple1" qsCatId="simple" csTypeId="urn:microsoft.com/office/officeart/2005/8/colors/accent1_2" csCatId="accent1" phldr="1"/>
      <dgm:spPr/>
      <dgm:t>
        <a:bodyPr/>
        <a:lstStyle/>
        <a:p>
          <a:endParaRPr lang="en-US"/>
        </a:p>
      </dgm:t>
    </dgm:pt>
    <dgm:pt modelId="{D664F42E-2FC8-1541-93A6-BA126090AF4A}">
      <dgm:prSet/>
      <dgm:spPr>
        <a:solidFill>
          <a:srgbClr val="3B9ED9"/>
        </a:solidFill>
      </dgm:spPr>
      <dgm:t>
        <a:bodyPr/>
        <a:lstStyle/>
        <a:p>
          <a:r>
            <a:rPr lang="en-US" dirty="0">
              <a:latin typeface="+mj-lt"/>
            </a:rPr>
            <a:t>Narratives and counter-narratives</a:t>
          </a:r>
        </a:p>
      </dgm:t>
    </dgm:pt>
    <dgm:pt modelId="{D8486EAA-DFB6-E74C-A1BB-F973ADC586ED}" type="parTrans" cxnId="{2B451A77-3F85-2748-B814-ED4A9BF32E53}">
      <dgm:prSet/>
      <dgm:spPr/>
      <dgm:t>
        <a:bodyPr/>
        <a:lstStyle/>
        <a:p>
          <a:endParaRPr lang="en-US"/>
        </a:p>
      </dgm:t>
    </dgm:pt>
    <dgm:pt modelId="{C9F76204-7CD3-6143-B5E5-3F1F330D7D4C}" type="sibTrans" cxnId="{2B451A77-3F85-2748-B814-ED4A9BF32E53}">
      <dgm:prSet/>
      <dgm:spPr/>
      <dgm:t>
        <a:bodyPr/>
        <a:lstStyle/>
        <a:p>
          <a:endParaRPr lang="en-US"/>
        </a:p>
      </dgm:t>
    </dgm:pt>
    <dgm:pt modelId="{808FA8E3-B7BF-0D46-863B-D1A656F515B9}">
      <dgm:prSet/>
      <dgm:spPr>
        <a:solidFill>
          <a:srgbClr val="3B9ED9"/>
        </a:solidFill>
      </dgm:spPr>
      <dgm:t>
        <a:bodyPr/>
        <a:lstStyle/>
        <a:p>
          <a:r>
            <a:rPr lang="en-US" dirty="0">
              <a:latin typeface="+mj-lt"/>
            </a:rPr>
            <a:t>Capacity building for media - PVE training</a:t>
          </a:r>
        </a:p>
      </dgm:t>
    </dgm:pt>
    <dgm:pt modelId="{9EB0FC30-30FA-244C-984A-9FE60D8CCC98}" type="parTrans" cxnId="{62FC38C4-A1EF-994A-BBF7-7A183A2B6D38}">
      <dgm:prSet/>
      <dgm:spPr/>
      <dgm:t>
        <a:bodyPr/>
        <a:lstStyle/>
        <a:p>
          <a:endParaRPr lang="en-US"/>
        </a:p>
      </dgm:t>
    </dgm:pt>
    <dgm:pt modelId="{CF595DF4-7656-8743-97F0-E00B55D55591}" type="sibTrans" cxnId="{62FC38C4-A1EF-994A-BBF7-7A183A2B6D38}">
      <dgm:prSet/>
      <dgm:spPr/>
      <dgm:t>
        <a:bodyPr/>
        <a:lstStyle/>
        <a:p>
          <a:endParaRPr lang="en-US"/>
        </a:p>
      </dgm:t>
    </dgm:pt>
    <dgm:pt modelId="{EB4F6715-109E-F244-8A12-3BD717F490F8}" type="pres">
      <dgm:prSet presAssocID="{3CFE8BD7-231C-4047-A623-472EE026ACF0}" presName="diagram" presStyleCnt="0">
        <dgm:presLayoutVars>
          <dgm:dir/>
          <dgm:resizeHandles val="exact"/>
        </dgm:presLayoutVars>
      </dgm:prSet>
      <dgm:spPr/>
    </dgm:pt>
    <dgm:pt modelId="{F02EAA33-90F5-8049-8AA1-FF917E7B1C71}" type="pres">
      <dgm:prSet presAssocID="{D664F42E-2FC8-1541-93A6-BA126090AF4A}" presName="node" presStyleLbl="node1" presStyleIdx="0" presStyleCnt="2">
        <dgm:presLayoutVars>
          <dgm:bulletEnabled val="1"/>
        </dgm:presLayoutVars>
      </dgm:prSet>
      <dgm:spPr/>
    </dgm:pt>
    <dgm:pt modelId="{C530E0D8-86C1-EF43-B31A-D23A982DE6B9}" type="pres">
      <dgm:prSet presAssocID="{C9F76204-7CD3-6143-B5E5-3F1F330D7D4C}" presName="sibTrans" presStyleCnt="0"/>
      <dgm:spPr/>
    </dgm:pt>
    <dgm:pt modelId="{55883EC0-B445-8A45-850C-A19AA1CD2B50}" type="pres">
      <dgm:prSet presAssocID="{808FA8E3-B7BF-0D46-863B-D1A656F515B9}" presName="node" presStyleLbl="node1" presStyleIdx="1" presStyleCnt="2">
        <dgm:presLayoutVars>
          <dgm:bulletEnabled val="1"/>
        </dgm:presLayoutVars>
      </dgm:prSet>
      <dgm:spPr/>
    </dgm:pt>
  </dgm:ptLst>
  <dgm:cxnLst>
    <dgm:cxn modelId="{426A722B-5033-944F-9955-C9E2838B0A59}" type="presOf" srcId="{D664F42E-2FC8-1541-93A6-BA126090AF4A}" destId="{F02EAA33-90F5-8049-8AA1-FF917E7B1C71}" srcOrd="0" destOrd="0" presId="urn:microsoft.com/office/officeart/2005/8/layout/default"/>
    <dgm:cxn modelId="{1689E357-0793-4A40-A5B7-E41B928AA066}" type="presOf" srcId="{808FA8E3-B7BF-0D46-863B-D1A656F515B9}" destId="{55883EC0-B445-8A45-850C-A19AA1CD2B50}" srcOrd="0" destOrd="0" presId="urn:microsoft.com/office/officeart/2005/8/layout/default"/>
    <dgm:cxn modelId="{2B451A77-3F85-2748-B814-ED4A9BF32E53}" srcId="{3CFE8BD7-231C-4047-A623-472EE026ACF0}" destId="{D664F42E-2FC8-1541-93A6-BA126090AF4A}" srcOrd="0" destOrd="0" parTransId="{D8486EAA-DFB6-E74C-A1BB-F973ADC586ED}" sibTransId="{C9F76204-7CD3-6143-B5E5-3F1F330D7D4C}"/>
    <dgm:cxn modelId="{62FC38C4-A1EF-994A-BBF7-7A183A2B6D38}" srcId="{3CFE8BD7-231C-4047-A623-472EE026ACF0}" destId="{808FA8E3-B7BF-0D46-863B-D1A656F515B9}" srcOrd="1" destOrd="0" parTransId="{9EB0FC30-30FA-244C-984A-9FE60D8CCC98}" sibTransId="{CF595DF4-7656-8743-97F0-E00B55D55591}"/>
    <dgm:cxn modelId="{FF8473D2-8CE8-804E-89DA-6986756972BB}" type="presOf" srcId="{3CFE8BD7-231C-4047-A623-472EE026ACF0}" destId="{EB4F6715-109E-F244-8A12-3BD717F490F8}" srcOrd="0" destOrd="0" presId="urn:microsoft.com/office/officeart/2005/8/layout/default"/>
    <dgm:cxn modelId="{784A0C08-4CD2-4249-8098-A7C4B31B14E5}" type="presParOf" srcId="{EB4F6715-109E-F244-8A12-3BD717F490F8}" destId="{F02EAA33-90F5-8049-8AA1-FF917E7B1C71}" srcOrd="0" destOrd="0" presId="urn:microsoft.com/office/officeart/2005/8/layout/default"/>
    <dgm:cxn modelId="{06ED3FC1-4583-9E49-9E7A-EC4EC8E432BE}" type="presParOf" srcId="{EB4F6715-109E-F244-8A12-3BD717F490F8}" destId="{C530E0D8-86C1-EF43-B31A-D23A982DE6B9}" srcOrd="1" destOrd="0" presId="urn:microsoft.com/office/officeart/2005/8/layout/default"/>
    <dgm:cxn modelId="{7E26B611-BC87-D74D-88FD-0CF8C396B8AB}" type="presParOf" srcId="{EB4F6715-109E-F244-8A12-3BD717F490F8}" destId="{55883EC0-B445-8A45-850C-A19AA1CD2B50}"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EAA33-90F5-8049-8AA1-FF917E7B1C71}">
      <dsp:nvSpPr>
        <dsp:cNvPr id="0" name=""/>
        <dsp:cNvSpPr/>
      </dsp:nvSpPr>
      <dsp:spPr>
        <a:xfrm>
          <a:off x="1283" y="673807"/>
          <a:ext cx="5006206" cy="3003723"/>
        </a:xfrm>
        <a:prstGeom prst="rect">
          <a:avLst/>
        </a:prstGeom>
        <a:solidFill>
          <a:srgbClr val="3B9ED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US" sz="5200" kern="1200" dirty="0">
              <a:latin typeface="+mj-lt"/>
            </a:rPr>
            <a:t>Narratives and counter-narratives</a:t>
          </a:r>
        </a:p>
      </dsp:txBody>
      <dsp:txXfrm>
        <a:off x="1283" y="673807"/>
        <a:ext cx="5006206" cy="3003723"/>
      </dsp:txXfrm>
    </dsp:sp>
    <dsp:sp modelId="{55883EC0-B445-8A45-850C-A19AA1CD2B50}">
      <dsp:nvSpPr>
        <dsp:cNvPr id="0" name=""/>
        <dsp:cNvSpPr/>
      </dsp:nvSpPr>
      <dsp:spPr>
        <a:xfrm>
          <a:off x="5508110" y="673807"/>
          <a:ext cx="5006206" cy="3003723"/>
        </a:xfrm>
        <a:prstGeom prst="rect">
          <a:avLst/>
        </a:prstGeom>
        <a:solidFill>
          <a:srgbClr val="3B9ED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US" sz="5200" kern="1200" dirty="0">
              <a:latin typeface="+mj-lt"/>
            </a:rPr>
            <a:t>Capacity building for media - PVE training</a:t>
          </a:r>
        </a:p>
      </dsp:txBody>
      <dsp:txXfrm>
        <a:off x="5508110" y="673807"/>
        <a:ext cx="5006206" cy="300372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BD7B32-C63E-6045-86EA-C0603A544430}" type="datetimeFigureOut">
              <a:rPr lang="en-US" smtClean="0"/>
              <a:t>12/4/18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B724F8-2AEA-A340-8B3A-8FEFC8B5E3FE}" type="slidenum">
              <a:rPr lang="en-US" smtClean="0"/>
              <a:t>‹#›</a:t>
            </a:fld>
            <a:endParaRPr lang="en-US"/>
          </a:p>
        </p:txBody>
      </p:sp>
    </p:spTree>
    <p:extLst>
      <p:ext uri="{BB962C8B-B14F-4D97-AF65-F5344CB8AC3E}">
        <p14:creationId xmlns:p14="http://schemas.microsoft.com/office/powerpoint/2010/main" val="1981590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FCD09E-0E7A-F244-8247-BE512AB207FA}" type="slidenum">
              <a:rPr lang="en-US" smtClean="0"/>
              <a:t>1</a:t>
            </a:fld>
            <a:endParaRPr lang="en-US"/>
          </a:p>
        </p:txBody>
      </p:sp>
    </p:spTree>
    <p:extLst>
      <p:ext uri="{BB962C8B-B14F-4D97-AF65-F5344CB8AC3E}">
        <p14:creationId xmlns:p14="http://schemas.microsoft.com/office/powerpoint/2010/main" val="1546246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name is Valeriya Lindholt, and I am an account manager at Albany Associates.</a:t>
            </a:r>
          </a:p>
          <a:p>
            <a:endParaRPr lang="en-US" dirty="0"/>
          </a:p>
          <a:p>
            <a:r>
              <a:rPr lang="en-US" dirty="0"/>
              <a:t>Today, speaking about:</a:t>
            </a:r>
          </a:p>
          <a:p>
            <a:endParaRPr lang="en-US" dirty="0"/>
          </a:p>
          <a:p>
            <a:pPr marL="171450" indent="-171450">
              <a:buFont typeface="Arial" panose="020B0604020202020204" pitchFamily="34" charset="0"/>
              <a:buChar char="•"/>
            </a:pPr>
            <a:r>
              <a:rPr lang="en-US" dirty="0"/>
              <a:t>What we have found to be the best international standards for working with media stakeholders when it comes to PVE</a:t>
            </a:r>
          </a:p>
          <a:p>
            <a:pPr marL="171450" indent="-171450">
              <a:buFont typeface="Arial" panose="020B0604020202020204" pitchFamily="34" charset="0"/>
              <a:buChar char="•"/>
            </a:pPr>
            <a:r>
              <a:rPr lang="en-US" dirty="0"/>
              <a:t>I wish to share some insights from our ongoing work, and lessons learnt that inform this work, during this talk. </a:t>
            </a:r>
          </a:p>
          <a:p>
            <a:endParaRPr lang="en-US" dirty="0"/>
          </a:p>
        </p:txBody>
      </p:sp>
      <p:sp>
        <p:nvSpPr>
          <p:cNvPr id="4" name="Slide Number Placeholder 3"/>
          <p:cNvSpPr>
            <a:spLocks noGrp="1"/>
          </p:cNvSpPr>
          <p:nvPr>
            <p:ph type="sldNum" sz="quarter" idx="5"/>
          </p:nvPr>
        </p:nvSpPr>
        <p:spPr/>
        <p:txBody>
          <a:bodyPr/>
          <a:lstStyle/>
          <a:p>
            <a:fld id="{1AFCD09E-0E7A-F244-8247-BE512AB207FA}" type="slidenum">
              <a:rPr lang="en-US" smtClean="0"/>
              <a:t>2</a:t>
            </a:fld>
            <a:endParaRPr lang="en-US"/>
          </a:p>
        </p:txBody>
      </p:sp>
    </p:spTree>
    <p:extLst>
      <p:ext uri="{BB962C8B-B14F-4D97-AF65-F5344CB8AC3E}">
        <p14:creationId xmlns:p14="http://schemas.microsoft.com/office/powerpoint/2010/main" val="625251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our work is global, the challenges are local.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work in East Africa, in the Middle East, in the Western Balkans, in Eastern Europe and here in Central Asia. We have presence across four continents where, amongst other topics, we work on the global and local threat posed by violent extremism.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has included: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Alternative narrative work with the Information Support Team in Somalia.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Projects aimed at enhancing, enabling and getting local voices in Europe and across the world to speak up about VE issues.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Work with journalists on capacity building for PVE coverage in Eastern Europe and here in Central Asia with </a:t>
            </a:r>
            <a:r>
              <a:rPr lang="en-US" dirty="0" err="1"/>
              <a:t>Internews</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Throughout our work, we have found that what is truly impactful is when you take global learning and bring it to a local level. </a:t>
            </a:r>
          </a:p>
        </p:txBody>
      </p:sp>
      <p:sp>
        <p:nvSpPr>
          <p:cNvPr id="4" name="Slide Number Placeholder 3"/>
          <p:cNvSpPr>
            <a:spLocks noGrp="1"/>
          </p:cNvSpPr>
          <p:nvPr>
            <p:ph type="sldNum" sz="quarter" idx="5"/>
          </p:nvPr>
        </p:nvSpPr>
        <p:spPr/>
        <p:txBody>
          <a:bodyPr/>
          <a:lstStyle/>
          <a:p>
            <a:fld id="{D5B724F8-2AEA-A340-8B3A-8FEFC8B5E3FE}" type="slidenum">
              <a:rPr lang="en-US" smtClean="0"/>
              <a:t>3</a:t>
            </a:fld>
            <a:endParaRPr lang="en-US"/>
          </a:p>
        </p:txBody>
      </p:sp>
    </p:spTree>
    <p:extLst>
      <p:ext uri="{BB962C8B-B14F-4D97-AF65-F5344CB8AC3E}">
        <p14:creationId xmlns:p14="http://schemas.microsoft.com/office/powerpoint/2010/main" val="2688004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politics is local, and all grievances are rooted in the individual’s experience.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guided by the belief that what works in Belgrade will not work in Bishkek.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we also know, that there are useful cross-overs between what has been done in Somalia and what could be done in Sudan. What we have done in Darfur and what we can do in Dushanbe.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Partners and trusted networks are key in the way we work and encourage other organizations to work. </a:t>
            </a:r>
          </a:p>
          <a:p>
            <a:endParaRPr lang="en-US" dirty="0"/>
          </a:p>
        </p:txBody>
      </p:sp>
      <p:sp>
        <p:nvSpPr>
          <p:cNvPr id="4" name="Slide Number Placeholder 3"/>
          <p:cNvSpPr>
            <a:spLocks noGrp="1"/>
          </p:cNvSpPr>
          <p:nvPr>
            <p:ph type="sldNum" sz="quarter" idx="5"/>
          </p:nvPr>
        </p:nvSpPr>
        <p:spPr/>
        <p:txBody>
          <a:bodyPr/>
          <a:lstStyle/>
          <a:p>
            <a:fld id="{D5B724F8-2AEA-A340-8B3A-8FEFC8B5E3FE}" type="slidenum">
              <a:rPr lang="en-US" smtClean="0"/>
              <a:t>4</a:t>
            </a:fld>
            <a:endParaRPr lang="en-US"/>
          </a:p>
        </p:txBody>
      </p:sp>
    </p:spTree>
    <p:extLst>
      <p:ext uri="{BB962C8B-B14F-4D97-AF65-F5344CB8AC3E}">
        <p14:creationId xmlns:p14="http://schemas.microsoft.com/office/powerpoint/2010/main" val="1946619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Knowing this, we emphasize the importance of understanding. </a:t>
            </a:r>
          </a:p>
          <a:p>
            <a:pPr eaLnBrk="1" hangingPunct="1">
              <a:buFont typeface="Arial" panose="020B0604020202020204" pitchFamily="34" charset="0"/>
              <a:buChar char="•"/>
            </a:pPr>
            <a:endParaRPr lang="en-US" i="0" dirty="0"/>
          </a:p>
          <a:p>
            <a:pPr eaLnBrk="1" hangingPunct="1">
              <a:buFont typeface="Arial" panose="020B0604020202020204" pitchFamily="34" charset="0"/>
              <a:buNone/>
            </a:pPr>
            <a:r>
              <a:rPr lang="en-US" i="0" dirty="0"/>
              <a:t>VE is about grievances. </a:t>
            </a:r>
            <a:r>
              <a:rPr lang="en-US" altLang="en-US" dirty="0"/>
              <a:t>It’s not initially about religion or radical ideology but local conditions and circumstances. Terrorists, extremists and insurgents exploit local conditions and grievances. Their ideology provides an alternative to local administration, community or state failure.</a:t>
            </a:r>
            <a:endParaRPr lang="en-GB" altLang="en-US" dirty="0"/>
          </a:p>
          <a:p>
            <a:endParaRPr lang="en-US" i="0" dirty="0"/>
          </a:p>
          <a:p>
            <a:r>
              <a:rPr lang="en-US" i="0" dirty="0"/>
              <a:t>To understand, we therefore apply </a:t>
            </a:r>
            <a:r>
              <a:rPr lang="en-US" i="0" dirty="0" err="1"/>
              <a:t>robus</a:t>
            </a:r>
            <a:r>
              <a:rPr lang="en-US" i="0" dirty="0"/>
              <a:t> research – combined with wat we have learnt from doing similar work in other places. In short - robust research and expertise is need, in order to gain a thorough understanding of VE issues where we work. Here in Central Asia, this has led us to work closely with </a:t>
            </a:r>
            <a:r>
              <a:rPr lang="en-US" i="0" dirty="0" err="1"/>
              <a:t>Internews</a:t>
            </a:r>
            <a:r>
              <a:rPr lang="en-US" i="0" dirty="0"/>
              <a:t> and partners in designing and shaping research on PVE topics.</a:t>
            </a:r>
          </a:p>
          <a:p>
            <a:endParaRPr lang="en-US" i="1" dirty="0"/>
          </a:p>
          <a:p>
            <a:r>
              <a:rPr lang="en-US" i="1" dirty="0"/>
              <a:t>Image source</a:t>
            </a:r>
            <a:r>
              <a:rPr lang="en-US" dirty="0"/>
              <a:t>: Wall Street Journal</a:t>
            </a:r>
          </a:p>
        </p:txBody>
      </p:sp>
      <p:sp>
        <p:nvSpPr>
          <p:cNvPr id="4" name="Slide Number Placeholder 3"/>
          <p:cNvSpPr>
            <a:spLocks noGrp="1"/>
          </p:cNvSpPr>
          <p:nvPr>
            <p:ph type="sldNum" sz="quarter" idx="10"/>
          </p:nvPr>
        </p:nvSpPr>
        <p:spPr/>
        <p:txBody>
          <a:bodyPr/>
          <a:lstStyle/>
          <a:p>
            <a:fld id="{991E2DF9-100C-4E49-9FD3-56D5E8632E87}" type="slidenum">
              <a:rPr lang="en-US" smtClean="0"/>
              <a:t>5</a:t>
            </a:fld>
            <a:endParaRPr lang="en-US"/>
          </a:p>
        </p:txBody>
      </p:sp>
    </p:spTree>
    <p:extLst>
      <p:ext uri="{BB962C8B-B14F-4D97-AF65-F5344CB8AC3E}">
        <p14:creationId xmlns:p14="http://schemas.microsoft.com/office/powerpoint/2010/main" val="3608710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kern="1200" dirty="0">
                <a:solidFill>
                  <a:schemeClr val="tx1"/>
                </a:solidFill>
                <a:latin typeface="+mn-lt"/>
                <a:ea typeface="+mn-ea"/>
                <a:cs typeface="+mn-cs"/>
              </a:rPr>
              <a:t>So what are some of the ways in which you can engage with the media on PVE issues?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kern="120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tx1"/>
                </a:solidFill>
                <a:latin typeface="+mn-lt"/>
                <a:ea typeface="+mn-ea"/>
                <a:cs typeface="+mn-cs"/>
              </a:rPr>
              <a:t>Two schools of though: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00" kern="1200" dirty="0">
                <a:solidFill>
                  <a:schemeClr val="tx1"/>
                </a:solidFill>
                <a:latin typeface="+mn-lt"/>
                <a:ea typeface="+mn-ea"/>
                <a:cs typeface="+mn-cs"/>
              </a:rPr>
              <a:t>narratives and counter-narratives vs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00" kern="1200" dirty="0">
                <a:solidFill>
                  <a:schemeClr val="tx1"/>
                </a:solidFill>
                <a:latin typeface="+mn-lt"/>
                <a:ea typeface="+mn-ea"/>
                <a:cs typeface="+mn-cs"/>
              </a:rPr>
              <a:t>capacity building and trusting that open dialogue and understanding is the better approach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kern="120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tx1"/>
                </a:solidFill>
                <a:latin typeface="+mn-lt"/>
                <a:ea typeface="+mn-ea"/>
                <a:cs typeface="+mn-cs"/>
              </a:rPr>
              <a:t>Narratives and counter-narratives are things we can do as practitioners in the PVE space. We have had success with them in the past.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tx1"/>
                </a:solidFill>
                <a:latin typeface="+mn-lt"/>
                <a:ea typeface="+mn-ea"/>
                <a:cs typeface="+mn-cs"/>
              </a:rPr>
              <a:t>But it may not always be the place for journalists and the media. Pushing messages can come at odds with independent media.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tx1"/>
                </a:solidFill>
                <a:latin typeface="+mn-lt"/>
                <a:ea typeface="+mn-ea"/>
                <a:cs typeface="+mn-cs"/>
              </a:rPr>
              <a:t>And while the responsibility is not on the media, there is a degree of understanding required in a media community in order to cover VE issues. Just like you would expect training on data journalism, economic understanding and health science, we believe in capacity building for media to cover PVE content.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kern="1200" dirty="0">
              <a:solidFill>
                <a:schemeClr val="tx1"/>
              </a:solidFill>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5B724F8-2AEA-A340-8B3A-8FEFC8B5E3FE}" type="slidenum">
              <a:rPr lang="en-US" smtClean="0"/>
              <a:t>6</a:t>
            </a:fld>
            <a:endParaRPr lang="en-US"/>
          </a:p>
        </p:txBody>
      </p:sp>
    </p:spTree>
    <p:extLst>
      <p:ext uri="{BB962C8B-B14F-4D97-AF65-F5344CB8AC3E}">
        <p14:creationId xmlns:p14="http://schemas.microsoft.com/office/powerpoint/2010/main" val="864410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latin typeface="+mn-lt"/>
                <a:ea typeface="+mn-ea"/>
                <a:cs typeface="+mn-cs"/>
              </a:rPr>
              <a:t>We know this to be true across the many regions where we work. There is a very important difference between glorifying and informing on VE. Terrorists thrive off the attention and terror created by their actions and ideas. Doing the deed of terrorists and extremists for them. PVE training for media community members as a solution.</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building capacity of media actors to engage with P/CVE topics is about going beyond the surface. We are doing it with journalists in eastern Europe and Central Asia. Sensitivity and understanding of the issues. – journalist training.</a:t>
            </a:r>
          </a:p>
          <a:p>
            <a:pPr marL="171450" indent="-171450">
              <a:buFont typeface="Arial" panose="020B0604020202020204" pitchFamily="34" charset="0"/>
              <a:buChar char="•"/>
            </a:pPr>
            <a:r>
              <a:rPr lang="en-US" dirty="0"/>
              <a:t>Additionally – creating the conditions for two way communication. – it is at the core of everything we do, and what we have found to be effective when working on PVE issues. This is about working with the media community and authorities to get better at dialogue. </a:t>
            </a:r>
          </a:p>
          <a:p>
            <a:pPr marL="171450" indent="-171450">
              <a:buFont typeface="Arial" panose="020B0604020202020204" pitchFamily="34" charset="0"/>
              <a:buChar char="•"/>
            </a:pPr>
            <a:r>
              <a:rPr lang="en-US" dirty="0"/>
              <a:t>Seeking out local voices. Audience needs to find them credible. – South East Asia with </a:t>
            </a:r>
            <a:r>
              <a:rPr lang="en-US" dirty="0" err="1"/>
              <a:t>Hedayah</a:t>
            </a:r>
            <a:r>
              <a:rPr lang="en-US" dirty="0"/>
              <a:t>. South Sudan. </a:t>
            </a:r>
          </a:p>
          <a:p>
            <a:endParaRPr lang="en-US" dirty="0"/>
          </a:p>
          <a:p>
            <a:r>
              <a:rPr lang="en-US" i="1" dirty="0"/>
              <a:t>Could change pictures to some training photos.</a:t>
            </a:r>
          </a:p>
        </p:txBody>
      </p:sp>
      <p:sp>
        <p:nvSpPr>
          <p:cNvPr id="4" name="Slide Number Placeholder 3"/>
          <p:cNvSpPr>
            <a:spLocks noGrp="1"/>
          </p:cNvSpPr>
          <p:nvPr>
            <p:ph type="sldNum" sz="quarter" idx="5"/>
          </p:nvPr>
        </p:nvSpPr>
        <p:spPr/>
        <p:txBody>
          <a:bodyPr/>
          <a:lstStyle/>
          <a:p>
            <a:fld id="{D5B724F8-2AEA-A340-8B3A-8FEFC8B5E3FE}" type="slidenum">
              <a:rPr lang="en-US" smtClean="0"/>
              <a:t>7</a:t>
            </a:fld>
            <a:endParaRPr lang="en-US"/>
          </a:p>
        </p:txBody>
      </p:sp>
    </p:spTree>
    <p:extLst>
      <p:ext uri="{BB962C8B-B14F-4D97-AF65-F5344CB8AC3E}">
        <p14:creationId xmlns:p14="http://schemas.microsoft.com/office/powerpoint/2010/main" val="1514835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such, to work on PVE topics through the media in different contexts, one needs to look at it as a local matter. It has to be local and suited to the context – but a good degree of lessons learnt and expertise from working in other similar contexts aids effectiveness. </a:t>
            </a:r>
          </a:p>
        </p:txBody>
      </p:sp>
      <p:sp>
        <p:nvSpPr>
          <p:cNvPr id="4" name="Slide Number Placeholder 3"/>
          <p:cNvSpPr>
            <a:spLocks noGrp="1"/>
          </p:cNvSpPr>
          <p:nvPr>
            <p:ph type="sldNum" sz="quarter" idx="5"/>
          </p:nvPr>
        </p:nvSpPr>
        <p:spPr/>
        <p:txBody>
          <a:bodyPr/>
          <a:lstStyle/>
          <a:p>
            <a:fld id="{D5B724F8-2AEA-A340-8B3A-8FEFC8B5E3FE}" type="slidenum">
              <a:rPr lang="en-US" smtClean="0"/>
              <a:t>8</a:t>
            </a:fld>
            <a:endParaRPr lang="en-US"/>
          </a:p>
        </p:txBody>
      </p:sp>
    </p:spTree>
    <p:extLst>
      <p:ext uri="{BB962C8B-B14F-4D97-AF65-F5344CB8AC3E}">
        <p14:creationId xmlns:p14="http://schemas.microsoft.com/office/powerpoint/2010/main" val="4130330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3D776-F4F8-A948-8A5F-C7204815BA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139A53-E6B5-5243-A30D-1BB850B4FD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6F57F1-6085-B54D-931D-4EEBB8AEF791}"/>
              </a:ext>
            </a:extLst>
          </p:cNvPr>
          <p:cNvSpPr>
            <a:spLocks noGrp="1"/>
          </p:cNvSpPr>
          <p:nvPr>
            <p:ph type="dt" sz="half" idx="10"/>
          </p:nvPr>
        </p:nvSpPr>
        <p:spPr/>
        <p:txBody>
          <a:bodyPr/>
          <a:lstStyle/>
          <a:p>
            <a:fld id="{199F753D-8B38-AA4B-B1D5-0EB082FC4A8F}" type="datetimeFigureOut">
              <a:rPr lang="en-US" smtClean="0"/>
              <a:t>12/4/18</a:t>
            </a:fld>
            <a:endParaRPr lang="en-US"/>
          </a:p>
        </p:txBody>
      </p:sp>
      <p:sp>
        <p:nvSpPr>
          <p:cNvPr id="5" name="Footer Placeholder 4">
            <a:extLst>
              <a:ext uri="{FF2B5EF4-FFF2-40B4-BE49-F238E27FC236}">
                <a16:creationId xmlns:a16="http://schemas.microsoft.com/office/drawing/2014/main" id="{EEB4E861-5A07-A242-BDC0-A2FBF64434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2AC770-B1F0-2640-BC46-D09B7749D95A}"/>
              </a:ext>
            </a:extLst>
          </p:cNvPr>
          <p:cNvSpPr>
            <a:spLocks noGrp="1"/>
          </p:cNvSpPr>
          <p:nvPr>
            <p:ph type="sldNum" sz="quarter" idx="12"/>
          </p:nvPr>
        </p:nvSpPr>
        <p:spPr/>
        <p:txBody>
          <a:bodyPr/>
          <a:lstStyle/>
          <a:p>
            <a:fld id="{6363DFEF-6589-A64B-B7EC-389A18CF918D}" type="slidenum">
              <a:rPr lang="en-US" smtClean="0"/>
              <a:t>‹#›</a:t>
            </a:fld>
            <a:endParaRPr lang="en-US"/>
          </a:p>
        </p:txBody>
      </p:sp>
    </p:spTree>
    <p:extLst>
      <p:ext uri="{BB962C8B-B14F-4D97-AF65-F5344CB8AC3E}">
        <p14:creationId xmlns:p14="http://schemas.microsoft.com/office/powerpoint/2010/main" val="35061692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0C29B-62C2-3E43-87A5-48296B664A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58D776-C9AE-3347-BD82-44C15F7F9D9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52E541-B7E3-4844-A878-350B4EFC6E61}"/>
              </a:ext>
            </a:extLst>
          </p:cNvPr>
          <p:cNvSpPr>
            <a:spLocks noGrp="1"/>
          </p:cNvSpPr>
          <p:nvPr>
            <p:ph type="dt" sz="half" idx="10"/>
          </p:nvPr>
        </p:nvSpPr>
        <p:spPr/>
        <p:txBody>
          <a:bodyPr/>
          <a:lstStyle/>
          <a:p>
            <a:fld id="{199F753D-8B38-AA4B-B1D5-0EB082FC4A8F}" type="datetimeFigureOut">
              <a:rPr lang="en-US" smtClean="0"/>
              <a:t>12/4/18</a:t>
            </a:fld>
            <a:endParaRPr lang="en-US"/>
          </a:p>
        </p:txBody>
      </p:sp>
      <p:sp>
        <p:nvSpPr>
          <p:cNvPr id="5" name="Footer Placeholder 4">
            <a:extLst>
              <a:ext uri="{FF2B5EF4-FFF2-40B4-BE49-F238E27FC236}">
                <a16:creationId xmlns:a16="http://schemas.microsoft.com/office/drawing/2014/main" id="{32DD19CB-2AE2-1348-B895-EBC49EC62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A8D5C6-3DEC-664D-9975-15B31B23C1F7}"/>
              </a:ext>
            </a:extLst>
          </p:cNvPr>
          <p:cNvSpPr>
            <a:spLocks noGrp="1"/>
          </p:cNvSpPr>
          <p:nvPr>
            <p:ph type="sldNum" sz="quarter" idx="12"/>
          </p:nvPr>
        </p:nvSpPr>
        <p:spPr/>
        <p:txBody>
          <a:bodyPr/>
          <a:lstStyle/>
          <a:p>
            <a:fld id="{6363DFEF-6589-A64B-B7EC-389A18CF918D}" type="slidenum">
              <a:rPr lang="en-US" smtClean="0"/>
              <a:t>‹#›</a:t>
            </a:fld>
            <a:endParaRPr lang="en-US"/>
          </a:p>
        </p:txBody>
      </p:sp>
    </p:spTree>
    <p:extLst>
      <p:ext uri="{BB962C8B-B14F-4D97-AF65-F5344CB8AC3E}">
        <p14:creationId xmlns:p14="http://schemas.microsoft.com/office/powerpoint/2010/main" val="31608690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029225-0E24-AB4E-90DC-0453CE3490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F6C058-9E16-564A-AD04-62BA6EA2806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3682C1-1914-8942-829D-D9EFCD9C6149}"/>
              </a:ext>
            </a:extLst>
          </p:cNvPr>
          <p:cNvSpPr>
            <a:spLocks noGrp="1"/>
          </p:cNvSpPr>
          <p:nvPr>
            <p:ph type="dt" sz="half" idx="10"/>
          </p:nvPr>
        </p:nvSpPr>
        <p:spPr/>
        <p:txBody>
          <a:bodyPr/>
          <a:lstStyle/>
          <a:p>
            <a:fld id="{199F753D-8B38-AA4B-B1D5-0EB082FC4A8F}" type="datetimeFigureOut">
              <a:rPr lang="en-US" smtClean="0"/>
              <a:t>12/4/18</a:t>
            </a:fld>
            <a:endParaRPr lang="en-US"/>
          </a:p>
        </p:txBody>
      </p:sp>
      <p:sp>
        <p:nvSpPr>
          <p:cNvPr id="5" name="Footer Placeholder 4">
            <a:extLst>
              <a:ext uri="{FF2B5EF4-FFF2-40B4-BE49-F238E27FC236}">
                <a16:creationId xmlns:a16="http://schemas.microsoft.com/office/drawing/2014/main" id="{41DE855B-9814-F947-99C8-5608E7959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84A05-5B01-9040-9B7D-777B50881B04}"/>
              </a:ext>
            </a:extLst>
          </p:cNvPr>
          <p:cNvSpPr>
            <a:spLocks noGrp="1"/>
          </p:cNvSpPr>
          <p:nvPr>
            <p:ph type="sldNum" sz="quarter" idx="12"/>
          </p:nvPr>
        </p:nvSpPr>
        <p:spPr/>
        <p:txBody>
          <a:bodyPr/>
          <a:lstStyle/>
          <a:p>
            <a:fld id="{6363DFEF-6589-A64B-B7EC-389A18CF918D}" type="slidenum">
              <a:rPr lang="en-US" smtClean="0"/>
              <a:t>‹#›</a:t>
            </a:fld>
            <a:endParaRPr lang="en-US"/>
          </a:p>
        </p:txBody>
      </p:sp>
    </p:spTree>
    <p:extLst>
      <p:ext uri="{BB962C8B-B14F-4D97-AF65-F5344CB8AC3E}">
        <p14:creationId xmlns:p14="http://schemas.microsoft.com/office/powerpoint/2010/main" val="22301597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Blank">
    <p:bg>
      <p:bgRef idx="1001">
        <a:schemeClr val="bg1"/>
      </p:bgRef>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F95739D-F245-6B45-8D15-A759FEB7DF8C}"/>
              </a:ext>
            </a:extLst>
          </p:cNvPr>
          <p:cNvSpPr>
            <a:spLocks noGrp="1"/>
          </p:cNvSpPr>
          <p:nvPr>
            <p:ph type="pic" sz="quarter" idx="10"/>
          </p:nvPr>
        </p:nvSpPr>
        <p:spPr>
          <a:xfrm>
            <a:off x="0" y="0"/>
            <a:ext cx="12192000" cy="6858000"/>
          </a:xfrm>
          <a:prstGeom prst="rect">
            <a:avLst/>
          </a:prstGeom>
        </p:spPr>
        <p:txBody>
          <a:bodyPr/>
          <a:lstStyle/>
          <a:p>
            <a:endParaRPr lang="en-US"/>
          </a:p>
        </p:txBody>
      </p:sp>
      <p:sp>
        <p:nvSpPr>
          <p:cNvPr id="5" name="TextBox 4">
            <a:extLst>
              <a:ext uri="{FF2B5EF4-FFF2-40B4-BE49-F238E27FC236}">
                <a16:creationId xmlns:a16="http://schemas.microsoft.com/office/drawing/2014/main" id="{DF216D77-F2BB-154D-99D8-B3C2D78EDBA4}"/>
              </a:ext>
            </a:extLst>
          </p:cNvPr>
          <p:cNvSpPr txBox="1"/>
          <p:nvPr userDrawn="1"/>
        </p:nvSpPr>
        <p:spPr>
          <a:xfrm>
            <a:off x="592242" y="2488392"/>
            <a:ext cx="9858044" cy="1292662"/>
          </a:xfrm>
          <a:prstGeom prst="rect">
            <a:avLst/>
          </a:prstGeom>
          <a:noFill/>
        </p:spPr>
        <p:txBody>
          <a:bodyPr wrap="square" rtlCol="0" anchor="t">
            <a:spAutoFit/>
          </a:bodyPr>
          <a:lstStyle/>
          <a:p>
            <a:r>
              <a:rPr lang="en-US" sz="4800" dirty="0">
                <a:solidFill>
                  <a:schemeClr val="tx1"/>
                </a:solidFill>
              </a:rPr>
              <a:t>Slide breaker if required - Calibri 48pt</a:t>
            </a:r>
          </a:p>
          <a:p>
            <a:r>
              <a:rPr lang="en-US" sz="3000" dirty="0">
                <a:solidFill>
                  <a:schemeClr val="tx1"/>
                </a:solidFill>
              </a:rPr>
              <a:t>Sub title – Calibri 30pt</a:t>
            </a:r>
          </a:p>
        </p:txBody>
      </p:sp>
    </p:spTree>
    <p:extLst>
      <p:ext uri="{BB962C8B-B14F-4D97-AF65-F5344CB8AC3E}">
        <p14:creationId xmlns:p14="http://schemas.microsoft.com/office/powerpoint/2010/main" val="37565287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bg>
      <p:bgPr>
        <a:gradFill rotWithShape="1">
          <a:gsLst>
            <a:gs pos="0">
              <a:srgbClr val="1F9CD8"/>
            </a:gs>
            <a:gs pos="50000">
              <a:srgbClr val="1F9CD8"/>
            </a:gs>
            <a:gs pos="100000">
              <a:srgbClr val="1F9CD8"/>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2438B-F0E5-DC4A-ABC3-3E9C724C5447}"/>
              </a:ext>
            </a:extLst>
          </p:cNvPr>
          <p:cNvSpPr>
            <a:spLocks noGrp="1"/>
          </p:cNvSpPr>
          <p:nvPr>
            <p:ph type="title" hasCustomPrompt="1"/>
          </p:nvPr>
        </p:nvSpPr>
        <p:spPr>
          <a:xfrm>
            <a:off x="838200" y="2416664"/>
            <a:ext cx="10515600" cy="1325563"/>
          </a:xfrm>
        </p:spPr>
        <p:txBody>
          <a:bodyPr/>
          <a:lstStyle/>
          <a:p>
            <a:r>
              <a:rPr lang="en-US" dirty="0"/>
              <a:t>EXAMPLE TO BE INSERTED</a:t>
            </a:r>
          </a:p>
        </p:txBody>
      </p:sp>
      <p:pic>
        <p:nvPicPr>
          <p:cNvPr id="6" name="Picture 5">
            <a:extLst>
              <a:ext uri="{FF2B5EF4-FFF2-40B4-BE49-F238E27FC236}">
                <a16:creationId xmlns:a16="http://schemas.microsoft.com/office/drawing/2014/main" id="{DFB4E0CE-A48A-7342-A1E6-25C87F0186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15600" y="6479627"/>
            <a:ext cx="1543602" cy="274761"/>
          </a:xfrm>
          <a:prstGeom prst="rect">
            <a:avLst/>
          </a:prstGeom>
        </p:spPr>
      </p:pic>
      <p:sp>
        <p:nvSpPr>
          <p:cNvPr id="7" name="Text Placeholder 2">
            <a:extLst>
              <a:ext uri="{FF2B5EF4-FFF2-40B4-BE49-F238E27FC236}">
                <a16:creationId xmlns:a16="http://schemas.microsoft.com/office/drawing/2014/main" id="{E7739C60-456E-D842-A1CF-8C4DA76ED7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9389507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10151F"/>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BDCA9FA-6F33-9B4E-AE38-48146B78814E}"/>
              </a:ext>
            </a:extLst>
          </p:cNvPr>
          <p:cNvPicPr>
            <a:picLocks noChangeAspect="1"/>
          </p:cNvPicPr>
          <p:nvPr userDrawn="1"/>
        </p:nvPicPr>
        <p:blipFill>
          <a:blip r:embed="rId2"/>
          <a:stretch>
            <a:fillRect/>
          </a:stretch>
        </p:blipFill>
        <p:spPr>
          <a:xfrm>
            <a:off x="4185133" y="1880062"/>
            <a:ext cx="3677228" cy="630382"/>
          </a:xfrm>
          <a:prstGeom prst="rect">
            <a:avLst/>
          </a:prstGeom>
        </p:spPr>
      </p:pic>
      <p:sp>
        <p:nvSpPr>
          <p:cNvPr id="10" name="TextBox 9">
            <a:extLst>
              <a:ext uri="{FF2B5EF4-FFF2-40B4-BE49-F238E27FC236}">
                <a16:creationId xmlns:a16="http://schemas.microsoft.com/office/drawing/2014/main" id="{0490398E-B55F-E045-8D11-0A54D5A653B0}"/>
              </a:ext>
            </a:extLst>
          </p:cNvPr>
          <p:cNvSpPr txBox="1"/>
          <p:nvPr userDrawn="1"/>
        </p:nvSpPr>
        <p:spPr>
          <a:xfrm>
            <a:off x="1926994" y="2765521"/>
            <a:ext cx="8193506" cy="1077218"/>
          </a:xfrm>
          <a:prstGeom prst="rect">
            <a:avLst/>
          </a:prstGeom>
          <a:noFill/>
        </p:spPr>
        <p:txBody>
          <a:bodyPr wrap="square" rtlCol="0">
            <a:spAutoFit/>
          </a:bodyPr>
          <a:lstStyle/>
          <a:p>
            <a:pPr algn="ctr"/>
            <a:r>
              <a:rPr lang="en-GB" sz="3200" dirty="0">
                <a:solidFill>
                  <a:schemeClr val="tx1"/>
                </a:solidFill>
                <a:latin typeface="Roboto Slab" charset="0"/>
                <a:ea typeface="Roboto Slab" charset="0"/>
                <a:cs typeface="Roboto Slab" charset="0"/>
              </a:rPr>
              <a:t>Using communications to solve complex problems in challenging environments</a:t>
            </a:r>
          </a:p>
        </p:txBody>
      </p:sp>
    </p:spTree>
    <p:extLst>
      <p:ext uri="{BB962C8B-B14F-4D97-AF65-F5344CB8AC3E}">
        <p14:creationId xmlns:p14="http://schemas.microsoft.com/office/powerpoint/2010/main" val="32588439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67BB1-CFE6-D34D-BD12-FDFA99333C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2DC8E1-E571-4C49-AEAD-BF315F07142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EDC61A-7DB1-5445-9338-62DC85B627FD}"/>
              </a:ext>
            </a:extLst>
          </p:cNvPr>
          <p:cNvSpPr>
            <a:spLocks noGrp="1"/>
          </p:cNvSpPr>
          <p:nvPr>
            <p:ph type="dt" sz="half" idx="10"/>
          </p:nvPr>
        </p:nvSpPr>
        <p:spPr/>
        <p:txBody>
          <a:bodyPr/>
          <a:lstStyle/>
          <a:p>
            <a:fld id="{199F753D-8B38-AA4B-B1D5-0EB082FC4A8F}" type="datetimeFigureOut">
              <a:rPr lang="en-US" smtClean="0"/>
              <a:t>12/4/18</a:t>
            </a:fld>
            <a:endParaRPr lang="en-US"/>
          </a:p>
        </p:txBody>
      </p:sp>
      <p:sp>
        <p:nvSpPr>
          <p:cNvPr id="5" name="Footer Placeholder 4">
            <a:extLst>
              <a:ext uri="{FF2B5EF4-FFF2-40B4-BE49-F238E27FC236}">
                <a16:creationId xmlns:a16="http://schemas.microsoft.com/office/drawing/2014/main" id="{809194E8-CDC6-C446-A215-DE27B35A37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83C4AD-F4E6-1940-B520-84198242A96B}"/>
              </a:ext>
            </a:extLst>
          </p:cNvPr>
          <p:cNvSpPr>
            <a:spLocks noGrp="1"/>
          </p:cNvSpPr>
          <p:nvPr>
            <p:ph type="sldNum" sz="quarter" idx="12"/>
          </p:nvPr>
        </p:nvSpPr>
        <p:spPr/>
        <p:txBody>
          <a:bodyPr/>
          <a:lstStyle/>
          <a:p>
            <a:fld id="{6363DFEF-6589-A64B-B7EC-389A18CF918D}" type="slidenum">
              <a:rPr lang="en-US" smtClean="0"/>
              <a:t>‹#›</a:t>
            </a:fld>
            <a:endParaRPr lang="en-US"/>
          </a:p>
        </p:txBody>
      </p:sp>
    </p:spTree>
    <p:extLst>
      <p:ext uri="{BB962C8B-B14F-4D97-AF65-F5344CB8AC3E}">
        <p14:creationId xmlns:p14="http://schemas.microsoft.com/office/powerpoint/2010/main" val="2409341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66002-6209-3549-BEE5-9D548951EF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BD2650-DD4A-1047-89A6-C9F1CF885B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81D6E2-AAC3-E640-AD5D-E5577B86C384}"/>
              </a:ext>
            </a:extLst>
          </p:cNvPr>
          <p:cNvSpPr>
            <a:spLocks noGrp="1"/>
          </p:cNvSpPr>
          <p:nvPr>
            <p:ph type="dt" sz="half" idx="10"/>
          </p:nvPr>
        </p:nvSpPr>
        <p:spPr/>
        <p:txBody>
          <a:bodyPr/>
          <a:lstStyle/>
          <a:p>
            <a:fld id="{199F753D-8B38-AA4B-B1D5-0EB082FC4A8F}" type="datetimeFigureOut">
              <a:rPr lang="en-US" smtClean="0"/>
              <a:t>12/4/18</a:t>
            </a:fld>
            <a:endParaRPr lang="en-US"/>
          </a:p>
        </p:txBody>
      </p:sp>
      <p:sp>
        <p:nvSpPr>
          <p:cNvPr id="5" name="Footer Placeholder 4">
            <a:extLst>
              <a:ext uri="{FF2B5EF4-FFF2-40B4-BE49-F238E27FC236}">
                <a16:creationId xmlns:a16="http://schemas.microsoft.com/office/drawing/2014/main" id="{453BE736-C7DA-EF4D-A91A-EC8CA4725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839D5E-CB47-4743-A8A5-E39E1219BE3B}"/>
              </a:ext>
            </a:extLst>
          </p:cNvPr>
          <p:cNvSpPr>
            <a:spLocks noGrp="1"/>
          </p:cNvSpPr>
          <p:nvPr>
            <p:ph type="sldNum" sz="quarter" idx="12"/>
          </p:nvPr>
        </p:nvSpPr>
        <p:spPr/>
        <p:txBody>
          <a:bodyPr/>
          <a:lstStyle/>
          <a:p>
            <a:fld id="{6363DFEF-6589-A64B-B7EC-389A18CF918D}" type="slidenum">
              <a:rPr lang="en-US" smtClean="0"/>
              <a:t>‹#›</a:t>
            </a:fld>
            <a:endParaRPr lang="en-US"/>
          </a:p>
        </p:txBody>
      </p:sp>
    </p:spTree>
    <p:extLst>
      <p:ext uri="{BB962C8B-B14F-4D97-AF65-F5344CB8AC3E}">
        <p14:creationId xmlns:p14="http://schemas.microsoft.com/office/powerpoint/2010/main" val="21350403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76F3A-F691-B14D-9996-7FAEFB193C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17B934-A7B5-704E-9428-0F5ADD2B2CF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2EA6CB-72D9-AC45-A07F-EED937B9DB2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03344C-2970-7347-B65D-CB12C9414206}"/>
              </a:ext>
            </a:extLst>
          </p:cNvPr>
          <p:cNvSpPr>
            <a:spLocks noGrp="1"/>
          </p:cNvSpPr>
          <p:nvPr>
            <p:ph type="dt" sz="half" idx="10"/>
          </p:nvPr>
        </p:nvSpPr>
        <p:spPr/>
        <p:txBody>
          <a:bodyPr/>
          <a:lstStyle/>
          <a:p>
            <a:fld id="{199F753D-8B38-AA4B-B1D5-0EB082FC4A8F}" type="datetimeFigureOut">
              <a:rPr lang="en-US" smtClean="0"/>
              <a:t>12/4/18</a:t>
            </a:fld>
            <a:endParaRPr lang="en-US"/>
          </a:p>
        </p:txBody>
      </p:sp>
      <p:sp>
        <p:nvSpPr>
          <p:cNvPr id="6" name="Footer Placeholder 5">
            <a:extLst>
              <a:ext uri="{FF2B5EF4-FFF2-40B4-BE49-F238E27FC236}">
                <a16:creationId xmlns:a16="http://schemas.microsoft.com/office/drawing/2014/main" id="{3CEE0AD8-DF2F-284C-A750-5A8CF16B8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1A8743-F990-2E4B-A946-68F4A871DFF7}"/>
              </a:ext>
            </a:extLst>
          </p:cNvPr>
          <p:cNvSpPr>
            <a:spLocks noGrp="1"/>
          </p:cNvSpPr>
          <p:nvPr>
            <p:ph type="sldNum" sz="quarter" idx="12"/>
          </p:nvPr>
        </p:nvSpPr>
        <p:spPr/>
        <p:txBody>
          <a:bodyPr/>
          <a:lstStyle/>
          <a:p>
            <a:fld id="{6363DFEF-6589-A64B-B7EC-389A18CF918D}" type="slidenum">
              <a:rPr lang="en-US" smtClean="0"/>
              <a:t>‹#›</a:t>
            </a:fld>
            <a:endParaRPr lang="en-US"/>
          </a:p>
        </p:txBody>
      </p:sp>
    </p:spTree>
    <p:extLst>
      <p:ext uri="{BB962C8B-B14F-4D97-AF65-F5344CB8AC3E}">
        <p14:creationId xmlns:p14="http://schemas.microsoft.com/office/powerpoint/2010/main" val="3390633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6AFE3-280F-AA40-81C9-9BF305FEF7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6F2ADE-D592-2A42-8B05-0D800C4AAF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414B6CD-71B0-F441-81DB-AA894B0A63F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AA1FDF-808B-9D48-B699-BAA5B8030A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20DD5FD-2573-AC41-96D8-310630B1013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59A125-7FFC-C744-B5CB-36BEE9ACCF03}"/>
              </a:ext>
            </a:extLst>
          </p:cNvPr>
          <p:cNvSpPr>
            <a:spLocks noGrp="1"/>
          </p:cNvSpPr>
          <p:nvPr>
            <p:ph type="dt" sz="half" idx="10"/>
          </p:nvPr>
        </p:nvSpPr>
        <p:spPr/>
        <p:txBody>
          <a:bodyPr/>
          <a:lstStyle/>
          <a:p>
            <a:fld id="{199F753D-8B38-AA4B-B1D5-0EB082FC4A8F}" type="datetimeFigureOut">
              <a:rPr lang="en-US" smtClean="0"/>
              <a:t>12/4/18</a:t>
            </a:fld>
            <a:endParaRPr lang="en-US"/>
          </a:p>
        </p:txBody>
      </p:sp>
      <p:sp>
        <p:nvSpPr>
          <p:cNvPr id="8" name="Footer Placeholder 7">
            <a:extLst>
              <a:ext uri="{FF2B5EF4-FFF2-40B4-BE49-F238E27FC236}">
                <a16:creationId xmlns:a16="http://schemas.microsoft.com/office/drawing/2014/main" id="{280CA372-83B2-FE46-A762-ABBE35A82E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EA2415-8660-DC4C-993F-0A7929E9F884}"/>
              </a:ext>
            </a:extLst>
          </p:cNvPr>
          <p:cNvSpPr>
            <a:spLocks noGrp="1"/>
          </p:cNvSpPr>
          <p:nvPr>
            <p:ph type="sldNum" sz="quarter" idx="12"/>
          </p:nvPr>
        </p:nvSpPr>
        <p:spPr/>
        <p:txBody>
          <a:bodyPr/>
          <a:lstStyle/>
          <a:p>
            <a:fld id="{6363DFEF-6589-A64B-B7EC-389A18CF918D}" type="slidenum">
              <a:rPr lang="en-US" smtClean="0"/>
              <a:t>‹#›</a:t>
            </a:fld>
            <a:endParaRPr lang="en-US"/>
          </a:p>
        </p:txBody>
      </p:sp>
    </p:spTree>
    <p:extLst>
      <p:ext uri="{BB962C8B-B14F-4D97-AF65-F5344CB8AC3E}">
        <p14:creationId xmlns:p14="http://schemas.microsoft.com/office/powerpoint/2010/main" val="7650160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02110-2D44-E04B-8E86-562E5EC3AC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9DE212-108A-1748-AEB2-34DA33B8C416}"/>
              </a:ext>
            </a:extLst>
          </p:cNvPr>
          <p:cNvSpPr>
            <a:spLocks noGrp="1"/>
          </p:cNvSpPr>
          <p:nvPr>
            <p:ph type="dt" sz="half" idx="10"/>
          </p:nvPr>
        </p:nvSpPr>
        <p:spPr/>
        <p:txBody>
          <a:bodyPr/>
          <a:lstStyle/>
          <a:p>
            <a:fld id="{199F753D-8B38-AA4B-B1D5-0EB082FC4A8F}" type="datetimeFigureOut">
              <a:rPr lang="en-US" smtClean="0"/>
              <a:t>12/4/18</a:t>
            </a:fld>
            <a:endParaRPr lang="en-US"/>
          </a:p>
        </p:txBody>
      </p:sp>
      <p:sp>
        <p:nvSpPr>
          <p:cNvPr id="4" name="Footer Placeholder 3">
            <a:extLst>
              <a:ext uri="{FF2B5EF4-FFF2-40B4-BE49-F238E27FC236}">
                <a16:creationId xmlns:a16="http://schemas.microsoft.com/office/drawing/2014/main" id="{76A23CEB-6418-3B4C-B86F-473B2AF061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5F07E1-EB5D-F846-923B-82E593A943D7}"/>
              </a:ext>
            </a:extLst>
          </p:cNvPr>
          <p:cNvSpPr>
            <a:spLocks noGrp="1"/>
          </p:cNvSpPr>
          <p:nvPr>
            <p:ph type="sldNum" sz="quarter" idx="12"/>
          </p:nvPr>
        </p:nvSpPr>
        <p:spPr/>
        <p:txBody>
          <a:bodyPr/>
          <a:lstStyle/>
          <a:p>
            <a:fld id="{6363DFEF-6589-A64B-B7EC-389A18CF918D}" type="slidenum">
              <a:rPr lang="en-US" smtClean="0"/>
              <a:t>‹#›</a:t>
            </a:fld>
            <a:endParaRPr lang="en-US"/>
          </a:p>
        </p:txBody>
      </p:sp>
    </p:spTree>
    <p:extLst>
      <p:ext uri="{BB962C8B-B14F-4D97-AF65-F5344CB8AC3E}">
        <p14:creationId xmlns:p14="http://schemas.microsoft.com/office/powerpoint/2010/main" val="25129932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6FC19A-8E1A-AB42-BA53-5B2B5A44CC3D}"/>
              </a:ext>
            </a:extLst>
          </p:cNvPr>
          <p:cNvSpPr>
            <a:spLocks noGrp="1"/>
          </p:cNvSpPr>
          <p:nvPr>
            <p:ph type="dt" sz="half" idx="10"/>
          </p:nvPr>
        </p:nvSpPr>
        <p:spPr/>
        <p:txBody>
          <a:bodyPr/>
          <a:lstStyle/>
          <a:p>
            <a:fld id="{199F753D-8B38-AA4B-B1D5-0EB082FC4A8F}" type="datetimeFigureOut">
              <a:rPr lang="en-US" smtClean="0"/>
              <a:t>12/4/18</a:t>
            </a:fld>
            <a:endParaRPr lang="en-US"/>
          </a:p>
        </p:txBody>
      </p:sp>
      <p:sp>
        <p:nvSpPr>
          <p:cNvPr id="3" name="Footer Placeholder 2">
            <a:extLst>
              <a:ext uri="{FF2B5EF4-FFF2-40B4-BE49-F238E27FC236}">
                <a16:creationId xmlns:a16="http://schemas.microsoft.com/office/drawing/2014/main" id="{9A5BDB7A-26E8-2943-8799-CA53BEAFD6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81E4A4-2771-5A48-B777-42021CF3FC52}"/>
              </a:ext>
            </a:extLst>
          </p:cNvPr>
          <p:cNvSpPr>
            <a:spLocks noGrp="1"/>
          </p:cNvSpPr>
          <p:nvPr>
            <p:ph type="sldNum" sz="quarter" idx="12"/>
          </p:nvPr>
        </p:nvSpPr>
        <p:spPr/>
        <p:txBody>
          <a:bodyPr/>
          <a:lstStyle/>
          <a:p>
            <a:fld id="{6363DFEF-6589-A64B-B7EC-389A18CF918D}" type="slidenum">
              <a:rPr lang="en-US" smtClean="0"/>
              <a:t>‹#›</a:t>
            </a:fld>
            <a:endParaRPr lang="en-US"/>
          </a:p>
        </p:txBody>
      </p:sp>
    </p:spTree>
    <p:extLst>
      <p:ext uri="{BB962C8B-B14F-4D97-AF65-F5344CB8AC3E}">
        <p14:creationId xmlns:p14="http://schemas.microsoft.com/office/powerpoint/2010/main" val="27362289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2ABD9-8821-7F44-9683-89F6CABC88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C563C1-5422-5E49-BBB3-670B998628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87686F-F9A9-EF4F-A949-938A140393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CC35146-F676-9341-9DF9-089ACC1AD2BB}"/>
              </a:ext>
            </a:extLst>
          </p:cNvPr>
          <p:cNvSpPr>
            <a:spLocks noGrp="1"/>
          </p:cNvSpPr>
          <p:nvPr>
            <p:ph type="dt" sz="half" idx="10"/>
          </p:nvPr>
        </p:nvSpPr>
        <p:spPr/>
        <p:txBody>
          <a:bodyPr/>
          <a:lstStyle/>
          <a:p>
            <a:fld id="{199F753D-8B38-AA4B-B1D5-0EB082FC4A8F}" type="datetimeFigureOut">
              <a:rPr lang="en-US" smtClean="0"/>
              <a:t>12/4/18</a:t>
            </a:fld>
            <a:endParaRPr lang="en-US"/>
          </a:p>
        </p:txBody>
      </p:sp>
      <p:sp>
        <p:nvSpPr>
          <p:cNvPr id="6" name="Footer Placeholder 5">
            <a:extLst>
              <a:ext uri="{FF2B5EF4-FFF2-40B4-BE49-F238E27FC236}">
                <a16:creationId xmlns:a16="http://schemas.microsoft.com/office/drawing/2014/main" id="{791CF80D-8F54-2A48-8D1D-B4CA63641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7A31F2-3B67-CF43-9743-F30AFDCC04D9}"/>
              </a:ext>
            </a:extLst>
          </p:cNvPr>
          <p:cNvSpPr>
            <a:spLocks noGrp="1"/>
          </p:cNvSpPr>
          <p:nvPr>
            <p:ph type="sldNum" sz="quarter" idx="12"/>
          </p:nvPr>
        </p:nvSpPr>
        <p:spPr/>
        <p:txBody>
          <a:bodyPr/>
          <a:lstStyle/>
          <a:p>
            <a:fld id="{6363DFEF-6589-A64B-B7EC-389A18CF918D}" type="slidenum">
              <a:rPr lang="en-US" smtClean="0"/>
              <a:t>‹#›</a:t>
            </a:fld>
            <a:endParaRPr lang="en-US"/>
          </a:p>
        </p:txBody>
      </p:sp>
    </p:spTree>
    <p:extLst>
      <p:ext uri="{BB962C8B-B14F-4D97-AF65-F5344CB8AC3E}">
        <p14:creationId xmlns:p14="http://schemas.microsoft.com/office/powerpoint/2010/main" val="19051155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6C5FA-57E7-5947-ABB6-CE9F70F17E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235962-C8B6-524C-8142-0D0B390D47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EEEF4F1-2CFA-9440-BE1E-11616E3EE7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5B5602-B63B-EB41-9E51-ABA332DEF04A}"/>
              </a:ext>
            </a:extLst>
          </p:cNvPr>
          <p:cNvSpPr>
            <a:spLocks noGrp="1"/>
          </p:cNvSpPr>
          <p:nvPr>
            <p:ph type="dt" sz="half" idx="10"/>
          </p:nvPr>
        </p:nvSpPr>
        <p:spPr/>
        <p:txBody>
          <a:bodyPr/>
          <a:lstStyle/>
          <a:p>
            <a:fld id="{199F753D-8B38-AA4B-B1D5-0EB082FC4A8F}" type="datetimeFigureOut">
              <a:rPr lang="en-US" smtClean="0"/>
              <a:t>12/4/18</a:t>
            </a:fld>
            <a:endParaRPr lang="en-US"/>
          </a:p>
        </p:txBody>
      </p:sp>
      <p:sp>
        <p:nvSpPr>
          <p:cNvPr id="6" name="Footer Placeholder 5">
            <a:extLst>
              <a:ext uri="{FF2B5EF4-FFF2-40B4-BE49-F238E27FC236}">
                <a16:creationId xmlns:a16="http://schemas.microsoft.com/office/drawing/2014/main" id="{307EE8FA-4186-2148-ADD2-97B67DA347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CCDA3A-EB6E-FA49-84F1-8AFA6F779F64}"/>
              </a:ext>
            </a:extLst>
          </p:cNvPr>
          <p:cNvSpPr>
            <a:spLocks noGrp="1"/>
          </p:cNvSpPr>
          <p:nvPr>
            <p:ph type="sldNum" sz="quarter" idx="12"/>
          </p:nvPr>
        </p:nvSpPr>
        <p:spPr/>
        <p:txBody>
          <a:bodyPr/>
          <a:lstStyle/>
          <a:p>
            <a:fld id="{6363DFEF-6589-A64B-B7EC-389A18CF918D}" type="slidenum">
              <a:rPr lang="en-US" smtClean="0"/>
              <a:t>‹#›</a:t>
            </a:fld>
            <a:endParaRPr lang="en-US"/>
          </a:p>
        </p:txBody>
      </p:sp>
    </p:spTree>
    <p:extLst>
      <p:ext uri="{BB962C8B-B14F-4D97-AF65-F5344CB8AC3E}">
        <p14:creationId xmlns:p14="http://schemas.microsoft.com/office/powerpoint/2010/main" val="20110572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F6DA4C-3D25-AB49-B436-49697AC168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B18008-3188-344B-8D38-FBCA80314F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784F95-9CB1-9C40-A647-FBED3CD544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9F753D-8B38-AA4B-B1D5-0EB082FC4A8F}" type="datetimeFigureOut">
              <a:rPr lang="en-US" smtClean="0"/>
              <a:t>12/4/18</a:t>
            </a:fld>
            <a:endParaRPr lang="en-US"/>
          </a:p>
        </p:txBody>
      </p:sp>
      <p:sp>
        <p:nvSpPr>
          <p:cNvPr id="5" name="Footer Placeholder 4">
            <a:extLst>
              <a:ext uri="{FF2B5EF4-FFF2-40B4-BE49-F238E27FC236}">
                <a16:creationId xmlns:a16="http://schemas.microsoft.com/office/drawing/2014/main" id="{1285BAD2-8DC5-D948-B9F9-142A747487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FC4896-3791-4546-A6E4-B0D13781AD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63DFEF-6589-A64B-B7EC-389A18CF918D}" type="slidenum">
              <a:rPr lang="en-US" smtClean="0"/>
              <a:t>‹#›</a:t>
            </a:fld>
            <a:endParaRPr lang="en-US"/>
          </a:p>
        </p:txBody>
      </p:sp>
    </p:spTree>
    <p:extLst>
      <p:ext uri="{BB962C8B-B14F-4D97-AF65-F5344CB8AC3E}">
        <p14:creationId xmlns:p14="http://schemas.microsoft.com/office/powerpoint/2010/main" val="240951016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8" r:id="rId13"/>
    <p:sldLayoutId id="2147483679" r:id="rId14"/>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0F15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718127" y="1880062"/>
            <a:ext cx="3677228" cy="630382"/>
          </a:xfrm>
          <a:prstGeom prst="rect">
            <a:avLst/>
          </a:prstGeom>
        </p:spPr>
      </p:pic>
      <p:sp>
        <p:nvSpPr>
          <p:cNvPr id="4" name="TextBox 3"/>
          <p:cNvSpPr txBox="1"/>
          <p:nvPr/>
        </p:nvSpPr>
        <p:spPr>
          <a:xfrm>
            <a:off x="718127" y="2603177"/>
            <a:ext cx="3056021" cy="369332"/>
          </a:xfrm>
          <a:prstGeom prst="rect">
            <a:avLst/>
          </a:prstGeom>
          <a:noFill/>
        </p:spPr>
        <p:txBody>
          <a:bodyPr wrap="square" rtlCol="0">
            <a:spAutoFit/>
          </a:bodyPr>
          <a:lstStyle/>
          <a:p>
            <a:r>
              <a:rPr lang="en-US" spc="300" dirty="0">
                <a:solidFill>
                  <a:srgbClr val="2AA4D1"/>
                </a:solidFill>
              </a:rPr>
              <a:t>ALBANY ASSOCIATES</a:t>
            </a:r>
          </a:p>
        </p:txBody>
      </p:sp>
      <p:sp>
        <p:nvSpPr>
          <p:cNvPr id="7" name="TextBox 6"/>
          <p:cNvSpPr txBox="1"/>
          <p:nvPr/>
        </p:nvSpPr>
        <p:spPr>
          <a:xfrm>
            <a:off x="718127" y="3803907"/>
            <a:ext cx="8193506" cy="1077218"/>
          </a:xfrm>
          <a:prstGeom prst="rect">
            <a:avLst/>
          </a:prstGeom>
          <a:noFill/>
        </p:spPr>
        <p:txBody>
          <a:bodyPr wrap="square" rtlCol="0">
            <a:spAutoFit/>
          </a:bodyPr>
          <a:lstStyle/>
          <a:p>
            <a:r>
              <a:rPr lang="en-GB" sz="3200" dirty="0">
                <a:solidFill>
                  <a:schemeClr val="bg1"/>
                </a:solidFill>
                <a:latin typeface="Roboto Slab" charset="0"/>
                <a:ea typeface="Roboto Slab" charset="0"/>
                <a:cs typeface="Roboto Slab" charset="0"/>
              </a:rPr>
              <a:t>Using communications to solve complex problems in challenging environments</a:t>
            </a:r>
          </a:p>
        </p:txBody>
      </p:sp>
    </p:spTree>
    <p:extLst>
      <p:ext uri="{BB962C8B-B14F-4D97-AF65-F5344CB8AC3E}">
        <p14:creationId xmlns:p14="http://schemas.microsoft.com/office/powerpoint/2010/main" val="8441714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FE7E9A-E096-0E4E-B0A0-B642B3AA3F73}"/>
              </a:ext>
            </a:extLst>
          </p:cNvPr>
          <p:cNvPicPr>
            <a:picLocks noChangeAspect="1"/>
          </p:cNvPicPr>
          <p:nvPr/>
        </p:nvPicPr>
        <p:blipFill>
          <a:blip r:embed="rId3"/>
          <a:stretch>
            <a:fillRect/>
          </a:stretch>
        </p:blipFill>
        <p:spPr>
          <a:xfrm>
            <a:off x="0" y="0"/>
            <a:ext cx="12192000" cy="7272338"/>
          </a:xfrm>
          <a:prstGeom prst="rect">
            <a:avLst/>
          </a:prstGeom>
        </p:spPr>
      </p:pic>
      <p:sp>
        <p:nvSpPr>
          <p:cNvPr id="3" name="Parallelogram 2">
            <a:extLst>
              <a:ext uri="{FF2B5EF4-FFF2-40B4-BE49-F238E27FC236}">
                <a16:creationId xmlns:a16="http://schemas.microsoft.com/office/drawing/2014/main" id="{8FDF4F87-6161-834A-AAD1-F3C379104BA4}"/>
              </a:ext>
            </a:extLst>
          </p:cNvPr>
          <p:cNvSpPr/>
          <p:nvPr/>
        </p:nvSpPr>
        <p:spPr>
          <a:xfrm>
            <a:off x="-999745" y="3361315"/>
            <a:ext cx="8278369" cy="3523839"/>
          </a:xfrm>
          <a:prstGeom prst="parallelogram">
            <a:avLst/>
          </a:prstGeom>
          <a:solidFill>
            <a:srgbClr val="10151F">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arallelogram 10">
            <a:extLst>
              <a:ext uri="{FF2B5EF4-FFF2-40B4-BE49-F238E27FC236}">
                <a16:creationId xmlns:a16="http://schemas.microsoft.com/office/drawing/2014/main" id="{CDAE1C94-F7EF-E24A-8AA6-99FB2F5F69EA}"/>
              </a:ext>
            </a:extLst>
          </p:cNvPr>
          <p:cNvSpPr/>
          <p:nvPr/>
        </p:nvSpPr>
        <p:spPr>
          <a:xfrm>
            <a:off x="316992" y="-344321"/>
            <a:ext cx="5779008" cy="4369988"/>
          </a:xfrm>
          <a:prstGeom prst="parallelogram">
            <a:avLst/>
          </a:prstGeom>
          <a:solidFill>
            <a:srgbClr val="10151F">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8516433D-CF54-A347-B5F3-47EC745A5B72}"/>
              </a:ext>
            </a:extLst>
          </p:cNvPr>
          <p:cNvPicPr>
            <a:picLocks noChangeAspect="1"/>
          </p:cNvPicPr>
          <p:nvPr/>
        </p:nvPicPr>
        <p:blipFill>
          <a:blip r:embed="rId4"/>
          <a:stretch>
            <a:fillRect/>
          </a:stretch>
        </p:blipFill>
        <p:spPr>
          <a:xfrm>
            <a:off x="1108271" y="2179805"/>
            <a:ext cx="3677228" cy="630382"/>
          </a:xfrm>
          <a:prstGeom prst="rect">
            <a:avLst/>
          </a:prstGeom>
        </p:spPr>
      </p:pic>
      <p:sp>
        <p:nvSpPr>
          <p:cNvPr id="20" name="TextBox 19">
            <a:extLst>
              <a:ext uri="{FF2B5EF4-FFF2-40B4-BE49-F238E27FC236}">
                <a16:creationId xmlns:a16="http://schemas.microsoft.com/office/drawing/2014/main" id="{A2EBE5E3-1843-294F-BFBF-558C1063E72B}"/>
              </a:ext>
            </a:extLst>
          </p:cNvPr>
          <p:cNvSpPr txBox="1"/>
          <p:nvPr/>
        </p:nvSpPr>
        <p:spPr>
          <a:xfrm>
            <a:off x="1108271" y="2901085"/>
            <a:ext cx="3056021" cy="369332"/>
          </a:xfrm>
          <a:prstGeom prst="rect">
            <a:avLst/>
          </a:prstGeom>
          <a:noFill/>
        </p:spPr>
        <p:txBody>
          <a:bodyPr wrap="square" rtlCol="0">
            <a:spAutoFit/>
          </a:bodyPr>
          <a:lstStyle/>
          <a:p>
            <a:r>
              <a:rPr lang="en-US" spc="300" dirty="0">
                <a:solidFill>
                  <a:srgbClr val="2AA4D1"/>
                </a:solidFill>
              </a:rPr>
              <a:t>ALBANY ASSOCIATES</a:t>
            </a:r>
          </a:p>
        </p:txBody>
      </p:sp>
      <p:sp>
        <p:nvSpPr>
          <p:cNvPr id="21" name="TextBox 20">
            <a:extLst>
              <a:ext uri="{FF2B5EF4-FFF2-40B4-BE49-F238E27FC236}">
                <a16:creationId xmlns:a16="http://schemas.microsoft.com/office/drawing/2014/main" id="{C1AEDDA6-876B-D242-9F60-AA873B1A193B}"/>
              </a:ext>
            </a:extLst>
          </p:cNvPr>
          <p:cNvSpPr txBox="1"/>
          <p:nvPr/>
        </p:nvSpPr>
        <p:spPr>
          <a:xfrm>
            <a:off x="1108271" y="3584916"/>
            <a:ext cx="6280081" cy="1569660"/>
          </a:xfrm>
          <a:prstGeom prst="rect">
            <a:avLst/>
          </a:prstGeom>
          <a:noFill/>
        </p:spPr>
        <p:txBody>
          <a:bodyPr wrap="square" rtlCol="0">
            <a:spAutoFit/>
          </a:bodyPr>
          <a:lstStyle/>
          <a:p>
            <a:r>
              <a:rPr lang="en-US" sz="3200" dirty="0">
                <a:solidFill>
                  <a:schemeClr val="bg1"/>
                </a:solidFill>
              </a:rPr>
              <a:t>Covering PVE topics through media in different contexts – an Albany Associates perspective</a:t>
            </a:r>
            <a:endParaRPr lang="en-GB" sz="3200" dirty="0">
              <a:solidFill>
                <a:schemeClr val="bg1"/>
              </a:solidFill>
              <a:latin typeface="Roboto Slab" charset="0"/>
              <a:ea typeface="Roboto Slab" charset="0"/>
              <a:cs typeface="Roboto Slab" charset="0"/>
            </a:endParaRPr>
          </a:p>
        </p:txBody>
      </p:sp>
    </p:spTree>
    <p:extLst>
      <p:ext uri="{BB962C8B-B14F-4D97-AF65-F5344CB8AC3E}">
        <p14:creationId xmlns:p14="http://schemas.microsoft.com/office/powerpoint/2010/main" val="23150688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DF0DDA-3DA6-E240-BEAD-09CD6CEE184E}"/>
              </a:ext>
            </a:extLst>
          </p:cNvPr>
          <p:cNvPicPr>
            <a:picLocks noChangeAspect="1"/>
          </p:cNvPicPr>
          <p:nvPr/>
        </p:nvPicPr>
        <p:blipFill rotWithShape="1">
          <a:blip r:embed="rId3">
            <a:biLevel thresh="50000"/>
          </a:blip>
          <a:srcRect t="5014" b="25110"/>
          <a:stretch/>
        </p:blipFill>
        <p:spPr>
          <a:xfrm>
            <a:off x="4856666" y="1274459"/>
            <a:ext cx="6867660" cy="3863053"/>
          </a:xfrm>
          <a:prstGeom prst="rect">
            <a:avLst/>
          </a:prstGeom>
          <a:noFill/>
        </p:spPr>
      </p:pic>
      <p:sp>
        <p:nvSpPr>
          <p:cNvPr id="5" name="Rectangle 1">
            <a:extLst>
              <a:ext uri="{FF2B5EF4-FFF2-40B4-BE49-F238E27FC236}">
                <a16:creationId xmlns:a16="http://schemas.microsoft.com/office/drawing/2014/main" id="{D48C56D2-0005-0745-8788-94886FB23B7E}"/>
              </a:ext>
            </a:extLst>
          </p:cNvPr>
          <p:cNvSpPr>
            <a:spLocks noChangeArrowheads="1"/>
          </p:cNvSpPr>
          <p:nvPr/>
        </p:nvSpPr>
        <p:spPr bwMode="auto">
          <a:xfrm>
            <a:off x="560664" y="2605820"/>
            <a:ext cx="310168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3600" dirty="0">
                <a:latin typeface="+mj-lt"/>
              </a:rPr>
              <a:t>Working across </a:t>
            </a:r>
            <a:br>
              <a:rPr lang="en-GB" altLang="en-US" sz="3600" dirty="0">
                <a:latin typeface="+mj-lt"/>
              </a:rPr>
            </a:br>
            <a:r>
              <a:rPr lang="en-GB" altLang="en-US" sz="3600" dirty="0">
                <a:latin typeface="+mj-lt"/>
              </a:rPr>
              <a:t>the world</a:t>
            </a:r>
            <a:endParaRPr lang="en-US" altLang="en-US" sz="3600" dirty="0">
              <a:latin typeface="+mj-lt"/>
            </a:endParaRPr>
          </a:p>
        </p:txBody>
      </p:sp>
      <p:cxnSp>
        <p:nvCxnSpPr>
          <p:cNvPr id="6" name="Straight Connector 5">
            <a:extLst>
              <a:ext uri="{FF2B5EF4-FFF2-40B4-BE49-F238E27FC236}">
                <a16:creationId xmlns:a16="http://schemas.microsoft.com/office/drawing/2014/main" id="{311EA64C-2B44-0346-BCA2-80DC44CCE71B}"/>
              </a:ext>
            </a:extLst>
          </p:cNvPr>
          <p:cNvCxnSpPr>
            <a:cxnSpLocks/>
          </p:cNvCxnSpPr>
          <p:nvPr/>
        </p:nvCxnSpPr>
        <p:spPr>
          <a:xfrm>
            <a:off x="4324581" y="1227964"/>
            <a:ext cx="1" cy="43513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2178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216B9-CB76-824D-96C8-20A91B0275E8}"/>
              </a:ext>
            </a:extLst>
          </p:cNvPr>
          <p:cNvSpPr>
            <a:spLocks noGrp="1"/>
          </p:cNvSpPr>
          <p:nvPr>
            <p:ph type="title"/>
          </p:nvPr>
        </p:nvSpPr>
        <p:spPr/>
        <p:txBody>
          <a:bodyPr>
            <a:normAutofit/>
          </a:bodyPr>
          <a:lstStyle/>
          <a:p>
            <a:r>
              <a:rPr lang="en-US" sz="5400" dirty="0"/>
              <a:t>It is </a:t>
            </a:r>
            <a:r>
              <a:rPr lang="en-US" sz="5400" b="1" dirty="0"/>
              <a:t>local</a:t>
            </a:r>
          </a:p>
        </p:txBody>
      </p:sp>
    </p:spTree>
    <p:extLst>
      <p:ext uri="{BB962C8B-B14F-4D97-AF65-F5344CB8AC3E}">
        <p14:creationId xmlns:p14="http://schemas.microsoft.com/office/powerpoint/2010/main" val="5778958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a:extLst>
              <a:ext uri="{FF2B5EF4-FFF2-40B4-BE49-F238E27FC236}">
                <a16:creationId xmlns:a16="http://schemas.microsoft.com/office/drawing/2014/main" id="{00FEC126-9060-7249-BB02-3CF178A1D6F9}"/>
              </a:ext>
            </a:extLst>
          </p:cNvPr>
          <p:cNvPicPr>
            <a:picLocks noChangeAspect="1"/>
          </p:cNvPicPr>
          <p:nvPr/>
        </p:nvPicPr>
        <p:blipFill>
          <a:blip r:embed="rId3">
            <a:alphaModFix amt="21000"/>
            <a:extLst>
              <a:ext uri="{28A0092B-C50C-407E-A947-70E740481C1C}">
                <a14:useLocalDpi xmlns:a14="http://schemas.microsoft.com/office/drawing/2010/main" val="0"/>
              </a:ext>
            </a:extLst>
          </a:blip>
          <a:srcRect/>
          <a:stretch>
            <a:fillRect/>
          </a:stretch>
        </p:blipFill>
        <p:spPr bwMode="auto">
          <a:xfrm>
            <a:off x="0" y="-844418"/>
            <a:ext cx="12493808" cy="83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3" name="Rectangle 1">
            <a:extLst>
              <a:ext uri="{FF2B5EF4-FFF2-40B4-BE49-F238E27FC236}">
                <a16:creationId xmlns:a16="http://schemas.microsoft.com/office/drawing/2014/main" id="{C13B77DA-A51C-DF4F-8EDC-954BE0C05D0E}"/>
              </a:ext>
            </a:extLst>
          </p:cNvPr>
          <p:cNvSpPr>
            <a:spLocks noChangeArrowheads="1"/>
          </p:cNvSpPr>
          <p:nvPr/>
        </p:nvSpPr>
        <p:spPr bwMode="auto">
          <a:xfrm>
            <a:off x="514169" y="2466775"/>
            <a:ext cx="259558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3600" dirty="0"/>
              <a:t>Ideology or </a:t>
            </a:r>
            <a:br>
              <a:rPr lang="en-GB" altLang="en-US" sz="3600" dirty="0"/>
            </a:br>
            <a:r>
              <a:rPr lang="en-GB" altLang="en-US" sz="3600" dirty="0"/>
              <a:t>grievance? </a:t>
            </a:r>
            <a:endParaRPr lang="en-US" altLang="en-US" sz="3600" dirty="0"/>
          </a:p>
        </p:txBody>
      </p:sp>
      <p:sp>
        <p:nvSpPr>
          <p:cNvPr id="18435" name="Rectangle 2">
            <a:extLst>
              <a:ext uri="{FF2B5EF4-FFF2-40B4-BE49-F238E27FC236}">
                <a16:creationId xmlns:a16="http://schemas.microsoft.com/office/drawing/2014/main" id="{EE14054F-03BA-8847-B5BB-155B31983AFC}"/>
              </a:ext>
            </a:extLst>
          </p:cNvPr>
          <p:cNvSpPr>
            <a:spLocks noChangeArrowheads="1"/>
          </p:cNvSpPr>
          <p:nvPr/>
        </p:nvSpPr>
        <p:spPr bwMode="auto">
          <a:xfrm>
            <a:off x="4705351" y="1702779"/>
            <a:ext cx="72009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Char char="•"/>
            </a:pPr>
            <a:r>
              <a:rPr lang="en-US" altLang="en-US" dirty="0"/>
              <a:t>It’s not initially about religion or radical ideology but local conditions and circumstances.</a:t>
            </a:r>
          </a:p>
          <a:p>
            <a:pPr eaLnBrk="1" hangingPunct="1">
              <a:buFont typeface="Arial" panose="020B0604020202020204" pitchFamily="34" charset="0"/>
              <a:buChar char="•"/>
            </a:pPr>
            <a:endParaRPr lang="en-GB" altLang="en-US" dirty="0"/>
          </a:p>
          <a:p>
            <a:pPr eaLnBrk="1" hangingPunct="1">
              <a:buFont typeface="Arial" panose="020B0604020202020204" pitchFamily="34" charset="0"/>
              <a:buChar char="•"/>
            </a:pPr>
            <a:r>
              <a:rPr lang="en-US" altLang="en-US" dirty="0"/>
              <a:t>Terrorists, extremists and insurgents exploit local conditions and grievances.</a:t>
            </a:r>
          </a:p>
          <a:p>
            <a:pPr eaLnBrk="1" hangingPunct="1">
              <a:buFont typeface="Arial" panose="020B0604020202020204" pitchFamily="34" charset="0"/>
              <a:buChar char="•"/>
            </a:pPr>
            <a:endParaRPr lang="en-GB" altLang="en-US" dirty="0"/>
          </a:p>
          <a:p>
            <a:pPr eaLnBrk="1" hangingPunct="1">
              <a:buFont typeface="Arial" panose="020B0604020202020204" pitchFamily="34" charset="0"/>
              <a:buChar char="•"/>
            </a:pPr>
            <a:r>
              <a:rPr lang="en-US" altLang="en-US" dirty="0"/>
              <a:t>Their ideology provides an alternative to local administration, community or state failure.</a:t>
            </a:r>
            <a:endParaRPr lang="en-GB" altLang="en-US" dirty="0"/>
          </a:p>
        </p:txBody>
      </p:sp>
      <p:cxnSp>
        <p:nvCxnSpPr>
          <p:cNvPr id="5" name="Straight Connector 4">
            <a:extLst>
              <a:ext uri="{FF2B5EF4-FFF2-40B4-BE49-F238E27FC236}">
                <a16:creationId xmlns:a16="http://schemas.microsoft.com/office/drawing/2014/main" id="{18669E0F-E5EA-C642-988F-50FA79E6B859}"/>
              </a:ext>
            </a:extLst>
          </p:cNvPr>
          <p:cNvCxnSpPr>
            <a:cxnSpLocks/>
          </p:cNvCxnSpPr>
          <p:nvPr/>
        </p:nvCxnSpPr>
        <p:spPr>
          <a:xfrm>
            <a:off x="4278086" y="1491435"/>
            <a:ext cx="1" cy="43513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6FF1ADF9-7AAB-5C4C-A213-0C752AD0EDD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15600" y="6479627"/>
            <a:ext cx="1543602" cy="274761"/>
          </a:xfrm>
          <a:prstGeom prst="rect">
            <a:avLst/>
          </a:prstGeom>
        </p:spPr>
      </p:pic>
    </p:spTree>
    <p:extLst>
      <p:ext uri="{BB962C8B-B14F-4D97-AF65-F5344CB8AC3E}">
        <p14:creationId xmlns:p14="http://schemas.microsoft.com/office/powerpoint/2010/main" val="20736791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CBEA9CE2-6293-4C43-BA14-1DB8E424FAA8}"/>
              </a:ext>
            </a:extLst>
          </p:cNvPr>
          <p:cNvGraphicFramePr>
            <a:graphicFrameLocks noGrp="1"/>
          </p:cNvGraphicFramePr>
          <p:nvPr>
            <p:ph idx="1"/>
            <p:extLst>
              <p:ext uri="{D42A27DB-BD31-4B8C-83A1-F6EECF244321}">
                <p14:modId xmlns:p14="http://schemas.microsoft.com/office/powerpoint/2010/main" val="189293303"/>
              </p:ext>
            </p:extLst>
          </p:nvPr>
        </p:nvGraphicFramePr>
        <p:xfrm>
          <a:off x="838200" y="1027906"/>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27109B23-1F7C-2748-AACD-2936B5D6DEF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15600" y="6479627"/>
            <a:ext cx="1543602" cy="274761"/>
          </a:xfrm>
          <a:prstGeom prst="rect">
            <a:avLst/>
          </a:prstGeom>
        </p:spPr>
      </p:pic>
    </p:spTree>
    <p:extLst>
      <p:ext uri="{BB962C8B-B14F-4D97-AF65-F5344CB8AC3E}">
        <p14:creationId xmlns:p14="http://schemas.microsoft.com/office/powerpoint/2010/main" val="16511405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685E78-06DB-ED4D-BFE6-364FF5C6D39F}"/>
              </a:ext>
            </a:extLst>
          </p:cNvPr>
          <p:cNvSpPr>
            <a:spLocks noGrp="1"/>
          </p:cNvSpPr>
          <p:nvPr>
            <p:ph idx="1"/>
          </p:nvPr>
        </p:nvSpPr>
        <p:spPr>
          <a:xfrm>
            <a:off x="5224220" y="1903116"/>
            <a:ext cx="6693976" cy="4351338"/>
          </a:xfrm>
        </p:spPr>
        <p:txBody>
          <a:bodyPr/>
          <a:lstStyle/>
          <a:p>
            <a:r>
              <a:rPr lang="en-US" dirty="0"/>
              <a:t>Building capacity of media actors to engage with P/CVE topics. Going beyond the surface. Sensitivity and understanding of the issues.</a:t>
            </a:r>
          </a:p>
          <a:p>
            <a:r>
              <a:rPr lang="en-US" dirty="0"/>
              <a:t>Two way communication.</a:t>
            </a:r>
          </a:p>
          <a:p>
            <a:r>
              <a:rPr lang="en-US" dirty="0"/>
              <a:t>Local voices. Audience needs to find them credible. </a:t>
            </a:r>
          </a:p>
          <a:p>
            <a:endParaRPr lang="en-US" dirty="0"/>
          </a:p>
        </p:txBody>
      </p:sp>
      <p:pic>
        <p:nvPicPr>
          <p:cNvPr id="4" name="Picture 3">
            <a:extLst>
              <a:ext uri="{FF2B5EF4-FFF2-40B4-BE49-F238E27FC236}">
                <a16:creationId xmlns:a16="http://schemas.microsoft.com/office/drawing/2014/main" id="{27109B23-1F7C-2748-AACD-2936B5D6DE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6479627"/>
            <a:ext cx="1543602" cy="274761"/>
          </a:xfrm>
          <a:prstGeom prst="rect">
            <a:avLst/>
          </a:prstGeom>
        </p:spPr>
      </p:pic>
      <p:pic>
        <p:nvPicPr>
          <p:cNvPr id="9" name="Picture 8">
            <a:extLst>
              <a:ext uri="{FF2B5EF4-FFF2-40B4-BE49-F238E27FC236}">
                <a16:creationId xmlns:a16="http://schemas.microsoft.com/office/drawing/2014/main" id="{C448CA23-6F67-E34B-A859-C083F43B36B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4635571" cy="6857990"/>
          </a:xfrm>
          <a:prstGeom prst="rect">
            <a:avLst/>
          </a:prstGeom>
          <a:effectLst/>
        </p:spPr>
      </p:pic>
      <p:cxnSp>
        <p:nvCxnSpPr>
          <p:cNvPr id="12" name="Straight Connector 11">
            <a:extLst>
              <a:ext uri="{FF2B5EF4-FFF2-40B4-BE49-F238E27FC236}">
                <a16:creationId xmlns:a16="http://schemas.microsoft.com/office/drawing/2014/main" id="{99BB0522-C8BD-2742-B1F8-296837C7F88E}"/>
              </a:ext>
            </a:extLst>
          </p:cNvPr>
          <p:cNvCxnSpPr>
            <a:cxnSpLocks/>
          </p:cNvCxnSpPr>
          <p:nvPr/>
        </p:nvCxnSpPr>
        <p:spPr>
          <a:xfrm>
            <a:off x="4929895" y="1253326"/>
            <a:ext cx="1" cy="43513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82672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216B9-CB76-824D-96C8-20A91B0275E8}"/>
              </a:ext>
            </a:extLst>
          </p:cNvPr>
          <p:cNvSpPr>
            <a:spLocks noGrp="1"/>
          </p:cNvSpPr>
          <p:nvPr>
            <p:ph type="title"/>
          </p:nvPr>
        </p:nvSpPr>
        <p:spPr/>
        <p:txBody>
          <a:bodyPr>
            <a:normAutofit/>
          </a:bodyPr>
          <a:lstStyle/>
          <a:p>
            <a:r>
              <a:rPr lang="en-US" sz="5400" dirty="0"/>
              <a:t>It has to be </a:t>
            </a:r>
            <a:r>
              <a:rPr lang="en-US" sz="5400" b="1" dirty="0"/>
              <a:t>local</a:t>
            </a:r>
          </a:p>
        </p:txBody>
      </p:sp>
    </p:spTree>
    <p:extLst>
      <p:ext uri="{BB962C8B-B14F-4D97-AF65-F5344CB8AC3E}">
        <p14:creationId xmlns:p14="http://schemas.microsoft.com/office/powerpoint/2010/main" val="27002031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756F23A9-D6B3-694E-AF0C-6A4F04BCA9D9}"/>
              </a:ext>
            </a:extLst>
          </p:cNvPr>
          <p:cNvSpPr txBox="1">
            <a:spLocks/>
          </p:cNvSpPr>
          <p:nvPr/>
        </p:nvSpPr>
        <p:spPr>
          <a:xfrm>
            <a:off x="0" y="6107906"/>
            <a:ext cx="10515600" cy="1500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t>www.albanyassociates.com</a:t>
            </a:r>
          </a:p>
          <a:p>
            <a:pPr marL="0" indent="0">
              <a:buNone/>
            </a:pPr>
            <a:r>
              <a:rPr lang="en-US" sz="1800"/>
              <a:t>valeriyalindholt@albanyassociates.com</a:t>
            </a:r>
            <a:endParaRPr lang="en-US" sz="1800" dirty="0"/>
          </a:p>
        </p:txBody>
      </p:sp>
    </p:spTree>
    <p:extLst>
      <p:ext uri="{BB962C8B-B14F-4D97-AF65-F5344CB8AC3E}">
        <p14:creationId xmlns:p14="http://schemas.microsoft.com/office/powerpoint/2010/main" val="34222296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2549</TotalTime>
  <Words>961</Words>
  <Application>Microsoft Macintosh PowerPoint</Application>
  <PresentationFormat>Widescreen</PresentationFormat>
  <Paragraphs>75</Paragraphs>
  <Slides>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ＭＳ Ｐゴシック</vt:lpstr>
      <vt:lpstr>Arial</vt:lpstr>
      <vt:lpstr>Calibri</vt:lpstr>
      <vt:lpstr>Calibri Light</vt:lpstr>
      <vt:lpstr>Roboto Slab</vt:lpstr>
      <vt:lpstr>Office Theme</vt:lpstr>
      <vt:lpstr>PowerPoint Presentation</vt:lpstr>
      <vt:lpstr>PowerPoint Presentation</vt:lpstr>
      <vt:lpstr>PowerPoint Presentation</vt:lpstr>
      <vt:lpstr>It is local</vt:lpstr>
      <vt:lpstr>PowerPoint Presentation</vt:lpstr>
      <vt:lpstr>PowerPoint Presentation</vt:lpstr>
      <vt:lpstr>PowerPoint Presentation</vt:lpstr>
      <vt:lpstr>It has to be local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“Covering PVE topics through media in different contexts, Albany Associates perspective”</dc:title>
  <dc:creator>valeriya lindholt</dc:creator>
  <cp:lastModifiedBy>valeriya lindholt</cp:lastModifiedBy>
  <cp:revision>68</cp:revision>
  <dcterms:created xsi:type="dcterms:W3CDTF">2018-12-04T14:58:11Z</dcterms:created>
  <dcterms:modified xsi:type="dcterms:W3CDTF">2018-12-06T09:27:48Z</dcterms:modified>
</cp:coreProperties>
</file>