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346" r:id="rId2"/>
    <p:sldId id="401" r:id="rId3"/>
    <p:sldId id="402" r:id="rId4"/>
    <p:sldId id="403" r:id="rId5"/>
    <p:sldId id="404" r:id="rId6"/>
    <p:sldId id="406" r:id="rId7"/>
    <p:sldId id="429" r:id="rId8"/>
    <p:sldId id="400" r:id="rId9"/>
    <p:sldId id="405" r:id="rId10"/>
    <p:sldId id="407" r:id="rId11"/>
    <p:sldId id="408" r:id="rId12"/>
    <p:sldId id="409" r:id="rId13"/>
    <p:sldId id="410" r:id="rId14"/>
    <p:sldId id="411" r:id="rId15"/>
    <p:sldId id="412" r:id="rId16"/>
    <p:sldId id="430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6" r:id="rId27"/>
    <p:sldId id="424" r:id="rId28"/>
    <p:sldId id="428" r:id="rId29"/>
    <p:sldId id="427" r:id="rId30"/>
    <p:sldId id="393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00"/>
    <a:srgbClr val="FFFF66"/>
    <a:srgbClr val="CC99FF"/>
    <a:srgbClr val="33CC33"/>
    <a:srgbClr val="996633"/>
    <a:srgbClr val="99FF99"/>
    <a:srgbClr val="99FF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58" autoAdjust="0"/>
    <p:restoredTop sz="94627" autoAdjust="0"/>
  </p:normalViewPr>
  <p:slideViewPr>
    <p:cSldViewPr>
      <p:cViewPr>
        <p:scale>
          <a:sx n="50" d="100"/>
          <a:sy n="50" d="100"/>
        </p:scale>
        <p:origin x="-102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597A4-0ADF-49C5-B256-EAF6B3D7A18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EBB3B-911A-4B2A-80FB-0749C01A1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дк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EBB3B-911A-4B2A-80FB-0749C01A1A8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20C9-E112-4762-A9DC-29CD2E7FAF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6215-4029-4A3E-A76F-7F9B80134E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4971-DE98-49F4-A1DB-F0BF7B90D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E8421-02CB-44E0-9671-95DA7284F0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511A-4A6F-4974-846F-935A61C672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53078-B242-4C28-B4AC-DFBCA68A6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555A-A78A-4503-BF7F-9053E99E16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8059-F533-4C19-B7A8-0C3AFE53E2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7856-2D67-4AD2-B1BA-36FC7470E4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7C786-1955-4C83-9CDC-2F8DD210BE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108F-E120-492C-9FE3-4A5FC8AE96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000" dirty="0">
                <a:latin typeface="Tahoma" pitchFamily="34" charset="0"/>
              </a:endParaRPr>
            </a:p>
          </p:txBody>
        </p:sp>
        <p:sp>
          <p:nvSpPr>
            <p:cNvPr id="1105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000" dirty="0">
                <a:latin typeface="Tahom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05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5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  <p:sp>
            <p:nvSpPr>
              <p:cNvPr id="1106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000" dirty="0">
                  <a:latin typeface="Tahoma" pitchFamily="34" charset="0"/>
                </a:endParaRPr>
              </a:p>
            </p:txBody>
          </p:sp>
        </p:grpSp>
      </p:grpSp>
      <p:sp>
        <p:nvSpPr>
          <p:cNvPr id="1106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01BEAB9-B41D-4DC2-9851-19236BEEC3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/>
      <p:bldP spid="11060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6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6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o-central.asia/ni-xlebom-edinym-ili-kak-v-tadzhikistane-proyavlyaetsya-zhenskaya-solidarnost/" TargetMode="External"/><Relationship Id="rId2" Type="http://schemas.openxmlformats.org/officeDocument/2006/relationships/hyperlink" Target="http://cso-central.asia/zhenshhiny-s-neprostoj-sudboj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omo65.net.ru/images/img/information/info_6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71472" y="1"/>
            <a:ext cx="7886728" cy="1285859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ОБЩЕСТВЕННАЯ ОРГАНИЗАЦИЯ «ОТИФА»</a:t>
            </a:r>
            <a:endParaRPr lang="ru-RU" sz="3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215370" cy="5214974"/>
          </a:xfrm>
        </p:spPr>
        <p:txBody>
          <a:bodyPr/>
          <a:lstStyle/>
          <a:p>
            <a:pPr algn="l"/>
            <a:r>
              <a:rPr lang="ru-RU" sz="2800" dirty="0" smtClean="0"/>
              <a:t>2015 -2017- ИНИЦИАТИВНАЯ ГРУППА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l"/>
            <a:r>
              <a:rPr lang="ru-RU" sz="2800" dirty="0" smtClean="0"/>
              <a:t>15.11.2017 – РЕГИСТРАЦИЯ В МИНЮСТЕ                                РТ</a:t>
            </a:r>
          </a:p>
          <a:p>
            <a:pPr algn="l"/>
            <a:r>
              <a:rPr lang="ru-RU" dirty="0" smtClean="0"/>
              <a:t>Одно из  </a:t>
            </a:r>
            <a:r>
              <a:rPr lang="ru-RU" dirty="0" err="1" smtClean="0"/>
              <a:t>направленией</a:t>
            </a:r>
            <a:r>
              <a:rPr lang="ru-RU" dirty="0" smtClean="0"/>
              <a:t> – «Социальное предпринимательство». Это социализация, адаптация в переходный период женщин освободившихся с мест заключений, трудоустройство в швейном цеху, которое при ОО.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324880" cy="6572272"/>
          </a:xfrm>
        </p:spPr>
        <p:txBody>
          <a:bodyPr/>
          <a:lstStyle/>
          <a:p>
            <a:r>
              <a:rPr lang="ru-RU" b="1" dirty="0" smtClean="0"/>
              <a:t> Развивающие цели:</a:t>
            </a:r>
          </a:p>
          <a:p>
            <a:r>
              <a:rPr lang="ru-RU" dirty="0" smtClean="0"/>
              <a:t>формирование интеллектуальных навыков – анализировать, сравнивать, делать выводы – на основе изучения  учащимися,  понятий: терроризм и экстремизм;  важность противодействия террористической и экстремистской деятельности; формирование правильного отношения  к личной безопасности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429684" cy="928694"/>
          </a:xfrm>
        </p:spPr>
        <p:txBody>
          <a:bodyPr/>
          <a:lstStyle/>
          <a:p>
            <a:r>
              <a:rPr lang="ru-RU" sz="3200" b="0" dirty="0" smtClean="0"/>
              <a:t>01.12.2017 </a:t>
            </a:r>
            <a:r>
              <a:rPr lang="ru-RU" sz="3200" b="0" dirty="0" err="1" smtClean="0"/>
              <a:t>Аштский</a:t>
            </a:r>
            <a:r>
              <a:rPr lang="ru-RU" sz="3200" b="0" dirty="0" smtClean="0"/>
              <a:t> район  село </a:t>
            </a:r>
            <a:r>
              <a:rPr lang="ru-RU" sz="3200" b="0" dirty="0" err="1" smtClean="0"/>
              <a:t>Пангаз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  <p:pic>
        <p:nvPicPr>
          <p:cNvPr id="4" name="Содержимое 3" descr="20171201_102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2484" y="1357313"/>
            <a:ext cx="3964781" cy="5286375"/>
          </a:xfr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 smtClean="0"/>
              <a:t>150учеников и учителей этих школ</a:t>
            </a:r>
            <a:br>
              <a:rPr lang="ru-RU" sz="3200" b="0" dirty="0" smtClean="0"/>
            </a:br>
            <a:r>
              <a:rPr lang="ru-RU" sz="3200" b="0" dirty="0" err="1" smtClean="0"/>
              <a:t>Зафарабадский</a:t>
            </a:r>
            <a:r>
              <a:rPr lang="ru-RU" sz="3200" b="0" dirty="0" smtClean="0"/>
              <a:t> район, 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  <p:pic>
        <p:nvPicPr>
          <p:cNvPr id="5" name="Содержимое 4" descr="20171227_153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718" y="1357312"/>
            <a:ext cx="7465247" cy="5598935"/>
          </a:xfr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04801"/>
            <a:ext cx="7753376" cy="62386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0" dirty="0" smtClean="0"/>
              <a:t>30.12.2017Деваштич</a:t>
            </a:r>
            <a:endParaRPr lang="ru-RU" sz="3200" b="0" dirty="0"/>
          </a:p>
        </p:txBody>
      </p:sp>
      <p:pic>
        <p:nvPicPr>
          <p:cNvPr id="4" name="Содержимое 3" descr="20171225_123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499" y="1428750"/>
            <a:ext cx="6762751" cy="5072063"/>
          </a:xfr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24880" cy="1285861"/>
          </a:xfrm>
        </p:spPr>
        <p:txBody>
          <a:bodyPr/>
          <a:lstStyle/>
          <a:p>
            <a:r>
              <a:rPr lang="ru-RU" sz="3200" b="0" dirty="0" smtClean="0"/>
              <a:t>08.05.2018</a:t>
            </a:r>
            <a:br>
              <a:rPr lang="ru-RU" sz="3200" b="0" dirty="0" smtClean="0"/>
            </a:br>
            <a:r>
              <a:rPr lang="ru-RU" sz="3200" b="0" dirty="0" err="1" smtClean="0"/>
              <a:t>Гулистон</a:t>
            </a:r>
            <a:r>
              <a:rPr lang="ru-RU" sz="3200" b="0" dirty="0" smtClean="0"/>
              <a:t> Медицинский колледж</a:t>
            </a:r>
            <a:br>
              <a:rPr lang="ru-RU" sz="3200" b="0" dirty="0" smtClean="0"/>
            </a:br>
            <a:endParaRPr lang="ru-RU" sz="3200" b="0" dirty="0"/>
          </a:p>
        </p:txBody>
      </p:sp>
      <p:pic>
        <p:nvPicPr>
          <p:cNvPr id="5" name="Содержимое 4" descr="20180511_131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875" y="1071563"/>
            <a:ext cx="7334249" cy="5500687"/>
          </a:xfr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77166" cy="695308"/>
          </a:xfrm>
        </p:spPr>
        <p:txBody>
          <a:bodyPr/>
          <a:lstStyle/>
          <a:p>
            <a:r>
              <a:rPr lang="ru-RU" sz="2000" dirty="0" smtClean="0"/>
              <a:t>Средняя школа №16 </a:t>
            </a:r>
            <a:r>
              <a:rPr lang="ru-RU" sz="2000" dirty="0" err="1" smtClean="0"/>
              <a:t>Б.Гафуровский</a:t>
            </a:r>
            <a:r>
              <a:rPr lang="ru-RU" sz="2000" dirty="0" smtClean="0"/>
              <a:t> район</a:t>
            </a:r>
            <a:endParaRPr lang="ru-RU" sz="2000" dirty="0"/>
          </a:p>
        </p:txBody>
      </p:sp>
      <p:pic>
        <p:nvPicPr>
          <p:cNvPr id="4" name="Содержимое 3" descr="20180314_121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970336"/>
            <a:ext cx="8501122" cy="6375842"/>
          </a:xfr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ru-RU" dirty="0" smtClean="0"/>
              <a:t>ТГУ Права и Бизнеса 29.11.18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99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Важный элемент сотрудничества со СМИ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429684" cy="4186238"/>
          </a:xfrm>
        </p:spPr>
        <p:txBody>
          <a:bodyPr/>
          <a:lstStyle/>
          <a:p>
            <a:r>
              <a:rPr lang="ru-RU" dirty="0" smtClean="0"/>
              <a:t>Пресс конференция в Кохи </a:t>
            </a:r>
            <a:r>
              <a:rPr lang="ru-RU" dirty="0" err="1" smtClean="0"/>
              <a:t>Матбуот</a:t>
            </a:r>
            <a:r>
              <a:rPr lang="ru-RU" dirty="0" smtClean="0"/>
              <a:t> с представителями СМИ</a:t>
            </a:r>
          </a:p>
          <a:p>
            <a:r>
              <a:rPr lang="ru-RU" dirty="0" smtClean="0"/>
              <a:t>  </a:t>
            </a:r>
            <a:r>
              <a:rPr lang="en-GB" dirty="0" smtClean="0"/>
              <a:t>https</a:t>
            </a:r>
            <a:r>
              <a:rPr lang="ru-RU" dirty="0" smtClean="0"/>
              <a:t>://</a:t>
            </a:r>
            <a:r>
              <a:rPr lang="en-GB" dirty="0" err="1" smtClean="0"/>
              <a:t>ngo</a:t>
            </a:r>
            <a:r>
              <a:rPr lang="ru-RU" dirty="0" smtClean="0"/>
              <a:t>.</a:t>
            </a:r>
            <a:r>
              <a:rPr lang="en-GB" dirty="0" err="1" smtClean="0"/>
              <a:t>tj</a:t>
            </a:r>
            <a:r>
              <a:rPr lang="ru-RU" dirty="0" smtClean="0"/>
              <a:t>/</a:t>
            </a:r>
            <a:r>
              <a:rPr lang="en-GB" dirty="0" smtClean="0"/>
              <a:t>index</a:t>
            </a:r>
            <a:r>
              <a:rPr lang="ru-RU" dirty="0" smtClean="0"/>
              <a:t>.</a:t>
            </a:r>
            <a:r>
              <a:rPr lang="en-GB" dirty="0" err="1" smtClean="0"/>
              <a:t>php</a:t>
            </a:r>
            <a:r>
              <a:rPr lang="ru-RU" dirty="0" smtClean="0"/>
              <a:t>/</a:t>
            </a:r>
            <a:r>
              <a:rPr lang="en-GB" dirty="0" smtClean="0"/>
              <a:t>blogs</a:t>
            </a:r>
            <a:r>
              <a:rPr lang="ru-RU" dirty="0" smtClean="0"/>
              <a:t>/200/268/</a:t>
            </a:r>
            <a:r>
              <a:rPr lang="en-GB" dirty="0" err="1" smtClean="0"/>
              <a:t>vystuplenie</a:t>
            </a:r>
            <a:r>
              <a:rPr lang="ru-RU" dirty="0" smtClean="0"/>
              <a:t>-</a:t>
            </a:r>
            <a:r>
              <a:rPr lang="en-GB" dirty="0" err="1" smtClean="0"/>
              <a:t>rukovoditela</a:t>
            </a:r>
            <a:r>
              <a:rPr lang="ru-RU" dirty="0" smtClean="0"/>
              <a:t>-</a:t>
            </a:r>
            <a:r>
              <a:rPr lang="en-GB" dirty="0" err="1" smtClean="0"/>
              <a:t>oo</a:t>
            </a:r>
            <a:r>
              <a:rPr lang="ru-RU" dirty="0" smtClean="0"/>
              <a:t>-</a:t>
            </a:r>
            <a:r>
              <a:rPr lang="en-GB" dirty="0" err="1" smtClean="0"/>
              <a:t>otifa</a:t>
            </a:r>
            <a:r>
              <a:rPr lang="ru-RU" dirty="0" smtClean="0"/>
              <a:t>-</a:t>
            </a:r>
            <a:r>
              <a:rPr lang="en-GB" dirty="0" err="1" smtClean="0"/>
              <a:t>sanoat</a:t>
            </a:r>
            <a:r>
              <a:rPr lang="ru-RU" dirty="0" smtClean="0"/>
              <a:t>-</a:t>
            </a:r>
            <a:r>
              <a:rPr lang="en-GB" dirty="0" smtClean="0"/>
              <a:t>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GB" dirty="0" err="1" smtClean="0"/>
              <a:t>urmatovoj</a:t>
            </a:r>
            <a:r>
              <a:rPr lang="ru-RU" dirty="0" smtClean="0"/>
              <a:t>-</a:t>
            </a:r>
            <a:r>
              <a:rPr lang="en-GB" dirty="0" err="1" smtClean="0"/>
              <a:t>na</a:t>
            </a:r>
            <a:r>
              <a:rPr lang="ru-RU" dirty="0" smtClean="0"/>
              <a:t>-</a:t>
            </a:r>
            <a:r>
              <a:rPr lang="en-GB" dirty="0" smtClean="0"/>
              <a:t>central</a:t>
            </a:r>
            <a:r>
              <a:rPr lang="ru-RU" dirty="0" smtClean="0"/>
              <a:t>-</a:t>
            </a:r>
            <a:r>
              <a:rPr lang="en-GB" dirty="0" smtClean="0"/>
              <a:t>n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86808" cy="5857916"/>
          </a:xfrm>
        </p:spPr>
        <p:txBody>
          <a:bodyPr/>
          <a:lstStyle/>
          <a:p>
            <a:r>
              <a:rPr lang="ru-RU" dirty="0" smtClean="0"/>
              <a:t> 3.</a:t>
            </a:r>
            <a:r>
              <a:rPr lang="en-GB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GB" u="sng" dirty="0" err="1" smtClean="0">
                <a:hlinkClick r:id="rId2"/>
              </a:rPr>
              <a:t>cso</a:t>
            </a:r>
            <a:r>
              <a:rPr lang="ru-RU" u="sng" dirty="0" smtClean="0">
                <a:hlinkClick r:id="rId2"/>
              </a:rPr>
              <a:t>-</a:t>
            </a:r>
            <a:r>
              <a:rPr lang="en-GB" u="sng" dirty="0" smtClean="0">
                <a:hlinkClick r:id="rId2"/>
              </a:rPr>
              <a:t>central</a:t>
            </a:r>
            <a:r>
              <a:rPr lang="ru-RU" u="sng" dirty="0" smtClean="0">
                <a:hlinkClick r:id="rId2"/>
              </a:rPr>
              <a:t>.</a:t>
            </a:r>
            <a:r>
              <a:rPr lang="en-GB" u="sng" dirty="0" err="1" smtClean="0">
                <a:hlinkClick r:id="rId2"/>
              </a:rPr>
              <a:t>asia</a:t>
            </a:r>
            <a:r>
              <a:rPr lang="ru-RU" u="sng" dirty="0" smtClean="0">
                <a:hlinkClick r:id="rId2"/>
              </a:rPr>
              <a:t>/</a:t>
            </a:r>
            <a:r>
              <a:rPr lang="en-GB" u="sng" dirty="0" err="1" smtClean="0">
                <a:hlinkClick r:id="rId2"/>
              </a:rPr>
              <a:t>zhenshhiny</a:t>
            </a:r>
            <a:r>
              <a:rPr lang="ru-RU" u="sng" dirty="0" smtClean="0">
                <a:hlinkClick r:id="rId2"/>
              </a:rPr>
              <a:t>-</a:t>
            </a:r>
            <a:r>
              <a:rPr lang="en-GB" u="sng" dirty="0" smtClean="0">
                <a:hlinkClick r:id="rId2"/>
              </a:rPr>
              <a:t>s</a:t>
            </a:r>
            <a:r>
              <a:rPr lang="ru-RU" u="sng" dirty="0" smtClean="0">
                <a:hlinkClick r:id="rId2"/>
              </a:rPr>
              <a:t>-</a:t>
            </a:r>
            <a:r>
              <a:rPr lang="en-GB" u="sng" dirty="0" err="1" smtClean="0">
                <a:hlinkClick r:id="rId2"/>
              </a:rPr>
              <a:t>neprostoj</a:t>
            </a:r>
            <a:r>
              <a:rPr lang="ru-RU" u="sng" dirty="0" smtClean="0">
                <a:hlinkClick r:id="rId2"/>
              </a:rPr>
              <a:t>-</a:t>
            </a:r>
            <a:r>
              <a:rPr lang="en-GB" u="sng" dirty="0" err="1" smtClean="0">
                <a:hlinkClick r:id="rId2"/>
              </a:rPr>
              <a:t>sudboj</a:t>
            </a:r>
            <a:r>
              <a:rPr lang="ru-RU" dirty="0" smtClean="0"/>
              <a:t>"Герои рядом«</a:t>
            </a:r>
          </a:p>
          <a:p>
            <a:endParaRPr lang="ru-RU" dirty="0" smtClean="0"/>
          </a:p>
          <a:p>
            <a:pPr lvl="0"/>
            <a:r>
              <a:rPr lang="en-GB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GB" u="sng" dirty="0" err="1" smtClean="0">
                <a:hlinkClick r:id="rId3"/>
              </a:rPr>
              <a:t>cso</a:t>
            </a:r>
            <a:r>
              <a:rPr lang="ru-RU" u="sng" dirty="0" smtClean="0">
                <a:hlinkClick r:id="rId3"/>
              </a:rPr>
              <a:t>-</a:t>
            </a:r>
            <a:r>
              <a:rPr lang="en-GB" u="sng" dirty="0" smtClean="0">
                <a:hlinkClick r:id="rId3"/>
              </a:rPr>
              <a:t>central</a:t>
            </a:r>
            <a:r>
              <a:rPr lang="ru-RU" u="sng" dirty="0" smtClean="0">
                <a:hlinkClick r:id="rId3"/>
              </a:rPr>
              <a:t>.</a:t>
            </a:r>
            <a:r>
              <a:rPr lang="en-GB" u="sng" dirty="0" err="1" smtClean="0">
                <a:hlinkClick r:id="rId3"/>
              </a:rPr>
              <a:t>asia</a:t>
            </a:r>
            <a:r>
              <a:rPr lang="ru-RU" u="sng" dirty="0" smtClean="0">
                <a:hlinkClick r:id="rId3"/>
              </a:rPr>
              <a:t>/</a:t>
            </a:r>
            <a:r>
              <a:rPr lang="en-GB" u="sng" dirty="0" err="1" smtClean="0">
                <a:hlinkClick r:id="rId3"/>
              </a:rPr>
              <a:t>ni</a:t>
            </a:r>
            <a:r>
              <a:rPr lang="ru-RU" u="sng" dirty="0" smtClean="0">
                <a:hlinkClick r:id="rId3"/>
              </a:rPr>
              <a:t>-</a:t>
            </a:r>
            <a:r>
              <a:rPr lang="en-GB" u="sng" dirty="0" err="1" smtClean="0">
                <a:hlinkClick r:id="rId3"/>
              </a:rPr>
              <a:t>xlebom</a:t>
            </a:r>
            <a:r>
              <a:rPr lang="ru-RU" u="sng" dirty="0" smtClean="0">
                <a:hlinkClick r:id="rId3"/>
              </a:rPr>
              <a:t>-</a:t>
            </a:r>
            <a:r>
              <a:rPr lang="en-GB" u="sng" dirty="0" err="1" smtClean="0">
                <a:hlinkClick r:id="rId3"/>
              </a:rPr>
              <a:t>edinym</a:t>
            </a:r>
            <a:r>
              <a:rPr lang="ru-RU" u="sng" dirty="0" smtClean="0">
                <a:hlinkClick r:id="rId3"/>
              </a:rPr>
              <a:t>-</a:t>
            </a:r>
            <a:r>
              <a:rPr lang="en-GB" u="sng" dirty="0" err="1" smtClean="0">
                <a:hlinkClick r:id="rId3"/>
              </a:rPr>
              <a:t>ili</a:t>
            </a:r>
            <a:r>
              <a:rPr lang="ru-RU" u="sng" dirty="0" smtClean="0">
                <a:hlinkClick r:id="rId3"/>
              </a:rPr>
              <a:t>-</a:t>
            </a:r>
            <a:r>
              <a:rPr lang="en-GB" u="sng" dirty="0" err="1" smtClean="0">
                <a:hlinkClick r:id="rId3"/>
              </a:rPr>
              <a:t>kak</a:t>
            </a:r>
            <a:r>
              <a:rPr lang="ru-RU" u="sng" dirty="0" smtClean="0">
                <a:hlinkClick r:id="rId3"/>
              </a:rPr>
              <a:t>-</a:t>
            </a:r>
            <a:r>
              <a:rPr lang="en-GB" u="sng" dirty="0" smtClean="0">
                <a:hlinkClick r:id="rId3"/>
              </a:rPr>
              <a:t>v</a:t>
            </a:r>
            <a:r>
              <a:rPr lang="ru-RU" u="sng" dirty="0" smtClean="0">
                <a:hlinkClick r:id="rId3"/>
              </a:rPr>
              <a:t>-</a:t>
            </a:r>
            <a:r>
              <a:rPr lang="en-GB" u="sng" dirty="0" err="1" smtClean="0">
                <a:hlinkClick r:id="rId3"/>
              </a:rPr>
              <a:t>tadzhikistane</a:t>
            </a:r>
            <a:r>
              <a:rPr lang="ru-RU" u="sng" dirty="0" smtClean="0">
                <a:hlinkClick r:id="rId3"/>
              </a:rPr>
              <a:t>-</a:t>
            </a:r>
            <a:r>
              <a:rPr lang="en-GB" u="sng" dirty="0" err="1" smtClean="0">
                <a:hlinkClick r:id="rId3"/>
              </a:rPr>
              <a:t>proyavlyaetsya</a:t>
            </a:r>
            <a:r>
              <a:rPr lang="ru-RU" u="sng" dirty="0" smtClean="0">
                <a:hlinkClick r:id="rId3"/>
              </a:rPr>
              <a:t>-</a:t>
            </a:r>
            <a:r>
              <a:rPr lang="en-GB" u="sng" dirty="0" err="1" smtClean="0">
                <a:hlinkClick r:id="rId3"/>
              </a:rPr>
              <a:t>zhenskaya</a:t>
            </a:r>
            <a:r>
              <a:rPr lang="ru-RU" u="sng" dirty="0" smtClean="0">
                <a:hlinkClick r:id="rId3"/>
              </a:rPr>
              <a:t>-</a:t>
            </a:r>
            <a:r>
              <a:rPr lang="en-GB" u="sng" dirty="0" err="1" smtClean="0">
                <a:hlinkClick r:id="rId3"/>
              </a:rPr>
              <a:t>solidarnost</a:t>
            </a:r>
            <a:r>
              <a:rPr lang="ru-RU" u="sng" dirty="0" smtClean="0">
                <a:hlinkClick r:id="rId3"/>
              </a:rPr>
              <a:t>/</a:t>
            </a:r>
            <a:endParaRPr lang="ru-RU" u="sng" dirty="0" smtClean="0"/>
          </a:p>
          <a:p>
            <a:pPr lvl="0"/>
            <a:endParaRPr lang="ru-RU" dirty="0" smtClean="0"/>
          </a:p>
          <a:p>
            <a:r>
              <a:rPr lang="ru-RU" dirty="0" smtClean="0"/>
              <a:t>5.Фергананьюз статья от 01.06.2017 Женщины бывшие заключенные создают рабочие места.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1116_141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8" y="226814"/>
            <a:ext cx="8253412" cy="6190059"/>
          </a:xfr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AM_0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3" y="642918"/>
            <a:ext cx="7810555" cy="5857916"/>
          </a:xfr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1116_141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" y="571500"/>
            <a:ext cx="8001000" cy="6000750"/>
          </a:xfr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reenshot_2018-12-04-16-08-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8763062" cy="4929222"/>
          </a:xfr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018-12-04-16-08-4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179909"/>
            <a:ext cx="8039100" cy="4521994"/>
          </a:xfr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018-12-04-16-12-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02" y="1142983"/>
            <a:ext cx="8684478" cy="4885019"/>
          </a:xfr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018-12-04-16-15-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1139726"/>
            <a:ext cx="8181975" cy="4602361"/>
          </a:xfr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Извлеченные уроки: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</a:p>
          <a:p>
            <a:r>
              <a:rPr lang="ru-RU" dirty="0" smtClean="0"/>
              <a:t>Не было сопровождения СМИ, освещенности</a:t>
            </a:r>
          </a:p>
          <a:p>
            <a:r>
              <a:rPr lang="ru-RU" dirty="0" smtClean="0"/>
              <a:t>Просто семинары </a:t>
            </a:r>
          </a:p>
          <a:p>
            <a:r>
              <a:rPr lang="ru-RU" dirty="0" smtClean="0"/>
              <a:t>Не было интерактивных игр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8596" y="857232"/>
            <a:ext cx="8182004" cy="52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мы смогли собрать аудиторию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сотрудничество с властями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Поддержка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Хукумата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заключили</a:t>
            </a:r>
            <a:r>
              <a:rPr lang="ru-RU" sz="3200" kern="0" dirty="0" smtClean="0">
                <a:latin typeface="+mn-lt"/>
              </a:rPr>
              <a:t> 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меморандум с Отделом по борьбе с предотвращении преступности среди подростков и молодежи при ОВД г.Худжанд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Выработка дальнейшего плана работы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53442" cy="6143668"/>
          </a:xfrm>
        </p:spPr>
        <p:txBody>
          <a:bodyPr/>
          <a:lstStyle/>
          <a:p>
            <a:r>
              <a:rPr lang="ru-RU" dirty="0" smtClean="0"/>
              <a:t>Это: выделить лидеров, развивать жизненные навыки по определению</a:t>
            </a:r>
          </a:p>
          <a:p>
            <a:r>
              <a:rPr lang="ru-RU" dirty="0" smtClean="0"/>
              <a:t>рисков </a:t>
            </a:r>
            <a:r>
              <a:rPr lang="ru-RU" dirty="0" err="1" smtClean="0"/>
              <a:t>радикализации</a:t>
            </a:r>
            <a:r>
              <a:rPr lang="ru-RU" dirty="0" smtClean="0"/>
              <a:t> и насильственного </a:t>
            </a:r>
            <a:r>
              <a:rPr lang="ru-RU" dirty="0" err="1" smtClean="0"/>
              <a:t>экстримизма</a:t>
            </a:r>
            <a:r>
              <a:rPr lang="ru-RU" dirty="0" smtClean="0"/>
              <a:t> мерами </a:t>
            </a:r>
            <a:r>
              <a:rPr lang="ru-RU" dirty="0" err="1" smtClean="0"/>
              <a:t>неформативного</a:t>
            </a:r>
            <a:r>
              <a:rPr lang="ru-RU" dirty="0" smtClean="0"/>
              <a:t> характера, по </a:t>
            </a:r>
            <a:r>
              <a:rPr lang="ru-RU" dirty="0" err="1" smtClean="0"/>
              <a:t>распозновании</a:t>
            </a:r>
            <a:r>
              <a:rPr lang="ru-RU" dirty="0" smtClean="0"/>
              <a:t>, </a:t>
            </a:r>
            <a:r>
              <a:rPr lang="ru-RU" dirty="0" err="1" smtClean="0"/>
              <a:t>по</a:t>
            </a:r>
            <a:r>
              <a:rPr lang="ru-RU" dirty="0" smtClean="0"/>
              <a:t> </a:t>
            </a:r>
            <a:r>
              <a:rPr lang="ru-RU" dirty="0" err="1" smtClean="0"/>
              <a:t>медиаграмотности</a:t>
            </a:r>
            <a:r>
              <a:rPr lang="ru-RU" dirty="0" smtClean="0"/>
              <a:t>, выработка долгосрочного потенциала по противодействию </a:t>
            </a:r>
            <a:r>
              <a:rPr lang="ru-RU" dirty="0" err="1" smtClean="0"/>
              <a:t>радикализации</a:t>
            </a:r>
            <a:r>
              <a:rPr lang="ru-RU" dirty="0" smtClean="0"/>
              <a:t> и насильственного экстремизма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посредством обучения молодежного лидерства – это повышение культуры </a:t>
            </a:r>
            <a:r>
              <a:rPr lang="ru-RU" dirty="0" err="1" smtClean="0"/>
              <a:t>медиаграмотности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Навыки критического мышления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182004" cy="1117265"/>
          </a:xfrm>
        </p:spPr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396318" cy="4881578"/>
          </a:xfrm>
        </p:spPr>
        <p:txBody>
          <a:bodyPr/>
          <a:lstStyle/>
          <a:p>
            <a:r>
              <a:rPr lang="ru-RU" dirty="0" smtClean="0"/>
              <a:t>Сотрудничество  </a:t>
            </a:r>
            <a:r>
              <a:rPr lang="ru-RU" dirty="0" err="1" smtClean="0"/>
              <a:t>Медиа</a:t>
            </a:r>
            <a:r>
              <a:rPr lang="ru-RU" dirty="0" smtClean="0"/>
              <a:t> и НПО Сопровождение журналистов в профилактических работах по противодействию экстремизму терроризму. по работе с молодежью, освещая в </a:t>
            </a:r>
            <a:r>
              <a:rPr lang="ru-RU" dirty="0" err="1" smtClean="0"/>
              <a:t>соцсетьях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телевидении в газетах, помощь в разработке </a:t>
            </a:r>
            <a:r>
              <a:rPr lang="ru-RU" dirty="0" err="1" smtClean="0"/>
              <a:t>онлайн</a:t>
            </a:r>
            <a:r>
              <a:rPr lang="ru-RU" dirty="0" smtClean="0"/>
              <a:t> интерактивных играх.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813" y="573286"/>
            <a:ext cx="7615237" cy="5711428"/>
          </a:xfrm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97 из 245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620" t="6155" r="19211" b="23053"/>
          <a:stretch>
            <a:fillRect/>
          </a:stretch>
        </p:blipFill>
        <p:spPr>
          <a:xfrm>
            <a:off x="381000" y="571500"/>
            <a:ext cx="8382000" cy="628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244334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105_153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75" y="289322"/>
            <a:ext cx="7896225" cy="5922169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"/>
            <a:ext cx="7610500" cy="1214422"/>
          </a:xfrm>
        </p:spPr>
        <p:txBody>
          <a:bodyPr/>
          <a:lstStyle/>
          <a:p>
            <a:r>
              <a:rPr lang="ru-RU" dirty="0" smtClean="0"/>
              <a:t>НАШИ УСПЕХИ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357850"/>
          </a:xfrm>
        </p:spPr>
        <p:txBody>
          <a:bodyPr/>
          <a:lstStyle/>
          <a:p>
            <a:r>
              <a:rPr lang="ru-RU" dirty="0" smtClean="0"/>
              <a:t>Более 100 женщин получили психологическую, юридическую помощь, трудоустроены</a:t>
            </a:r>
          </a:p>
          <a:p>
            <a:r>
              <a:rPr lang="ru-RU" dirty="0" smtClean="0"/>
              <a:t>2 получили Президентский грант в размере 10000, 20000 и Мэра г.Худжанд 8000сомон на предпринимательскую деятельность</a:t>
            </a:r>
          </a:p>
          <a:p>
            <a:r>
              <a:rPr lang="ru-RU" dirty="0" smtClean="0"/>
              <a:t>Сейчас в цехе работают женщины с Колонии поселения и получившие условные наказания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857224" y="0"/>
            <a:ext cx="7615238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-20180614-WA0020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99544" y="0"/>
            <a:ext cx="12804882" cy="6857999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"/>
            <a:ext cx="7753376" cy="1571612"/>
          </a:xfrm>
        </p:spPr>
        <p:txBody>
          <a:bodyPr/>
          <a:lstStyle/>
          <a:p>
            <a:r>
              <a:rPr lang="ru-RU" dirty="0" smtClean="0"/>
              <a:t>Причины работы с молодежью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5357826"/>
          </a:xfrm>
        </p:spPr>
        <p:txBody>
          <a:bodyPr/>
          <a:lstStyle/>
          <a:p>
            <a:r>
              <a:rPr lang="ru-RU" dirty="0" smtClean="0"/>
              <a:t>Так как организация имеет опыт работы с женщинами отбывавшими срок наказания. Это разрушение личности, сожаления, не знание своих прав, низкий экономический уровень жизни. Вовлеченность женщин и молодежь в различные религиозно экстремистские течения. Уменьшить % вовлеченности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0" y="214313"/>
            <a:ext cx="871537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«Основы противодействия терроризму и экстремизму». Профилактика экстремизма и терроризма среди молодежи.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88"/>
            <a:ext cx="1885950" cy="22320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9" descr="C:\Documents and Settings\Оля\Мои документы\Кафедра\Оформление кабинета и презентации\картинки для стендов\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725" y="4357688"/>
            <a:ext cx="30210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Оля\Мои документы\Кафедра\Оформление кабинета и презентации\картинки для стендов\081112143947bgpicu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4357688"/>
            <a:ext cx="3089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358246" cy="6572272"/>
          </a:xfrm>
        </p:spPr>
        <p:txBody>
          <a:bodyPr/>
          <a:lstStyle/>
          <a:p>
            <a:r>
              <a:rPr lang="ru-RU" b="1" dirty="0" smtClean="0"/>
              <a:t>Цель: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 познакомить  с понятиями терроризм и экстремизм, с опасностями, которые они несут обществу и государству, с правовой  основой общегосударственной системы противодействия терроризму в РТ, выяснить принципы  и направления противодействия террористической и экстремистской деятельности.</a:t>
            </a:r>
            <a:endParaRPr lang="ru-RU" b="1" dirty="0" smtClean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2"/>
</p:tagLst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474</Words>
  <Application>Microsoft Office PowerPoint</Application>
  <PresentationFormat>Экран (4:3)</PresentationFormat>
  <Paragraphs>54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Сумерки</vt:lpstr>
      <vt:lpstr>  ОБЩЕСТВЕННАЯ ОРГАНИЗАЦИЯ «ОТИФА»</vt:lpstr>
      <vt:lpstr>Слайд 2</vt:lpstr>
      <vt:lpstr>Слайд 3</vt:lpstr>
      <vt:lpstr>Слайд 4</vt:lpstr>
      <vt:lpstr>НАШИ УСПЕХИ</vt:lpstr>
      <vt:lpstr>Слайд 6</vt:lpstr>
      <vt:lpstr>Причины работы с молодежью</vt:lpstr>
      <vt:lpstr>Слайд 8</vt:lpstr>
      <vt:lpstr>Слайд 9</vt:lpstr>
      <vt:lpstr>Слайд 10</vt:lpstr>
      <vt:lpstr>01.12.2017 Аштский район  село Пангаз </vt:lpstr>
      <vt:lpstr>150учеников и учителей этих школ Зафарабадский район,  </vt:lpstr>
      <vt:lpstr> 30.12.2017Деваштич</vt:lpstr>
      <vt:lpstr>08.05.2018 Гулистон Медицинский колледж </vt:lpstr>
      <vt:lpstr>Средняя школа №16 Б.Гафуровский район</vt:lpstr>
      <vt:lpstr>ТГУ Права и Бизнеса 29.11.18</vt:lpstr>
      <vt:lpstr>Важный элемент сотрудничества со СМИ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Извлеченные уроки:</vt:lpstr>
      <vt:lpstr>Слайд 26</vt:lpstr>
      <vt:lpstr>Слайд 27</vt:lpstr>
      <vt:lpstr>Слайд 28</vt:lpstr>
      <vt:lpstr>Рекомендации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260</cp:revision>
  <dcterms:created xsi:type="dcterms:W3CDTF">2005-12-23T11:55:14Z</dcterms:created>
  <dcterms:modified xsi:type="dcterms:W3CDTF">2001-12-31T18:10:33Z</dcterms:modified>
</cp:coreProperties>
</file>