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35" r:id="rId2"/>
    <p:sldId id="378" r:id="rId3"/>
    <p:sldId id="394" r:id="rId4"/>
    <p:sldId id="395" r:id="rId5"/>
    <p:sldId id="397" r:id="rId6"/>
    <p:sldId id="396" r:id="rId7"/>
    <p:sldId id="398" r:id="rId8"/>
    <p:sldId id="388" r:id="rId9"/>
    <p:sldId id="401" r:id="rId10"/>
    <p:sldId id="402" r:id="rId11"/>
    <p:sldId id="403" r:id="rId12"/>
    <p:sldId id="413" r:id="rId13"/>
    <p:sldId id="415" r:id="rId14"/>
    <p:sldId id="416" r:id="rId15"/>
    <p:sldId id="390" r:id="rId16"/>
    <p:sldId id="417" r:id="rId17"/>
    <p:sldId id="418" r:id="rId18"/>
    <p:sldId id="258" r:id="rId19"/>
    <p:sldId id="259" r:id="rId20"/>
    <p:sldId id="260" r:id="rId21"/>
    <p:sldId id="261" r:id="rId22"/>
    <p:sldId id="262" r:id="rId23"/>
    <p:sldId id="263" r:id="rId24"/>
  </p:sldIdLst>
  <p:sldSz cx="9906000" cy="6858000" type="A4"/>
  <p:notesSz cx="9856788" cy="67976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>
          <p15:clr>
            <a:srgbClr val="A4A3A4"/>
          </p15:clr>
        </p15:guide>
        <p15:guide id="2" pos="31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0B1560"/>
    <a:srgbClr val="A394BE"/>
    <a:srgbClr val="A00045"/>
    <a:srgbClr val="006DDA"/>
    <a:srgbClr val="6A002E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13" autoAdjust="0"/>
  </p:normalViewPr>
  <p:slideViewPr>
    <p:cSldViewPr>
      <p:cViewPr varScale="1">
        <p:scale>
          <a:sx n="65" d="100"/>
          <a:sy n="65" d="100"/>
        </p:scale>
        <p:origin x="1380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-2944" y="-88"/>
      </p:cViewPr>
      <p:guideLst>
        <p:guide orient="horz" pos="2140"/>
        <p:guide pos="31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72350" cy="3391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Saferworld: Presentation title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4439" y="0"/>
            <a:ext cx="4272350" cy="3391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11D277E-7666-BC47-9C6A-865169802FED}" type="datetime4">
              <a:rPr lang="en-GB"/>
              <a:pPr>
                <a:defRPr/>
              </a:pPr>
              <a:t>07 December 2018</a:t>
            </a:fld>
            <a:endParaRPr lang="en-GB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8498"/>
            <a:ext cx="4272350" cy="3391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>
              <a:defRPr sz="10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Presented by: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4439" y="6458498"/>
            <a:ext cx="4272350" cy="3391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10B31A9-E6F1-C04B-A124-86E5CD331F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75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72350" cy="3391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Saferworld: Presentation title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4439" y="0"/>
            <a:ext cx="4272350" cy="3391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A94B673-A691-EE40-913C-DA8BE60869A8}" type="datetime4">
              <a:rPr lang="en-GB"/>
              <a:pPr>
                <a:defRPr/>
              </a:pPr>
              <a:t>07 December 2018</a:t>
            </a:fld>
            <a:endParaRPr lang="en-GB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89275" y="509588"/>
            <a:ext cx="3681413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5936" y="3228706"/>
            <a:ext cx="6261202" cy="30591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8498"/>
            <a:ext cx="4272350" cy="3391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>
              <a:defRPr sz="10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Presented by: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4439" y="6458498"/>
            <a:ext cx="4272350" cy="3391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88B9BF4-C555-8A4C-8F73-6DED94C77A5C}" type="slidenum">
              <a:rPr lang="en-GB"/>
              <a:pPr>
                <a:defRPr/>
              </a:pPr>
              <a:t>‹#›</a:t>
            </a:fld>
            <a:endParaRPr lang="en-GB" sz="12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607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000">
                <a:latin typeface="Arial" charset="0"/>
              </a:rPr>
              <a:t>Saferworld: Presentation title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89E90E7-71DE-3A43-A44C-A27F16D5251B}" type="datetime4">
              <a:rPr lang="en-GB" sz="1000">
                <a:latin typeface="Arial" charset="0"/>
              </a:rPr>
              <a:pPr/>
              <a:t>07 December 2018</a:t>
            </a:fld>
            <a:r>
              <a:rPr lang="en-GB" sz="1000">
                <a:latin typeface="Arial" charset="0"/>
              </a:rPr>
              <a:t>November 15, 2004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000">
                <a:latin typeface="Arial" charset="0"/>
              </a:rPr>
              <a:t>Presented by: Sharmala Naidoo 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028FDE6-0D7E-3B45-BA8F-590AD1C393FF}" type="slidenum">
              <a:rPr lang="en-GB" sz="1000">
                <a:latin typeface="Arial" charset="0"/>
              </a:rPr>
              <a:pPr/>
              <a:t>1</a:t>
            </a:fld>
            <a:endParaRPr lang="en-GB" sz="1200"/>
          </a:p>
        </p:txBody>
      </p:sp>
      <p:sp>
        <p:nvSpPr>
          <p:cNvPr id="61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372" y="3228706"/>
            <a:ext cx="6097766" cy="305911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168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5805264"/>
            <a:ext cx="9906000" cy="105273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Times"/>
              <a:ea typeface="+mn-ea"/>
              <a:cs typeface="+mn-cs"/>
            </a:endParaRPr>
          </a:p>
        </p:txBody>
      </p:sp>
      <p:sp>
        <p:nvSpPr>
          <p:cNvPr id="5" name="Line 23"/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24"/>
          <p:cNvSpPr>
            <a:spLocks noChangeShapeType="1"/>
          </p:cNvSpPr>
          <p:nvPr/>
        </p:nvSpPr>
        <p:spPr bwMode="auto">
          <a:xfrm>
            <a:off x="0" y="5805264"/>
            <a:ext cx="9906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2" descr="SW logo+strapline only 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5949950"/>
            <a:ext cx="43275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SW icon whit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613" y="5938838"/>
            <a:ext cx="1843087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912813" y="358775"/>
            <a:ext cx="7545387" cy="1066800"/>
          </a:xfrm>
        </p:spPr>
        <p:txBody>
          <a:bodyPr anchor="t"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2813" y="4038600"/>
            <a:ext cx="4876800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399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310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1288" y="381000"/>
            <a:ext cx="1858962" cy="536098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2813" y="381000"/>
            <a:ext cx="5426075" cy="536098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4240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13" y="381000"/>
            <a:ext cx="7429500" cy="838200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20750" y="1628775"/>
            <a:ext cx="7429500" cy="4113213"/>
          </a:xfrm>
        </p:spPr>
        <p:txBody>
          <a:bodyPr/>
          <a:lstStyle/>
          <a:p>
            <a:pPr lvl="0"/>
            <a:r>
              <a:rPr lang="en-GB" noProof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64767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59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451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0750" y="1628775"/>
            <a:ext cx="363855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628775"/>
            <a:ext cx="363855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00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4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67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77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43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457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8"/>
          <p:cNvSpPr>
            <a:spLocks noChangeArrowheads="1"/>
          </p:cNvSpPr>
          <p:nvPr/>
        </p:nvSpPr>
        <p:spPr bwMode="auto">
          <a:xfrm>
            <a:off x="0" y="0"/>
            <a:ext cx="685800" cy="580526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2813" y="381000"/>
            <a:ext cx="7429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0750" y="1628775"/>
            <a:ext cx="74295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30" name="Rectangle 19"/>
          <p:cNvSpPr>
            <a:spLocks noChangeArrowheads="1"/>
          </p:cNvSpPr>
          <p:nvPr/>
        </p:nvSpPr>
        <p:spPr bwMode="auto">
          <a:xfrm>
            <a:off x="0" y="5805264"/>
            <a:ext cx="685800" cy="1052736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n>
                <a:noFill/>
              </a:ln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5805264"/>
            <a:ext cx="9906000" cy="105273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latin typeface="Times"/>
              <a:ea typeface="+mn-ea"/>
              <a:cs typeface="+mn-cs"/>
            </a:endParaRPr>
          </a:p>
        </p:txBody>
      </p:sp>
      <p:pic>
        <p:nvPicPr>
          <p:cNvPr id="1032" name="Picture 2" descr="SW logo+strapline only RGB.pn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5949950"/>
            <a:ext cx="43275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3" descr="SW icon white.png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613" y="5949950"/>
            <a:ext cx="18303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23"/>
          <p:cNvSpPr>
            <a:spLocks noChangeShapeType="1"/>
          </p:cNvSpPr>
          <p:nvPr/>
        </p:nvSpPr>
        <p:spPr bwMode="auto">
          <a:xfrm flipV="1">
            <a:off x="685800" y="0"/>
            <a:ext cx="0" cy="6858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0" y="5805264"/>
            <a:ext cx="9906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 Black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 Black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 Black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 Black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 Black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 Black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 Black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 Black" charset="0"/>
        </a:defRPr>
      </a:lvl9pPr>
    </p:titleStyle>
    <p:bodyStyle>
      <a:lvl1pPr marL="342900" indent="-342900" algn="l" defTabSz="863600" rtl="0" eaLnBrk="1" fontAlgn="base" hangingPunct="1">
        <a:spcBef>
          <a:spcPct val="20000"/>
        </a:spcBef>
        <a:spcAft>
          <a:spcPct val="0"/>
        </a:spcAft>
        <a:defRPr sz="26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71500" indent="-342900" algn="l" defTabSz="863600" rtl="0" eaLnBrk="1" fontAlgn="base" hangingPunct="1">
        <a:spcBef>
          <a:spcPct val="20000"/>
        </a:spcBef>
        <a:spcAft>
          <a:spcPct val="0"/>
        </a:spcAft>
        <a:buSzPct val="100000"/>
        <a:buFont typeface="Wingdings" charset="0"/>
        <a:buChar char="§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92200" indent="-342900" algn="l" defTabSz="863600" rtl="0" eaLnBrk="1" fontAlgn="base" hangingPunct="1">
        <a:spcBef>
          <a:spcPct val="20000"/>
        </a:spcBef>
        <a:spcAft>
          <a:spcPct val="0"/>
        </a:spcAft>
        <a:buSzPct val="100000"/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549400" indent="-342900" algn="l" defTabSz="863600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ＭＳ Ｐゴシック" charset="0"/>
        </a:defRPr>
      </a:lvl4pPr>
      <a:lvl5pPr marL="2425700" indent="-228600" algn="l" defTabSz="863600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882900" indent="-228600" algn="l" defTabSz="863600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3340100" indent="-228600" algn="l" defTabSz="863600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797300" indent="-228600" algn="l" defTabSz="863600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4254500" indent="-228600" algn="l" defTabSz="863600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rworld.org.uk/resources/view-resource/640-nobody-hasaever-asked-about-young-peoples-opinto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ferworld.org.uk/resources/view-resource/1040-radicalisation-and-extremism-in-kyrgyzstan-perceptions-dynamics-and-prevention" TargetMode="External"/><Relationship Id="rId2" Type="http://schemas.openxmlformats.org/officeDocument/2006/relationships/hyperlink" Target="https://www.usip.org/sites/default/files/SR355_Preventing-Violent-Extremism-in-Kyrgyzstan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ChangeArrowheads="1"/>
          </p:cNvSpPr>
          <p:nvPr/>
        </p:nvSpPr>
        <p:spPr bwMode="auto">
          <a:xfrm>
            <a:off x="914400" y="3429000"/>
            <a:ext cx="82264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4219863"/>
            <a:ext cx="8646910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63600" eaLnBrk="1" hangingPunct="1">
              <a:spcBef>
                <a:spcPct val="20000"/>
              </a:spcBef>
            </a:pPr>
            <a:endParaRPr lang="en-US" sz="3600" b="1" dirty="0">
              <a:solidFill>
                <a:srgbClr val="FFFFFF"/>
              </a:solidFill>
              <a:latin typeface="Arial Black" charset="0"/>
              <a:ea typeface="+mn-ea"/>
              <a:cs typeface="+mn-cs"/>
            </a:endParaRPr>
          </a:p>
          <a:p>
            <a:pPr lvl="0" algn="ctr" defTabSz="863600" eaLnBrk="1" hangingPunct="1"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 Black" charset="0"/>
                <a:ea typeface="+mn-ea"/>
                <a:cs typeface="+mn-cs"/>
              </a:rPr>
              <a:t>Послы толерантности и демократии</a:t>
            </a:r>
          </a:p>
          <a:p>
            <a:pPr lvl="0" algn="ctr" defTabSz="863600" eaLnBrk="1" hangingPunct="1">
              <a:spcBef>
                <a:spcPct val="20000"/>
              </a:spcBef>
            </a:pPr>
            <a:endParaRPr lang="ru-RU" sz="2800" b="1" dirty="0">
              <a:solidFill>
                <a:schemeClr val="tx2"/>
              </a:solidFill>
              <a:latin typeface="Arial Black" charset="0"/>
              <a:ea typeface="+mn-ea"/>
              <a:cs typeface="+mn-cs"/>
            </a:endParaRPr>
          </a:p>
          <a:p>
            <a:pPr lvl="0" defTabSz="863600" eaLnBrk="1" hangingPunct="1">
              <a:spcBef>
                <a:spcPct val="20000"/>
              </a:spcBef>
            </a:pPr>
            <a:endParaRPr lang="ru-RU" sz="2800" b="1" dirty="0">
              <a:solidFill>
                <a:schemeClr val="tx2"/>
              </a:solidFill>
              <a:latin typeface="Arial Black" charset="0"/>
              <a:ea typeface="+mn-ea"/>
              <a:cs typeface="+mn-cs"/>
            </a:endParaRPr>
          </a:p>
          <a:p>
            <a:pPr lvl="0" defTabSz="863600" eaLnBrk="1" hangingPunct="1">
              <a:spcBef>
                <a:spcPct val="20000"/>
              </a:spcBef>
            </a:pPr>
            <a:endParaRPr lang="ru-RU" sz="1400" b="1" dirty="0">
              <a:solidFill>
                <a:srgbClr val="FFFFFF"/>
              </a:solidFill>
              <a:latin typeface="Arial Black" charset="0"/>
              <a:ea typeface="+mn-ea"/>
              <a:cs typeface="+mn-cs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3691329" y="53309"/>
            <a:ext cx="3099770" cy="902561"/>
            <a:chOff x="295275" y="-41719"/>
            <a:chExt cx="2880216" cy="685800"/>
          </a:xfrm>
        </p:grpSpPr>
        <p:sp>
          <p:nvSpPr>
            <p:cNvPr id="11" name="Поле 7"/>
            <p:cNvSpPr txBox="1"/>
            <p:nvPr/>
          </p:nvSpPr>
          <p:spPr>
            <a:xfrm>
              <a:off x="1422891" y="-41719"/>
              <a:ext cx="1752600" cy="685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 b="1" dirty="0">
                  <a:effectLst/>
                  <a:latin typeface="Arial"/>
                  <a:ea typeface="Calibri"/>
                  <a:cs typeface="Times New Roman"/>
                </a:rPr>
                <a:t>ПРОЕКТ ФИНАНСИРУЕТСЯ ЕВРОПЕЙСКИМ СОЮЗОМ</a:t>
              </a:r>
              <a:endParaRPr lang="en-US" sz="1200" dirty="0">
                <a:effectLst/>
                <a:ea typeface="Calibri"/>
                <a:cs typeface="Times New Roman"/>
              </a:endParaRPr>
            </a:p>
          </p:txBody>
        </p:sp>
        <p:pic>
          <p:nvPicPr>
            <p:cNvPr id="12" name="Рисунок 11" descr="https://europa.eu/european-union/sites/europaeu/files/docs/body/flag_yellow_low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275" y="0"/>
              <a:ext cx="1095375" cy="6381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398" y="5962445"/>
            <a:ext cx="3770268" cy="581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8C9CD00-9AF5-4F15-9599-79CE3E69112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50" t="19277" b="3325"/>
          <a:stretch/>
        </p:blipFill>
        <p:spPr>
          <a:xfrm>
            <a:off x="2288704" y="1166645"/>
            <a:ext cx="5040560" cy="36166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8147" y="1088740"/>
            <a:ext cx="8856984" cy="4680520"/>
          </a:xfrm>
        </p:spPr>
        <p:txBody>
          <a:bodyPr numCol="1"/>
          <a:lstStyle/>
          <a:p>
            <a:pPr>
              <a:buFont typeface="Arial" panose="020B0604020202020204" pitchFamily="34" charset="0"/>
              <a:buChar char="•"/>
            </a:pPr>
            <a:r>
              <a:rPr lang="ru-RU" sz="1800" i="1" dirty="0"/>
              <a:t>Ош (3 инициативы)</a:t>
            </a:r>
          </a:p>
          <a:p>
            <a:pPr algn="just"/>
            <a:r>
              <a:rPr lang="ru-RU" sz="1800" dirty="0"/>
              <a:t> </a:t>
            </a:r>
            <a:r>
              <a:rPr lang="ru-RU" sz="1800" b="0" dirty="0"/>
              <a:t>	- привлечение общественного внимания  к проблемам молодежи, включая проблему использования насильственных методов достижения целей (радикализм и экстремизм) через дебаты, развитие критического мышления, формирование толерантного отношения к различиям</a:t>
            </a:r>
          </a:p>
          <a:p>
            <a:pPr algn="just"/>
            <a:r>
              <a:rPr lang="ru-RU" sz="1800" b="0" dirty="0"/>
              <a:t>	- повышение заинтересованности молодежи и их родителей в получении образования, показать молодежи примеры достижения успеха через получение образования, способствуя пониманию важности и необходимости получения образования</a:t>
            </a:r>
          </a:p>
          <a:p>
            <a:pPr algn="just"/>
            <a:r>
              <a:rPr lang="ru-RU" sz="1800" b="0" dirty="0"/>
              <a:t>	- улучшение межэтнических отношений путем показа культурного разнообразия и создания диалоговой площадки для взаимодействия среди различных этносов в г.Ош</a:t>
            </a:r>
            <a:endParaRPr lang="en-US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0AAFB9-CA97-4810-8239-6432C326BDF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968" y="4321793"/>
            <a:ext cx="2051225" cy="13681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603253-EF9C-4BF3-AF11-2C340C33E73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240" y="4343896"/>
            <a:ext cx="2051225" cy="1368151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697A2D5-3A46-4738-9897-4B2852F39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091" y="338047"/>
            <a:ext cx="9865096" cy="838200"/>
          </a:xfrm>
        </p:spPr>
        <p:txBody>
          <a:bodyPr/>
          <a:lstStyle/>
          <a:p>
            <a:pPr algn="ctr"/>
            <a:r>
              <a:rPr lang="ru-RU" dirty="0"/>
              <a:t>Исходя из выявленных проблем молодежь разработала</a:t>
            </a:r>
            <a:r>
              <a:rPr lang="en-US" dirty="0"/>
              <a:t> </a:t>
            </a:r>
            <a:r>
              <a:rPr lang="ru-RU" dirty="0"/>
              <a:t>и реализовала следующие инициативы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763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5D7A-049B-4368-BFC7-87BCE7684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-58994"/>
            <a:ext cx="7429500" cy="838200"/>
          </a:xfrm>
        </p:spPr>
        <p:txBody>
          <a:bodyPr/>
          <a:lstStyle/>
          <a:p>
            <a:r>
              <a:rPr lang="ru-RU" dirty="0"/>
              <a:t>Результаты на сегодня (</a:t>
            </a:r>
            <a:r>
              <a:rPr lang="en-US" dirty="0"/>
              <a:t>outcomes)</a:t>
            </a:r>
            <a:r>
              <a:rPr lang="ru-RU" dirty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E5FD0-EEB9-4959-8EC5-24B2454E2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536" y="908720"/>
            <a:ext cx="8928992" cy="4824536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b="0" dirty="0"/>
              <a:t>Мэрия Кара-Суу выделила место для установки уличной библиотеки. При этом начала акцентировать внимание на проблемах молодежи, в особенности к проблеме ограниченного доступа молодежи к образованию.</a:t>
            </a:r>
          </a:p>
          <a:p>
            <a:pPr marL="0" indent="0" algn="just"/>
            <a:r>
              <a:rPr lang="ru-RU" sz="1800" b="0" dirty="0"/>
              <a:t>      Где: город Кара-Суу, Ошская область      </a:t>
            </a:r>
          </a:p>
          <a:p>
            <a:pPr marL="0" indent="0" algn="just"/>
            <a:r>
              <a:rPr lang="ru-RU" sz="1800" b="0" dirty="0"/>
              <a:t>      Когда: октябрь 2017 года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800" b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0" dirty="0"/>
              <a:t>Администрация Арванского района  поддержала молодежные       инициативные группы в осуществлении некоторых мероприятий  в  рамках</a:t>
            </a:r>
            <a:r>
              <a:rPr lang="en-US" sz="1800" b="0" dirty="0"/>
              <a:t> </a:t>
            </a:r>
            <a:r>
              <a:rPr lang="ru-RU" sz="1800" b="0" dirty="0"/>
              <a:t>данного проекта. А именно, организовали круглый стол для обсуждения вопросов ограниченного доступа детей к образованию (обычно родители не желают отправлять своих детей по разным причинам - экономическое бремя, более традиционные религиозные взгляды, которые считают образование в школе бесполезным, даже вредным ).  	</a:t>
            </a:r>
          </a:p>
          <a:p>
            <a:pPr marL="0" indent="0" algn="just"/>
            <a:r>
              <a:rPr lang="ru-RU" sz="1800" b="0" dirty="0"/>
              <a:t>    Где: Араванский район, Ошская область</a:t>
            </a:r>
          </a:p>
          <a:p>
            <a:pPr marL="0" indent="0" algn="just"/>
            <a:r>
              <a:rPr lang="ru-RU" sz="1800" b="0" dirty="0"/>
              <a:t>    Когда: октябрь 2017 года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651694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5D7A-049B-4368-BFC7-87BCE7684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-58994"/>
            <a:ext cx="7429500" cy="838200"/>
          </a:xfrm>
        </p:spPr>
        <p:txBody>
          <a:bodyPr/>
          <a:lstStyle/>
          <a:p>
            <a:r>
              <a:rPr lang="ru-RU" dirty="0"/>
              <a:t>Результаты на сегодня (</a:t>
            </a:r>
            <a:r>
              <a:rPr lang="en-US" dirty="0"/>
              <a:t>outcomes)</a:t>
            </a:r>
            <a:r>
              <a:rPr lang="ru-RU" dirty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E5FD0-EEB9-4959-8EC5-24B2454E2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536" y="1340768"/>
            <a:ext cx="8928992" cy="4824536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b="0" dirty="0"/>
              <a:t>Администрация а/о Марказ в Кадамжайском районе Баткенской области предоставила служебные помещения для работы молодежного комитета «Марказ».</a:t>
            </a:r>
            <a:endParaRPr lang="en-US" sz="1800" b="0" dirty="0"/>
          </a:p>
          <a:p>
            <a:pPr marL="0" indent="0" algn="just"/>
            <a:r>
              <a:rPr lang="en-US" sz="1800" b="0" dirty="0"/>
              <a:t>     </a:t>
            </a:r>
            <a:r>
              <a:rPr lang="ru-RU" sz="1800" b="0" dirty="0"/>
              <a:t>Где: а/о Марказ, район Кадамджай, Баткенская область</a:t>
            </a:r>
          </a:p>
          <a:p>
            <a:pPr marL="0" indent="0" algn="just"/>
            <a:r>
              <a:rPr lang="en-US" sz="1800" b="0" dirty="0"/>
              <a:t>     </a:t>
            </a:r>
            <a:r>
              <a:rPr lang="ru-RU" sz="1800" b="0" dirty="0"/>
              <a:t>Когда: декабрь 2017 года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800" b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0" dirty="0"/>
              <a:t>Молодежные комитеты а/о Марказ и Жаны-Джер начали участвовать в заседаниях аильного кенеша по годовому бюджету для выделения средств на нужды молодежи.</a:t>
            </a:r>
          </a:p>
          <a:p>
            <a:pPr marL="0" indent="0" algn="just"/>
            <a:r>
              <a:rPr lang="en-US" sz="1800" b="0" dirty="0"/>
              <a:t>     </a:t>
            </a:r>
            <a:r>
              <a:rPr lang="ru-RU" sz="1800" b="0" dirty="0"/>
              <a:t>Где: Марказ и Джаны-Иер, Баткенская область</a:t>
            </a:r>
          </a:p>
          <a:p>
            <a:pPr marL="0" indent="0" algn="just"/>
            <a:r>
              <a:rPr lang="en-US" sz="1800" b="0" dirty="0"/>
              <a:t>     </a:t>
            </a:r>
            <a:r>
              <a:rPr lang="ru-RU" sz="1800" b="0" dirty="0"/>
              <a:t>Когда: декабрь 2017 года</a:t>
            </a:r>
          </a:p>
        </p:txBody>
      </p:sp>
    </p:spTree>
    <p:extLst>
      <p:ext uri="{BB962C8B-B14F-4D97-AF65-F5344CB8AC3E}">
        <p14:creationId xmlns:p14="http://schemas.microsoft.com/office/powerpoint/2010/main" val="362898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5D7A-049B-4368-BFC7-87BCE7684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648" y="-243408"/>
            <a:ext cx="7429500" cy="838200"/>
          </a:xfrm>
        </p:spPr>
        <p:txBody>
          <a:bodyPr/>
          <a:lstStyle/>
          <a:p>
            <a:r>
              <a:rPr lang="ru-RU" dirty="0"/>
              <a:t>Результаты на сегодня (</a:t>
            </a:r>
            <a:r>
              <a:rPr lang="en-US" dirty="0"/>
              <a:t>outcomes)</a:t>
            </a:r>
            <a:r>
              <a:rPr lang="ru-RU" dirty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E5FD0-EEB9-4959-8EC5-24B2454E2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528" y="823764"/>
            <a:ext cx="8928992" cy="521047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b="0" dirty="0"/>
              <a:t>Студенты и администрация колледжа НУР и техникума Маданият попросили Saferworld и нашего местного партнера ФМТ организовать для них мини-тренинг по дебатам. После обучения эти студенты сформировали собственные команды и приняли участие в межрегиональных дебатных турнирах в городе Баткен. В настоящее время они планируют создать свой дебатный клуб в колледже и техникуме.</a:t>
            </a:r>
          </a:p>
          <a:p>
            <a:pPr marL="0" indent="0" algn="just"/>
            <a:r>
              <a:rPr lang="ru-RU" sz="1800" b="0" dirty="0"/>
              <a:t>     Где: город Джалал-Абад</a:t>
            </a:r>
          </a:p>
          <a:p>
            <a:pPr marL="0" indent="0" algn="just"/>
            <a:r>
              <a:rPr lang="ru-RU" sz="1800" b="0" dirty="0"/>
              <a:t>     Когда: октябрь 2017 года</a:t>
            </a:r>
          </a:p>
          <a:p>
            <a:pPr marL="0" indent="0" algn="just"/>
            <a:endParaRPr lang="ru-RU" sz="1800" b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0" dirty="0"/>
              <a:t>Участники дебатной школы, которая была инициирована в рамках молодежной инициативы по развитию молодежи, организовали дебатные клубы в двух университетах города Ош (Ошский государственный университет и Ошский государственный социальный университет). Эта инициатива была разработана в рамках проекта «Послы толерантности и демократии» реализуемого при поддержке ЕС.</a:t>
            </a:r>
          </a:p>
          <a:p>
            <a:pPr marL="0" indent="0" algn="just"/>
            <a:r>
              <a:rPr lang="ru-RU" sz="1800" b="0" dirty="0"/>
              <a:t>     Где: город Ош</a:t>
            </a:r>
          </a:p>
          <a:p>
            <a:pPr marL="0" indent="0" algn="just"/>
            <a:r>
              <a:rPr lang="ru-RU" sz="1800" b="0" dirty="0"/>
              <a:t>     Когда: ноябрь 2017 года</a:t>
            </a:r>
          </a:p>
        </p:txBody>
      </p:sp>
    </p:spTree>
    <p:extLst>
      <p:ext uri="{BB962C8B-B14F-4D97-AF65-F5344CB8AC3E}">
        <p14:creationId xmlns:p14="http://schemas.microsoft.com/office/powerpoint/2010/main" val="493353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5D7A-049B-4368-BFC7-87BCE7684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648" y="-243408"/>
            <a:ext cx="7429500" cy="838200"/>
          </a:xfrm>
        </p:spPr>
        <p:txBody>
          <a:bodyPr/>
          <a:lstStyle/>
          <a:p>
            <a:r>
              <a:rPr lang="ru-RU" dirty="0"/>
              <a:t>Результаты на сегодня (</a:t>
            </a:r>
            <a:r>
              <a:rPr lang="en-US" dirty="0"/>
              <a:t>outcomes)</a:t>
            </a:r>
            <a:r>
              <a:rPr lang="ru-RU" dirty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E5FD0-EEB9-4959-8EC5-24B2454E2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528" y="1340768"/>
            <a:ext cx="8928992" cy="521047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b="0" dirty="0"/>
              <a:t>Представители этнической группы «Люли» впервые приняли участие в молодежной акции «Толерантный Кыргызстан» (который проходил в рамках проекта «Послы толерантности и демократии») вместе с представителями других диаспор, где они представили свои традиции, обычаи, национальные блюда и культуру.  Таким образом данная инициатива содействовала инклюзивности и вовлечению в социальную жизнь уязвимых слоев населения.</a:t>
            </a:r>
          </a:p>
          <a:p>
            <a:pPr marL="0" indent="0" algn="just"/>
            <a:endParaRPr lang="ru-RU" sz="1800" b="0" dirty="0"/>
          </a:p>
          <a:p>
            <a:pPr marL="0" indent="0" algn="just"/>
            <a:r>
              <a:rPr lang="en-US" sz="1800" b="0" dirty="0"/>
              <a:t>     </a:t>
            </a:r>
            <a:r>
              <a:rPr lang="ru-RU" sz="1800" b="0" dirty="0"/>
              <a:t>Где: город Ош, Кыргызстан</a:t>
            </a:r>
            <a:endParaRPr lang="en-US" sz="1800" b="0" dirty="0"/>
          </a:p>
          <a:p>
            <a:pPr marL="0" indent="0" algn="just"/>
            <a:r>
              <a:rPr lang="en-US" sz="1800" b="0" dirty="0"/>
              <a:t>     </a:t>
            </a:r>
            <a:r>
              <a:rPr lang="ru-RU" sz="1800" b="0" dirty="0"/>
              <a:t>Когда: 24 октября 2017 года</a:t>
            </a:r>
          </a:p>
        </p:txBody>
      </p:sp>
    </p:spTree>
    <p:extLst>
      <p:ext uri="{BB962C8B-B14F-4D97-AF65-F5344CB8AC3E}">
        <p14:creationId xmlns:p14="http://schemas.microsoft.com/office/powerpoint/2010/main" val="738906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059A40D-A1E6-447A-B5F2-418059D4A288}"/>
              </a:ext>
            </a:extLst>
          </p:cNvPr>
          <p:cNvSpPr txBox="1"/>
          <p:nvPr/>
        </p:nvSpPr>
        <p:spPr>
          <a:xfrm>
            <a:off x="1856656" y="2420888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en-US" sz="36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C4FA7D-0AE6-4538-825C-851BD3E9AEC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28" y="0"/>
            <a:ext cx="9201472" cy="58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95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7F38DF-1C38-4AD6-97B1-8191A0CF40AD}"/>
              </a:ext>
            </a:extLst>
          </p:cNvPr>
          <p:cNvSpPr/>
          <p:nvPr/>
        </p:nvSpPr>
        <p:spPr>
          <a:xfrm>
            <a:off x="1568624" y="1196752"/>
            <a:ext cx="6984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Проблема:</a:t>
            </a:r>
            <a:br>
              <a:rPr lang="ru-RU" sz="3600" b="1" dirty="0">
                <a:solidFill>
                  <a:srgbClr val="FF0000"/>
                </a:solidFill>
              </a:rPr>
            </a:br>
            <a:br>
              <a:rPr lang="ru-RU" sz="3600" dirty="0"/>
            </a:br>
            <a:r>
              <a:rPr lang="ru-RU" sz="3600" b="1" dirty="0"/>
              <a:t>Повышение доверия к молодежи и их включение/вовлечение в общественные процессы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4944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F4D235-5003-4B48-9E35-505A48890F37}"/>
              </a:ext>
            </a:extLst>
          </p:cNvPr>
          <p:cNvSpPr/>
          <p:nvPr/>
        </p:nvSpPr>
        <p:spPr>
          <a:xfrm>
            <a:off x="776536" y="353791"/>
            <a:ext cx="87953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Рекомендация:</a:t>
            </a:r>
            <a:br>
              <a:rPr lang="ru-RU" b="1" dirty="0">
                <a:solidFill>
                  <a:srgbClr val="00B050"/>
                </a:solidFill>
              </a:rPr>
            </a:br>
            <a:br>
              <a:rPr lang="ru-RU" b="1" dirty="0"/>
            </a:br>
            <a:r>
              <a:rPr lang="ru-RU" b="1" dirty="0"/>
              <a:t>Рекомендуется более активно вовлекать молодежь в общественные процессы и доверять в возможности молодежи и их идеи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AE27C2C-67E3-43DF-851C-DE2C516B3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2896"/>
            <a:ext cx="8939336" cy="2952327"/>
          </a:xfrm>
        </p:spPr>
        <p:txBody>
          <a:bodyPr/>
          <a:lstStyle/>
          <a:p>
            <a:r>
              <a:rPr lang="en-US" sz="2400" b="0" dirty="0"/>
              <a:t>- </a:t>
            </a:r>
            <a:r>
              <a:rPr lang="ru-RU" sz="2400" b="0" dirty="0"/>
              <a:t>Уделять внимание инициативам молодежи и по возможности оказывать поддержку;</a:t>
            </a:r>
            <a:endParaRPr lang="en-US" sz="2400" b="0" dirty="0"/>
          </a:p>
          <a:p>
            <a:r>
              <a:rPr lang="en-US" sz="2400" b="0" dirty="0"/>
              <a:t>- </a:t>
            </a:r>
            <a:r>
              <a:rPr lang="ru-RU" sz="2400" b="0" dirty="0"/>
              <a:t>Включать молодежь в процессы принятия решений, принимать во внимание их мнения и идеи ;</a:t>
            </a:r>
            <a:endParaRPr lang="en-US" sz="2400" b="0" dirty="0"/>
          </a:p>
          <a:p>
            <a:r>
              <a:rPr lang="en-US" sz="2400" b="0" dirty="0"/>
              <a:t>- </a:t>
            </a:r>
            <a:r>
              <a:rPr lang="ru-RU" sz="2400" b="0" dirty="0"/>
              <a:t>Информировать местное население, в том числе и молодежь о деятельности местных властей и возможностях для молодежи;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351459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0D6E4-3A47-47CB-B7DA-500E59F7D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552" y="860136"/>
            <a:ext cx="8395874" cy="2568864"/>
          </a:xfrm>
        </p:spPr>
        <p:txBody>
          <a:bodyPr>
            <a:normAutofit/>
          </a:bodyPr>
          <a:lstStyle/>
          <a:p>
            <a:pPr algn="ctr"/>
            <a:br>
              <a:rPr lang="en-US" b="1" dirty="0"/>
            </a:br>
            <a:r>
              <a:rPr lang="ru-RU" b="1" dirty="0">
                <a:solidFill>
                  <a:srgbClr val="FF0000"/>
                </a:solidFill>
              </a:rPr>
              <a:t>Проблема:</a:t>
            </a:r>
            <a:br>
              <a:rPr lang="ru-RU" b="1" dirty="0">
                <a:solidFill>
                  <a:srgbClr val="FF0000"/>
                </a:solidFill>
              </a:rPr>
            </a:b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Необходимость поддержки молодежных комитетов и организаций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598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1EDC-E723-4024-A31B-5A5872EE2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536" y="188640"/>
            <a:ext cx="8928992" cy="5616624"/>
          </a:xfrm>
        </p:spPr>
        <p:txBody>
          <a:bodyPr>
            <a:normAutofit fontScale="92500" lnSpcReduction="20000"/>
          </a:bodyPr>
          <a:lstStyle/>
          <a:p>
            <a:pPr marL="0" indent="0" algn="ctr"/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Рекомендация:</a:t>
            </a:r>
            <a:endParaRPr lang="en-US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/>
            <a:endParaRPr lang="ru-RU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Молодежные комитеты (организации) нуждаются в поддержке со стороны органов местных самоуправлений. На местах есть активная молодежь с большим потенциалом, которую можно использовать для развития местных сообществ и миростроительства.</a:t>
            </a:r>
          </a:p>
          <a:p>
            <a:pPr marL="0" indent="0" algn="just"/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Выделение средств на поддержку и организацию работы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молодежи;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и контроль за выполнением единой стратегии молодежных программ на местных уровнях;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Выделить ответственного/уполномоченного человека для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ведения работы с молодежью.  В местах где не хватает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средств на специалиста для работы с молодежью,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рекомендуется четко определить %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вовлеченности человека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совмещающего несколько функций;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1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544" y="31237"/>
            <a:ext cx="7200800" cy="661459"/>
          </a:xfrm>
        </p:spPr>
        <p:txBody>
          <a:bodyPr/>
          <a:lstStyle/>
          <a:p>
            <a:r>
              <a:rPr lang="ru-RU" dirty="0"/>
              <a:t>Краткая информация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8544" y="796707"/>
            <a:ext cx="8568952" cy="1008112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0" dirty="0">
                <a:solidFill>
                  <a:schemeClr val="bg1">
                    <a:lumMod val="50000"/>
                  </a:schemeClr>
                </a:solidFill>
              </a:rPr>
              <a:t>Цель заключается в содействии расширению сотрудничества, активного гражданского участия и поддержки молодежи в совместных инициативах по повышению чувствительности к нетерпимости к различиям в Кыргызстане.</a:t>
            </a:r>
            <a:endParaRPr lang="en-US" sz="24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C19E0-8ADF-4086-A757-975333A5D0ED}"/>
              </a:ext>
            </a:extLst>
          </p:cNvPr>
          <p:cNvSpPr/>
          <p:nvPr/>
        </p:nvSpPr>
        <p:spPr>
          <a:xfrm>
            <a:off x="848544" y="2996952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Территория охвата проекта: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0" indent="0"/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   Ошская, Жалал-абадская, Баткенская области</a:t>
            </a:r>
          </a:p>
          <a:p>
            <a:pPr marL="0" indent="0"/>
            <a:endParaRPr lang="ru-RU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Длительность проекта: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   36 месяцев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1433AD-CD42-4A98-896B-6AA0154D5BB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120" y="4077072"/>
            <a:ext cx="3024336" cy="152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766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16E78-EC44-4765-89C1-528688E0871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352600" y="1700808"/>
            <a:ext cx="7764462" cy="2022475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575" dirty="0"/>
            </a:br>
            <a:r>
              <a:rPr lang="ru-RU" sz="2900" dirty="0">
                <a:solidFill>
                  <a:srgbClr val="FF0000"/>
                </a:solidFill>
              </a:rPr>
              <a:t>Проблема:</a:t>
            </a:r>
            <a:br>
              <a:rPr lang="ru-RU" sz="2900" dirty="0">
                <a:solidFill>
                  <a:srgbClr val="FF0000"/>
                </a:solidFill>
              </a:rPr>
            </a:br>
            <a:br>
              <a:rPr lang="ru-RU" sz="2900" dirty="0">
                <a:solidFill>
                  <a:srgbClr val="FF0000"/>
                </a:solidFill>
              </a:rPr>
            </a:br>
            <a:r>
              <a:rPr lang="ru-RU" sz="2900" dirty="0">
                <a:solidFill>
                  <a:schemeClr val="tx1"/>
                </a:solidFill>
              </a:rPr>
              <a:t>Повышение потенциала местных кадров и заинтересованность в развитии молодежи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4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8117C-D35F-44A3-9608-1834614B0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544" y="4005064"/>
            <a:ext cx="8543925" cy="107702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519" b="1" dirty="0">
                <a:solidFill>
                  <a:srgbClr val="00B050"/>
                </a:solidFill>
              </a:rPr>
            </a:br>
            <a:br>
              <a:rPr lang="en-US" sz="2519" b="1" dirty="0">
                <a:solidFill>
                  <a:srgbClr val="00B050"/>
                </a:solidFill>
              </a:rPr>
            </a:br>
            <a:br>
              <a:rPr lang="en-US" sz="2700" b="1" dirty="0">
                <a:solidFill>
                  <a:srgbClr val="00B050"/>
                </a:solidFill>
                <a:latin typeface="+mn-lt"/>
              </a:rPr>
            </a:br>
            <a:r>
              <a:rPr lang="ru-RU" sz="2700" b="1" dirty="0">
                <a:solidFill>
                  <a:srgbClr val="00B050"/>
                </a:solidFill>
                <a:latin typeface="+mn-lt"/>
              </a:rPr>
              <a:t>Рекомендация:</a:t>
            </a:r>
            <a:br>
              <a:rPr lang="ru-RU" sz="2700" b="1" dirty="0">
                <a:solidFill>
                  <a:srgbClr val="00B050"/>
                </a:solidFill>
                <a:latin typeface="+mn-lt"/>
              </a:rPr>
            </a:br>
            <a:br>
              <a:rPr lang="ru-RU" sz="2700" b="1" dirty="0">
                <a:latin typeface="+mn-lt"/>
              </a:rPr>
            </a:br>
            <a:r>
              <a:rPr lang="ru-RU" sz="2700" b="1" dirty="0">
                <a:solidFill>
                  <a:schemeClr val="tx1"/>
                </a:solidFill>
                <a:latin typeface="+mn-lt"/>
              </a:rPr>
              <a:t>Рекомендуется повышать потенциал местных кадров, объяснять важность ведения работы с молодежью и их вовлечения.</a:t>
            </a:r>
            <a:br>
              <a:rPr lang="ru-RU" sz="2700" b="1" dirty="0">
                <a:solidFill>
                  <a:schemeClr val="tx1"/>
                </a:solidFill>
                <a:latin typeface="+mn-lt"/>
              </a:rPr>
            </a:br>
            <a:br>
              <a:rPr lang="ru-RU" sz="2700" b="1" dirty="0">
                <a:solidFill>
                  <a:schemeClr val="tx1"/>
                </a:solidFill>
                <a:latin typeface="+mn-lt"/>
              </a:rPr>
            </a:br>
            <a:br>
              <a:rPr lang="ru-RU" sz="2700" dirty="0">
                <a:solidFill>
                  <a:schemeClr val="tx1"/>
                </a:solidFill>
                <a:latin typeface="+mn-lt"/>
              </a:rPr>
            </a:br>
            <a:r>
              <a:rPr lang="ru-RU" sz="2700" dirty="0">
                <a:solidFill>
                  <a:schemeClr val="tx1"/>
                </a:solidFill>
                <a:latin typeface="+mn-lt"/>
              </a:rPr>
              <a:t>- Проводить тренинги, просветительскую работу на постоянной основе для работников муниципальных органов, местных властей, милиции и образовательных учреждений;</a:t>
            </a:r>
            <a:br>
              <a:rPr lang="ru-RU" sz="2519" dirty="0">
                <a:solidFill>
                  <a:schemeClr val="tx1"/>
                </a:solidFill>
              </a:rPr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03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16E78-EC44-4765-89C1-528688E0871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424608" y="1628800"/>
            <a:ext cx="7764462" cy="202406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575" dirty="0"/>
            </a:br>
            <a:r>
              <a:rPr lang="ru-RU" sz="2900" dirty="0">
                <a:solidFill>
                  <a:srgbClr val="FF0000"/>
                </a:solidFill>
              </a:rPr>
              <a:t>Проблема:</a:t>
            </a:r>
            <a:br>
              <a:rPr lang="ru-RU" sz="2900" dirty="0">
                <a:solidFill>
                  <a:srgbClr val="FF0000"/>
                </a:solidFill>
              </a:rPr>
            </a:br>
            <a:br>
              <a:rPr lang="ru-RU" sz="2900" dirty="0">
                <a:solidFill>
                  <a:srgbClr val="FF0000"/>
                </a:solidFill>
              </a:rPr>
            </a:br>
            <a:r>
              <a:rPr lang="ru-RU" sz="2900" dirty="0">
                <a:solidFill>
                  <a:schemeClr val="tx1"/>
                </a:solidFill>
              </a:rPr>
              <a:t>Укрепление устойчивости молодежных инициатив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424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8117C-D35F-44A3-9608-1834614B0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544" y="0"/>
            <a:ext cx="8784976" cy="6206300"/>
          </a:xfrm>
        </p:spPr>
        <p:txBody>
          <a:bodyPr>
            <a:normAutofit/>
          </a:bodyPr>
          <a:lstStyle/>
          <a:p>
            <a:pPr algn="ctr"/>
            <a:r>
              <a:rPr lang="ru-RU" sz="2519" b="1" dirty="0">
                <a:solidFill>
                  <a:srgbClr val="00B050"/>
                </a:solidFill>
                <a:latin typeface="+mn-lt"/>
              </a:rPr>
              <a:t>Рекомендация:</a:t>
            </a:r>
            <a:br>
              <a:rPr lang="ru-RU" sz="2519" b="1" dirty="0">
                <a:solidFill>
                  <a:srgbClr val="00B050"/>
                </a:solidFill>
                <a:latin typeface="+mn-lt"/>
              </a:rPr>
            </a:br>
            <a:br>
              <a:rPr lang="ru-RU" sz="2519" b="1" dirty="0">
                <a:latin typeface="+mn-lt"/>
              </a:rPr>
            </a:br>
            <a:r>
              <a:rPr lang="ru-RU" sz="2400" b="1" dirty="0">
                <a:solidFill>
                  <a:schemeClr val="tx1"/>
                </a:solidFill>
                <a:latin typeface="+mn-lt"/>
              </a:rPr>
              <a:t>Рекомендуется укреплять устойчивость молодежных инициатив и организаций на местном уровне.</a:t>
            </a:r>
            <a:br>
              <a:rPr lang="ru-RU" sz="2400" b="1" dirty="0">
                <a:solidFill>
                  <a:schemeClr val="tx1"/>
                </a:solidFill>
                <a:latin typeface="+mn-lt"/>
              </a:rPr>
            </a:br>
            <a:br>
              <a:rPr lang="ru-RU" sz="2400" b="1" dirty="0">
                <a:solidFill>
                  <a:schemeClr val="tx1"/>
                </a:solidFill>
                <a:latin typeface="+mn-lt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</a:rPr>
              <a:t>- Молодежные инициативы зачастую зависят от внешней поддержки (государство, бизнес, некоммерческие организации). Следует оказывать поддержку молодежи в реалиации инициатив, так как нестандартные и яркие идеи имеют более эфективное воздействие на проблемы;</a:t>
            </a:r>
            <a:br>
              <a:rPr lang="ru-RU" sz="2400" dirty="0">
                <a:solidFill>
                  <a:schemeClr val="tx1"/>
                </a:solidFill>
                <a:latin typeface="+mn-lt"/>
              </a:rPr>
            </a:br>
            <a:br>
              <a:rPr lang="ru-RU" sz="2400" dirty="0">
                <a:solidFill>
                  <a:schemeClr val="tx1"/>
                </a:solidFill>
                <a:latin typeface="+mn-lt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</a:rPr>
              <a:t>-  Повышение потенциала молодежи через неформальное обучение (тренинги по коммуникационным навыкам, фандрайзинг, эдвокаси итд.);</a:t>
            </a:r>
            <a:br>
              <a:rPr lang="ru-RU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919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418D5-14D1-4AF0-83F5-42F59D293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193" y="21206"/>
            <a:ext cx="7429500" cy="838200"/>
          </a:xfrm>
        </p:spPr>
        <p:txBody>
          <a:bodyPr/>
          <a:lstStyle/>
          <a:p>
            <a:r>
              <a:rPr lang="ru-RU" dirty="0"/>
              <a:t>Цели проекта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6CC4E-B858-40A2-87C3-44ACD104A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750" y="1268760"/>
            <a:ext cx="8784778" cy="447322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/>
              <a:t>Укрепление молодежного потенциала на юге Кыргызстана в целях содействия открытой и свободной общественной дискуссии о религии и демократии и снижение нетерпимости, которая порождает конфликт.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/>
              <a:t>Проект будет поддерживать этнически и гендерно разнообразную молодежь, преобразуя их в местных активистов и лидеров путем создания условий сотрудничества между ними, их сообществами, местными властями и другими акторами безопасности.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/>
              <a:t>Практическая направленность сотрудничества заключается в повышении осведомленности о ключевых проблемах, затрагивающих молодых женщин и мужчин, а также о причинах и последствиях нетерпимости, решении и реагировании на них.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67427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4AB6-463E-45F4-AB45-9200F3C19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536" y="-387424"/>
            <a:ext cx="8568952" cy="1080120"/>
          </a:xfrm>
        </p:spPr>
        <p:txBody>
          <a:bodyPr/>
          <a:lstStyle/>
          <a:p>
            <a:r>
              <a:rPr lang="ru-RU" dirty="0"/>
              <a:t>Почему важно работать с этими вызовами: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3D6F7-7DAD-4E4E-A3A2-D7829B2BB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935" y="1124744"/>
            <a:ext cx="8928992" cy="4828902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b="0" dirty="0"/>
              <a:t>Проблема выбора альтернативных источников безопасности уязвимыми слоями населения. Есть факты, которые показывают, что отдельные сегменты населения (включая молодежь) видят в религиозных, этнонационалистических и  криминальных структурах возможность обеспечения порядка и ценностей</a:t>
            </a:r>
            <a:r>
              <a:rPr lang="en-US" sz="1800" b="0" dirty="0"/>
              <a:t> (</a:t>
            </a:r>
            <a:r>
              <a:rPr lang="en-US" sz="1800" b="0" i="1" dirty="0">
                <a:hlinkClick r:id="rId2"/>
              </a:rPr>
              <a:t>http://www.saferworld.org.uk/resources/view-resource/640-nobody-hasaever-asked-about-young-peoples-opintons</a:t>
            </a:r>
            <a:r>
              <a:rPr lang="en-US" sz="1800" b="0" i="1" dirty="0"/>
              <a:t>)</a:t>
            </a:r>
            <a:endParaRPr lang="ru-RU" sz="1800" b="0" i="1" dirty="0"/>
          </a:p>
          <a:p>
            <a:pPr marL="0" indent="0" algn="just"/>
            <a:endParaRPr lang="en-US" sz="1800" b="0" i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b="0" i="1" dirty="0"/>
              <a:t> </a:t>
            </a:r>
            <a:r>
              <a:rPr lang="ru-RU" sz="1800" b="0" dirty="0"/>
              <a:t>Экстремизм и радикализация являются важными темами в политической повестке Кыргызстана, а государственные институты в последние годы проводят политику по решению этой проблемы. «Концепция государственной политики в области религии», выпущенная в ноябре 2014 года призывает к сотрудничеству правительства с религиозными организациями в решении этой проблемы</a:t>
            </a:r>
            <a:r>
              <a:rPr lang="ru-RU" sz="1800" b="0" i="1" dirty="0"/>
              <a:t>. (</a:t>
            </a:r>
            <a:r>
              <a:rPr lang="ru-RU" sz="1800" b="0" i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«Концепция государственной политики в области религии», стр. 29</a:t>
            </a:r>
            <a:r>
              <a:rPr lang="ru-RU" sz="1800" b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5953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4AB6-463E-45F4-AB45-9200F3C19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536" y="-387424"/>
            <a:ext cx="8568952" cy="1080120"/>
          </a:xfrm>
        </p:spPr>
        <p:txBody>
          <a:bodyPr/>
          <a:lstStyle/>
          <a:p>
            <a:r>
              <a:rPr lang="ru-RU" dirty="0"/>
              <a:t>Почему важно работать с этими вызовами: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3D6F7-7DAD-4E4E-A3A2-D7829B2BB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536" y="1124744"/>
            <a:ext cx="8928992" cy="4828902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b="0" dirty="0"/>
              <a:t>В Национальной стратегии устойчивого развития Кыргызской Республики на 2013-2017 годы, также говорится о важности создания системы взаимодействия между государственными, религиозными и общественными институтами в целях укрепления межрелигиозной толерантности, и разработать эффективные методы противодействия религиозному экстремизму</a:t>
            </a:r>
            <a:r>
              <a:rPr lang="en-US" sz="1800" b="0" dirty="0"/>
              <a:t> (</a:t>
            </a:r>
            <a:r>
              <a:rPr lang="en-US" sz="1800" b="0" i="1" dirty="0">
                <a:hlinkClick r:id="rId2"/>
              </a:rPr>
              <a:t>https://www.usip.org/sites/default/files/SR355_Preventing-Violent-Extremism-in-Kyrgyzstan.pdf</a:t>
            </a:r>
            <a:r>
              <a:rPr lang="en-US" sz="1800" b="0" i="1" dirty="0"/>
              <a:t> </a:t>
            </a:r>
            <a:r>
              <a:rPr lang="en-US" sz="1800" b="0" dirty="0"/>
              <a:t>)</a:t>
            </a:r>
          </a:p>
          <a:p>
            <a:pPr marL="0" indent="0" algn="just"/>
            <a:endParaRPr lang="en-US" sz="1800" b="0" i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b="0" i="1" dirty="0"/>
              <a:t> </a:t>
            </a:r>
            <a:r>
              <a:rPr lang="ru-RU" sz="1800" b="0" dirty="0"/>
              <a:t>Исследования Saferworld указывают на то, что отсутствует общее понимание того, что подразумевается под радикализацией и экстремизмом, а их неявное или явное уравнение с религиозностью и исламом не только вызывает конфликт между различными слоями общества и между государством и обществом, но также влияет на способ разработки и осуществления ответов</a:t>
            </a:r>
            <a:r>
              <a:rPr lang="en-US" sz="1800" b="0" dirty="0"/>
              <a:t> (</a:t>
            </a:r>
            <a:r>
              <a:rPr lang="en-US" sz="1800" b="0" i="1" dirty="0">
                <a:hlinkClick r:id="rId3"/>
              </a:rPr>
              <a:t>http://www.saferworld.org.uk/resources/view-resource/1040-radicalisation-and-extremism-in-kyrgyzstan-perceptions-dynamics-and-prevention</a:t>
            </a:r>
            <a:r>
              <a:rPr lang="en-US" sz="1800" b="0" i="1" dirty="0"/>
              <a:t> </a:t>
            </a:r>
            <a:r>
              <a:rPr lang="en-US" sz="1800" b="0" dirty="0"/>
              <a:t>)</a:t>
            </a:r>
            <a:endParaRPr lang="ru-RU" sz="1800" b="0" dirty="0"/>
          </a:p>
        </p:txBody>
      </p:sp>
    </p:spTree>
    <p:extLst>
      <p:ext uri="{BB962C8B-B14F-4D97-AF65-F5344CB8AC3E}">
        <p14:creationId xmlns:p14="http://schemas.microsoft.com/office/powerpoint/2010/main" val="2187620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4AB6-463E-45F4-AB45-9200F3C19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536" y="-387424"/>
            <a:ext cx="8568952" cy="1080120"/>
          </a:xfrm>
        </p:spPr>
        <p:txBody>
          <a:bodyPr/>
          <a:lstStyle/>
          <a:p>
            <a:r>
              <a:rPr lang="ru-RU" dirty="0"/>
              <a:t>Почему молодежь: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3D6F7-7DAD-4E4E-A3A2-D7829B2BB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536" y="980728"/>
            <a:ext cx="8856984" cy="4828902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b="0" dirty="0"/>
              <a:t>Молодежь в Кыргызстане уязвима перед экстремизмом из-за различных трудностей, с которыми сталкивается страна, в том числе социально-экономических, политических вопросов и воспринимаемой несправедливости, которые стремятся найти различные альтернативы в жизни.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1800" b="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b="0" dirty="0"/>
              <a:t>Молодежь не участвует в процессе принятия решений, в то время как им не хватает аналитических навыков и они не знают о причинах и последствиях экстремизма и его последствий.</a:t>
            </a:r>
            <a:endParaRPr lang="en-US" sz="1800" b="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b="0" dirty="0"/>
              <a:t>Женщины и молодежь из отдаленных районов часто игнорируются в разработке эффективной стратегии и налаживания диалога для координации усилий в поиске решений актуальным вызовам в сфере религии и демократии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735964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7F49C-7FA7-4B46-BAB2-6F9B6CA33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347" y="276696"/>
            <a:ext cx="8864723" cy="958552"/>
          </a:xfrm>
        </p:spPr>
        <p:txBody>
          <a:bodyPr/>
          <a:lstStyle/>
          <a:p>
            <a:pPr algn="ctr"/>
            <a:r>
              <a:rPr lang="ru-RU" dirty="0"/>
              <a:t>Лидеры молодежи и женщин путем анализа динамики систем конфликта выявили следующие группы проблем: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DE97-B361-4F5C-A36D-29A2FA4A8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347" y="1484784"/>
            <a:ext cx="8712770" cy="4473228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b="0" dirty="0"/>
              <a:t>Возрастающая нетолерантность к различиям (этнические, религиозные, культурные региональные), и вражда в отношении какой-либо социальной группы и ненависть - преступления на почве ненависти)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b="0" dirty="0"/>
              <a:t>Отрицательные стереотипы и предрассудки (на базе гендерных норм) и давление от общественных ожиданий для демонстрации мужественности и женственности, которая приводит к конфликтам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b="0" dirty="0"/>
              <a:t>Активизация участия населения в том числе и молодежи в процессах принятия решений, прозрачность и подотчетность институтов власти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3D6237-8B97-49C4-8339-A9E6E052FFE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879" y="3933056"/>
            <a:ext cx="2520280" cy="16810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7F796D-A29A-43A1-9E00-7970842B48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978" y="3943424"/>
            <a:ext cx="2505959" cy="16706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6C4CF6-4B25-43E2-8D42-6C5C32E6C78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756" y="3943424"/>
            <a:ext cx="2520280" cy="168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790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091" y="323160"/>
            <a:ext cx="9865096" cy="838200"/>
          </a:xfrm>
        </p:spPr>
        <p:txBody>
          <a:bodyPr/>
          <a:lstStyle/>
          <a:p>
            <a:pPr algn="ctr"/>
            <a:r>
              <a:rPr lang="ru-RU" dirty="0"/>
              <a:t>Исходя из выявленных проблем молодежь разработала</a:t>
            </a:r>
            <a:r>
              <a:rPr lang="en-US" dirty="0"/>
              <a:t> </a:t>
            </a:r>
            <a:r>
              <a:rPr lang="ru-RU" dirty="0"/>
              <a:t>и реализовала следующие инициативы 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8147" y="1088740"/>
            <a:ext cx="8856984" cy="4680520"/>
          </a:xfrm>
        </p:spPr>
        <p:txBody>
          <a:bodyPr numCol="1"/>
          <a:lstStyle/>
          <a:p>
            <a:pPr>
              <a:buFont typeface="Arial" panose="020B0604020202020204" pitchFamily="34" charset="0"/>
              <a:buChar char="•"/>
            </a:pPr>
            <a:r>
              <a:rPr lang="ru-RU" sz="1800" i="1" dirty="0"/>
              <a:t>Баткен (3 инициативы)</a:t>
            </a:r>
          </a:p>
          <a:p>
            <a:pPr algn="just"/>
            <a:r>
              <a:rPr lang="ru-RU" sz="1800" dirty="0"/>
              <a:t> </a:t>
            </a:r>
            <a:r>
              <a:rPr lang="ru-RU" sz="1800" b="0" dirty="0"/>
              <a:t>	- повышение уровня доверия и улучшение межэтнических отношений между школьниками различных национальностей в Сумбулинском а/о  </a:t>
            </a:r>
          </a:p>
          <a:p>
            <a:pPr algn="just"/>
            <a:r>
              <a:rPr lang="ru-RU" sz="1800" b="0" dirty="0"/>
              <a:t>	- повышение участия молодежи Баткенской области в процессах принятии решений через повышение потенциала молодежных комитетов Баткенской области</a:t>
            </a:r>
          </a:p>
          <a:p>
            <a:pPr algn="just"/>
            <a:r>
              <a:rPr lang="ru-RU" sz="1800" b="0" dirty="0"/>
              <a:t>	- привлечение внимания общественности к проблемам молодежи и сообществ через развитие искусство дебатов, развитие критического мышления, формирование культуры диалога, толерантное отношение к этническим, национальным, религиозным, региональным различиям</a:t>
            </a: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E30B5C-82CE-4631-98AF-6EF3DCAA112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954" y="4100765"/>
            <a:ext cx="2365902" cy="1578038"/>
          </a:xfrm>
          <a:prstGeom prst="rect">
            <a:avLst/>
          </a:prstGeom>
        </p:spPr>
      </p:pic>
      <p:pic>
        <p:nvPicPr>
          <p:cNvPr id="7" name="Picture 2" descr="C:\Users\Kanatbek\Documents\Photos for prints\IMG_2858.jpg">
            <a:extLst>
              <a:ext uri="{FF2B5EF4-FFF2-40B4-BE49-F238E27FC236}">
                <a16:creationId xmlns:a16="http://schemas.microsoft.com/office/drawing/2014/main" id="{B3F7B7A3-5BFD-4294-B1F4-6A0A65A4B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920" y="4100765"/>
            <a:ext cx="2365902" cy="157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BB2FB83-5785-4A7A-88F0-1B47AA29E3A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887" y="4100765"/>
            <a:ext cx="2365902" cy="157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75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8147" y="1088740"/>
            <a:ext cx="8856984" cy="4680520"/>
          </a:xfrm>
        </p:spPr>
        <p:txBody>
          <a:bodyPr numCol="1"/>
          <a:lstStyle/>
          <a:p>
            <a:pPr>
              <a:buFont typeface="Arial" panose="020B0604020202020204" pitchFamily="34" charset="0"/>
              <a:buChar char="•"/>
            </a:pPr>
            <a:r>
              <a:rPr lang="ru-RU" sz="1800" i="1" dirty="0"/>
              <a:t>Жалал-Абад (4 инициативы)</a:t>
            </a:r>
          </a:p>
          <a:p>
            <a:pPr algn="just"/>
            <a:r>
              <a:rPr lang="ru-RU" sz="1800" dirty="0"/>
              <a:t> </a:t>
            </a:r>
            <a:r>
              <a:rPr lang="ru-RU" sz="1800" b="0" dirty="0"/>
              <a:t>	- содействие в привитии норм толерантности и уважения к разнообразию среди молодежи, а также укрепления межэтнической дружбы и равенства</a:t>
            </a:r>
          </a:p>
          <a:p>
            <a:pPr algn="just"/>
            <a:r>
              <a:rPr lang="ru-RU" sz="1800" b="0" dirty="0"/>
              <a:t>	- объединение молодежи города Жалал-Абад путем предложения им альтернативных методов для самореализации и самовыражения, возможность мирного решения конфликта не прибегая к насилию</a:t>
            </a:r>
          </a:p>
          <a:p>
            <a:pPr algn="just"/>
            <a:r>
              <a:rPr lang="ru-RU" sz="1800" b="0" dirty="0"/>
              <a:t>	- повышение грамотности молодежи в отношении мировых религий, улучшение толерантности к различиям в данном случае, к различиям религиозным и обсуждение молодежью вопросов религии и демократии через дебаты</a:t>
            </a:r>
            <a:endParaRPr lang="en-US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0E7BC81-5789-4C1F-B55B-0E7D1039D02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584" y="4099469"/>
            <a:ext cx="2365903" cy="15780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E7EAD96-469F-4C63-BB63-D9C8BFD3D6B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0" r="4172"/>
          <a:stretch/>
        </p:blipFill>
        <p:spPr>
          <a:xfrm>
            <a:off x="4082459" y="4099468"/>
            <a:ext cx="2392455" cy="15780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92E9720-27C1-4818-918A-92FBF6BB4BB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026" y="4100238"/>
            <a:ext cx="2365903" cy="1577269"/>
          </a:xfrm>
          <a:prstGeom prst="rect">
            <a:avLst/>
          </a:prstGeom>
        </p:spPr>
      </p:pic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BAB27DE0-5659-443A-B857-A422806CD4F3}"/>
              </a:ext>
            </a:extLst>
          </p:cNvPr>
          <p:cNvSpPr txBox="1">
            <a:spLocks/>
          </p:cNvSpPr>
          <p:nvPr/>
        </p:nvSpPr>
        <p:spPr bwMode="auto">
          <a:xfrm>
            <a:off x="560512" y="342292"/>
            <a:ext cx="9865096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 Black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 Black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 Black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 Black" charset="0"/>
              </a:defRPr>
            </a:lvl9pPr>
          </a:lstStyle>
          <a:p>
            <a:pPr algn="ctr"/>
            <a:r>
              <a:rPr lang="ru-RU" kern="0" dirty="0"/>
              <a:t>Исходя из выявленных проблем молодежь разработала</a:t>
            </a:r>
            <a:r>
              <a:rPr lang="en-US" kern="0" dirty="0"/>
              <a:t> </a:t>
            </a:r>
            <a:r>
              <a:rPr lang="ru-RU" kern="0" dirty="0"/>
              <a:t>и реализовала следующие инициативы :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52229954"/>
      </p:ext>
    </p:extLst>
  </p:cSld>
  <p:clrMapOvr>
    <a:masterClrMapping/>
  </p:clrMapOvr>
</p:sld>
</file>

<file path=ppt/theme/theme1.xml><?xml version="1.0" encoding="utf-8"?>
<a:theme xmlns:a="http://schemas.openxmlformats.org/drawingml/2006/main" name="ICT4Pb presentation">
  <a:themeElements>
    <a:clrScheme name="">
      <a:dk1>
        <a:srgbClr val="0B1560"/>
      </a:dk1>
      <a:lt1>
        <a:srgbClr val="A394BE"/>
      </a:lt1>
      <a:dk2>
        <a:srgbClr val="FFFFFF"/>
      </a:dk2>
      <a:lt2>
        <a:srgbClr val="3E3E5C"/>
      </a:lt2>
      <a:accent1>
        <a:srgbClr val="60597B"/>
      </a:accent1>
      <a:accent2>
        <a:srgbClr val="0033CC"/>
      </a:accent2>
      <a:accent3>
        <a:srgbClr val="CEC8DB"/>
      </a:accent3>
      <a:accent4>
        <a:srgbClr val="081051"/>
      </a:accent4>
      <a:accent5>
        <a:srgbClr val="B6B5BF"/>
      </a:accent5>
      <a:accent6>
        <a:srgbClr val="002DB9"/>
      </a:accent6>
      <a:hlink>
        <a:srgbClr val="6681FF"/>
      </a:hlink>
      <a:folHlink>
        <a:srgbClr val="FF6633"/>
      </a:folHlink>
    </a:clrScheme>
    <a:fontScheme name="Saferworld4_shor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Saferworld4_sho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ferworld4_sho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ferworld4_sho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ferworld4_sho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ferworld4_sho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ferworld4_sho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ferworld4_sho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ferworld4_sho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ferworld4_sho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ferworld4_sho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ferworld4_sho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ferworld4_sho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ferworld4_short 13">
        <a:dk1>
          <a:srgbClr val="3E3E5C"/>
        </a:dk1>
        <a:lt1>
          <a:srgbClr val="FFFFFF"/>
        </a:lt1>
        <a:dk2>
          <a:srgbClr val="A394BE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CEC8DB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ferworld4_short 14">
        <a:dk1>
          <a:srgbClr val="0B1560"/>
        </a:dk1>
        <a:lt1>
          <a:srgbClr val="A394BE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CEC8DB"/>
        </a:accent3>
        <a:accent4>
          <a:srgbClr val="081051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ICT4Pb presentation.potx</Template>
  <TotalTime>3806</TotalTime>
  <Words>1209</Words>
  <Application>Microsoft Office PowerPoint</Application>
  <PresentationFormat>A4 Paper (210x297 mm)</PresentationFormat>
  <Paragraphs>101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Times</vt:lpstr>
      <vt:lpstr>Wingdings</vt:lpstr>
      <vt:lpstr>ICT4Pb presentation</vt:lpstr>
      <vt:lpstr>PowerPoint Presentation</vt:lpstr>
      <vt:lpstr>Краткая информация</vt:lpstr>
      <vt:lpstr>Цели проекта </vt:lpstr>
      <vt:lpstr>Почему важно работать с этими вызовами:</vt:lpstr>
      <vt:lpstr>Почему важно работать с этими вызовами:</vt:lpstr>
      <vt:lpstr>Почему молодежь:</vt:lpstr>
      <vt:lpstr>Лидеры молодежи и женщин путем анализа динамики систем конфликта выявили следующие группы проблем:</vt:lpstr>
      <vt:lpstr>Исходя из выявленных проблем молодежь разработала и реализовала следующие инициативы :</vt:lpstr>
      <vt:lpstr>PowerPoint Presentation</vt:lpstr>
      <vt:lpstr>Исходя из выявленных проблем молодежь разработала и реализовала следующие инициативы :</vt:lpstr>
      <vt:lpstr>Результаты на сегодня (outcomes):</vt:lpstr>
      <vt:lpstr>Результаты на сегодня (outcomes):</vt:lpstr>
      <vt:lpstr>Результаты на сегодня (outcomes):</vt:lpstr>
      <vt:lpstr>Результаты на сегодня (outcomes):</vt:lpstr>
      <vt:lpstr>PowerPoint Presentation</vt:lpstr>
      <vt:lpstr>PowerPoint Presentation</vt:lpstr>
      <vt:lpstr>PowerPoint Presentation</vt:lpstr>
      <vt:lpstr> Проблема:  Необходимость поддержки молодежных комитетов и организаций </vt:lpstr>
      <vt:lpstr>PowerPoint Presentation</vt:lpstr>
      <vt:lpstr> Проблема:  Повышение потенциала местных кадров и заинтересованность в развитии молодежи </vt:lpstr>
      <vt:lpstr>   Рекомендация:  Рекомендуется повышать потенциал местных кадров, объяснять важность ведения работы с молодежью и их вовлечения.   - Проводить тренинги, просветительскую работу на постоянной основе для работников муниципальных органов, местных властей, милиции и образовательных учреждений;  </vt:lpstr>
      <vt:lpstr> Проблема:  Укрепление устойчивости молодежных инициатив  </vt:lpstr>
      <vt:lpstr>Рекомендация:  Рекомендуется укреплять устойчивость молодежных инициатив и организаций на местном уровне.  - Молодежные инициативы зачастую зависят от внешней поддержки (государство, бизнес, некоммерческие организации). Следует оказывать поддержку молодежи в реалиации инициатив, так как нестандартные и яркие идеи имеют более эфективное воздействие на проблемы;  -  Повышение потенциала молодежи через неформальное обучение (тренинги по коммуникационным навыкам, фандрайзинг, эдвокаси итд.);  </vt:lpstr>
    </vt:vector>
  </TitlesOfParts>
  <Company>Saferworld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</dc:creator>
  <cp:lastModifiedBy>Kanatbek</cp:lastModifiedBy>
  <cp:revision>287</cp:revision>
  <cp:lastPrinted>2014-01-13T14:19:37Z</cp:lastPrinted>
  <dcterms:created xsi:type="dcterms:W3CDTF">2009-09-02T14:34:44Z</dcterms:created>
  <dcterms:modified xsi:type="dcterms:W3CDTF">2018-12-07T03:24:33Z</dcterms:modified>
</cp:coreProperties>
</file>