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9" r:id="rId4"/>
    <p:sldId id="260" r:id="rId5"/>
    <p:sldId id="262" r:id="rId6"/>
    <p:sldId id="264" r:id="rId7"/>
    <p:sldId id="266" r:id="rId8"/>
    <p:sldId id="257" r:id="rId9"/>
    <p:sldId id="278" r:id="rId10"/>
    <p:sldId id="268" r:id="rId11"/>
    <p:sldId id="269" r:id="rId12"/>
    <p:sldId id="279" r:id="rId13"/>
    <p:sldId id="258" r:id="rId14"/>
    <p:sldId id="270" r:id="rId15"/>
    <p:sldId id="275" r:id="rId16"/>
    <p:sldId id="274" r:id="rId17"/>
    <p:sldId id="276" r:id="rId18"/>
    <p:sldId id="272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12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061224489796002E-2"/>
          <c:y val="4.6308281889815658E-2"/>
          <c:w val="0.78013136750763257"/>
          <c:h val="0.8273191681481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меропритятия 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3206485829059928E-3"/>
                  <c:y val="1.1510021638756996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latin typeface="Times New Roman" pitchFamily="18" charset="0"/>
                        <a:cs typeface="Times New Roman" pitchFamily="18" charset="0"/>
                      </a:rPr>
                      <a:t>4950</a:t>
                    </a:r>
                  </a:p>
                  <a:p>
                    <a:endParaRPr lang="en-US" sz="9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054268823931846E-2"/>
                      <c:h val="8.675626567921770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9.6687600013253654E-4"/>
                  <c:y val="-1.4736505554923886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latin typeface="Times New Roman" pitchFamily="18" charset="0"/>
                        <a:cs typeface="Times New Roman" pitchFamily="18" charset="0"/>
                      </a:rPr>
                      <a:t>4598</a:t>
                    </a:r>
                  </a:p>
                  <a:p>
                    <a:endParaRPr lang="en-US" sz="900" b="1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endParaRPr lang="en-US" sz="9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336863155555809E-2"/>
                      <c:h val="9.0325876965224386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9.2825943316240805E-3"/>
                  <c:y val="1.0448458287816657E-7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5235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619457487179792E-2"/>
                      <c:h val="5.664777933691993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I квартал 2018 </c:v>
                </c:pt>
                <c:pt idx="1">
                  <c:v>II квартал 2018</c:v>
                </c:pt>
                <c:pt idx="2">
                  <c:v>III квартал 2018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4950</c:v>
                </c:pt>
                <c:pt idx="1">
                  <c:v>4598</c:v>
                </c:pt>
                <c:pt idx="2">
                  <c:v>10662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численность участников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99624992934508E-2"/>
                      <c:h val="7.5225138154739565E-2"/>
                    </c:manualLayout>
                  </c15:layout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200"/>
                      <a:t>393450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I квартал 2018 </c:v>
                </c:pt>
                <c:pt idx="1">
                  <c:v>II квартал 2018</c:v>
                </c:pt>
                <c:pt idx="2">
                  <c:v>III квартал 2018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324038</c:v>
                </c:pt>
                <c:pt idx="1">
                  <c:v>393450</c:v>
                </c:pt>
                <c:pt idx="2">
                  <c:v>616276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1478232"/>
        <c:axId val="281478624"/>
      </c:barChart>
      <c:catAx>
        <c:axId val="281478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1478624"/>
        <c:crosses val="autoZero"/>
        <c:auto val="1"/>
        <c:lblAlgn val="ctr"/>
        <c:lblOffset val="100"/>
        <c:noMultiLvlLbl val="0"/>
      </c:catAx>
      <c:valAx>
        <c:axId val="2814786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81478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16279185353666"/>
          <c:y val="0.39074663638006901"/>
          <c:w val="0.19653116028043674"/>
          <c:h val="0.24340143290156824"/>
        </c:manualLayout>
      </c:layout>
      <c:overlay val="0"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ИРР в СМИ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телевидение</c:v>
                </c:pt>
                <c:pt idx="1">
                  <c:v>радио</c:v>
                </c:pt>
                <c:pt idx="2">
                  <c:v>интернет-ресурсы</c:v>
                </c:pt>
                <c:pt idx="3">
                  <c:v>печатные СМИ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868</c:v>
                </c:pt>
                <c:pt idx="1">
                  <c:v>125</c:v>
                </c:pt>
                <c:pt idx="2">
                  <c:v>7528</c:v>
                </c:pt>
                <c:pt idx="3">
                  <c:v>3650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ИРР в СМИ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Лист1!$A$2:$A$18</c:f>
              <c:strCache>
                <c:ptCount val="17"/>
                <c:pt idx="0">
                  <c:v>Астана</c:v>
                </c:pt>
                <c:pt idx="1">
                  <c:v>Алматы</c:v>
                </c:pt>
                <c:pt idx="2">
                  <c:v>Акмолинская</c:v>
                </c:pt>
                <c:pt idx="3">
                  <c:v>Актюбинская</c:v>
                </c:pt>
                <c:pt idx="4">
                  <c:v>Алматинская</c:v>
                </c:pt>
                <c:pt idx="5">
                  <c:v>Атырауская</c:v>
                </c:pt>
                <c:pt idx="6">
                  <c:v>ВКО</c:v>
                </c:pt>
                <c:pt idx="7">
                  <c:v>Жамбылская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Костанайская</c:v>
                </c:pt>
                <c:pt idx="11">
                  <c:v>Кызылординская</c:v>
                </c:pt>
                <c:pt idx="12">
                  <c:v>Мангыстауская</c:v>
                </c:pt>
                <c:pt idx="13">
                  <c:v>Павлодарская</c:v>
                </c:pt>
                <c:pt idx="14">
                  <c:v>СКО</c:v>
                </c:pt>
                <c:pt idx="15">
                  <c:v>Шымкент</c:v>
                </c:pt>
                <c:pt idx="16">
                  <c:v>Туркестанская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405</c:v>
                </c:pt>
                <c:pt idx="1">
                  <c:v>297</c:v>
                </c:pt>
                <c:pt idx="2">
                  <c:v>427</c:v>
                </c:pt>
                <c:pt idx="3">
                  <c:v>3281</c:v>
                </c:pt>
                <c:pt idx="4">
                  <c:v>1045</c:v>
                </c:pt>
                <c:pt idx="5">
                  <c:v>732</c:v>
                </c:pt>
                <c:pt idx="6">
                  <c:v>594</c:v>
                </c:pt>
                <c:pt idx="7">
                  <c:v>621</c:v>
                </c:pt>
                <c:pt idx="8">
                  <c:v>1003</c:v>
                </c:pt>
                <c:pt idx="9">
                  <c:v>247</c:v>
                </c:pt>
                <c:pt idx="10">
                  <c:v>232</c:v>
                </c:pt>
                <c:pt idx="11">
                  <c:v>151</c:v>
                </c:pt>
                <c:pt idx="12">
                  <c:v>131</c:v>
                </c:pt>
                <c:pt idx="13">
                  <c:v>225</c:v>
                </c:pt>
                <c:pt idx="14">
                  <c:v>804</c:v>
                </c:pt>
                <c:pt idx="15">
                  <c:v>142</c:v>
                </c:pt>
                <c:pt idx="16">
                  <c:v>1834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479317606401627"/>
          <c:y val="1.6073979082983379E-2"/>
          <c:w val="0.27492184359757277"/>
          <c:h val="0.922804182239949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в III кв.т.г.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аудиоролики</c:v>
                </c:pt>
                <c:pt idx="1">
                  <c:v>видеоролики</c:v>
                </c:pt>
                <c:pt idx="2">
                  <c:v>художественные и документальные фильмы</c:v>
                </c:pt>
                <c:pt idx="3">
                  <c:v>театральные постановки, спектакли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</c:v>
                </c:pt>
                <c:pt idx="1">
                  <c:v>260</c:v>
                </c:pt>
                <c:pt idx="2">
                  <c:v>83</c:v>
                </c:pt>
                <c:pt idx="3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400" b="1">
                <a:latin typeface="Times New Roman" pitchFamily="18" charset="0"/>
                <a:cs typeface="Times New Roman" pitchFamily="18" charset="0"/>
              </a:defRPr>
            </a:pPr>
            <a:r>
              <a:rPr lang="ru-RU" sz="2400" b="1" i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Опубликовано материалов в СМИ             </a:t>
            </a:r>
          </a:p>
          <a:p>
            <a:pPr algn="ctr"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 sz="1200" b="1" i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6145620262066871"/>
          <c:y val="6.013501453348631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3.1950851037333437E-2"/>
                  <c:y val="-6.7871498821395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625709197777871E-2"/>
                  <c:y val="-8.3534152395565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650283679111147E-2"/>
                  <c:y val="-2.6104422623613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312854598889227E-2"/>
                  <c:y val="-4.1767076197781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650283679111147E-2"/>
                  <c:y val="-4.6987960722504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I квартал 2018 </c:v>
                </c:pt>
                <c:pt idx="1">
                  <c:v>II квартал 2018 </c:v>
                </c:pt>
                <c:pt idx="2">
                  <c:v>III квартал 2018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4189</c:v>
                </c:pt>
                <c:pt idx="1">
                  <c:v>4591</c:v>
                </c:pt>
                <c:pt idx="2">
                  <c:v>12171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0688840"/>
        <c:axId val="280689624"/>
        <c:axId val="0"/>
      </c:bar3DChart>
      <c:catAx>
        <c:axId val="280688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0689624"/>
        <c:crosses val="autoZero"/>
        <c:auto val="1"/>
        <c:lblAlgn val="ctr"/>
        <c:lblOffset val="100"/>
        <c:noMultiLvlLbl val="0"/>
      </c:catAx>
      <c:valAx>
        <c:axId val="2806896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806888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20BA1B-CE84-446D-A765-A0570289F1F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A05D5F-106D-435F-AD9D-BF4D91AD352E}">
      <dgm:prSet/>
      <dgm:spPr/>
      <dgm:t>
        <a:bodyPr/>
        <a:lstStyle/>
        <a:p>
          <a:pPr rtl="0"/>
          <a:r>
            <a:rPr lang="ru-RU" dirty="0" smtClean="0"/>
            <a:t>повышение эффективности государственной политики в религиозной сфере, направленной на совершенствование государственно-конфессиональных и межконфессиональных отношений, укрепление светских устоев государства и недопущение использования религии в деструктивных целях.</a:t>
          </a:r>
          <a:endParaRPr lang="ru-RU" dirty="0"/>
        </a:p>
      </dgm:t>
    </dgm:pt>
    <dgm:pt modelId="{E642C998-E780-45CF-9D49-F351A956959C}" type="parTrans" cxnId="{3D9732AD-A5C9-451C-B0CF-202786DC3EA6}">
      <dgm:prSet/>
      <dgm:spPr/>
      <dgm:t>
        <a:bodyPr/>
        <a:lstStyle/>
        <a:p>
          <a:endParaRPr lang="ru-RU"/>
        </a:p>
      </dgm:t>
    </dgm:pt>
    <dgm:pt modelId="{B14F8368-8EC9-46DA-B399-350E92D79A5A}" type="sibTrans" cxnId="{3D9732AD-A5C9-451C-B0CF-202786DC3EA6}">
      <dgm:prSet/>
      <dgm:spPr/>
      <dgm:t>
        <a:bodyPr/>
        <a:lstStyle/>
        <a:p>
          <a:endParaRPr lang="ru-RU"/>
        </a:p>
      </dgm:t>
    </dgm:pt>
    <dgm:pt modelId="{17FC4199-ABF7-412C-B639-191E46BD7F6D}" type="pres">
      <dgm:prSet presAssocID="{B720BA1B-CE84-446D-A765-A0570289F1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2B1151-B731-4F0C-B0FE-FCB915CE4C12}" type="pres">
      <dgm:prSet presAssocID="{9FA05D5F-106D-435F-AD9D-BF4D91AD352E}" presName="linNode" presStyleCnt="0"/>
      <dgm:spPr/>
    </dgm:pt>
    <dgm:pt modelId="{1B7F0B60-B45D-4BD2-810A-801C1484E502}" type="pres">
      <dgm:prSet presAssocID="{9FA05D5F-106D-435F-AD9D-BF4D91AD352E}" presName="parentText" presStyleLbl="node1" presStyleIdx="0" presStyleCnt="1" custScaleX="2555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9732AD-A5C9-451C-B0CF-202786DC3EA6}" srcId="{B720BA1B-CE84-446D-A765-A0570289F1F9}" destId="{9FA05D5F-106D-435F-AD9D-BF4D91AD352E}" srcOrd="0" destOrd="0" parTransId="{E642C998-E780-45CF-9D49-F351A956959C}" sibTransId="{B14F8368-8EC9-46DA-B399-350E92D79A5A}"/>
    <dgm:cxn modelId="{35180ED9-3B3E-4BF1-82AD-9BAAA0E7888D}" type="presOf" srcId="{9FA05D5F-106D-435F-AD9D-BF4D91AD352E}" destId="{1B7F0B60-B45D-4BD2-810A-801C1484E502}" srcOrd="0" destOrd="0" presId="urn:microsoft.com/office/officeart/2005/8/layout/vList5"/>
    <dgm:cxn modelId="{84F4D66E-41BD-4D30-BF3A-E49ADD598146}" type="presOf" srcId="{B720BA1B-CE84-446D-A765-A0570289F1F9}" destId="{17FC4199-ABF7-412C-B639-191E46BD7F6D}" srcOrd="0" destOrd="0" presId="urn:microsoft.com/office/officeart/2005/8/layout/vList5"/>
    <dgm:cxn modelId="{74356955-8685-4C43-AC79-C64E53B79943}" type="presParOf" srcId="{17FC4199-ABF7-412C-B639-191E46BD7F6D}" destId="{C92B1151-B731-4F0C-B0FE-FCB915CE4C12}" srcOrd="0" destOrd="0" presId="urn:microsoft.com/office/officeart/2005/8/layout/vList5"/>
    <dgm:cxn modelId="{B9DE5F44-B35E-4663-A107-2EA620B2D93F}" type="presParOf" srcId="{C92B1151-B731-4F0C-B0FE-FCB915CE4C12}" destId="{1B7F0B60-B45D-4BD2-810A-801C1484E50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BD1A4B-994B-4FB1-AE56-C8AA4BE3DFE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6FF6CB-7D07-420E-865D-98A7A8AD3557}">
      <dgm:prSet/>
      <dgm:spPr/>
      <dgm:t>
        <a:bodyPr/>
        <a:lstStyle/>
        <a:p>
          <a:pPr rtl="0"/>
          <a:r>
            <a:rPr lang="ru-RU" dirty="0" smtClean="0"/>
            <a:t>Цель государственной политики в сфере религии (Концепция на 2017-2020 годы)</a:t>
          </a:r>
          <a:endParaRPr lang="ru-RU" dirty="0"/>
        </a:p>
      </dgm:t>
    </dgm:pt>
    <dgm:pt modelId="{D07EEA15-4524-4B74-9870-F1024697CCAB}" type="parTrans" cxnId="{60C675B6-A07F-49C7-9AAF-F8C678E00575}">
      <dgm:prSet/>
      <dgm:spPr/>
      <dgm:t>
        <a:bodyPr/>
        <a:lstStyle/>
        <a:p>
          <a:endParaRPr lang="ru-RU"/>
        </a:p>
      </dgm:t>
    </dgm:pt>
    <dgm:pt modelId="{4496F74E-7927-4229-9914-1560631CB2E4}" type="sibTrans" cxnId="{60C675B6-A07F-49C7-9AAF-F8C678E00575}">
      <dgm:prSet/>
      <dgm:spPr/>
      <dgm:t>
        <a:bodyPr/>
        <a:lstStyle/>
        <a:p>
          <a:endParaRPr lang="ru-RU"/>
        </a:p>
      </dgm:t>
    </dgm:pt>
    <dgm:pt modelId="{279A8FD1-7998-45D5-B4B4-D01F7A5AAB28}" type="pres">
      <dgm:prSet presAssocID="{C7BD1A4B-994B-4FB1-AE56-C8AA4BE3DF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907AD5-927D-4DD9-839E-8D3E033A3896}" type="pres">
      <dgm:prSet presAssocID="{C16FF6CB-7D07-420E-865D-98A7A8AD3557}" presName="linNode" presStyleCnt="0"/>
      <dgm:spPr/>
    </dgm:pt>
    <dgm:pt modelId="{7BCE7A70-CF88-4A0F-996F-BC61FCC0A86D}" type="pres">
      <dgm:prSet presAssocID="{C16FF6CB-7D07-420E-865D-98A7A8AD3557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C675B6-A07F-49C7-9AAF-F8C678E00575}" srcId="{C7BD1A4B-994B-4FB1-AE56-C8AA4BE3DFE1}" destId="{C16FF6CB-7D07-420E-865D-98A7A8AD3557}" srcOrd="0" destOrd="0" parTransId="{D07EEA15-4524-4B74-9870-F1024697CCAB}" sibTransId="{4496F74E-7927-4229-9914-1560631CB2E4}"/>
    <dgm:cxn modelId="{C5533D5E-F023-4778-B178-827402548643}" type="presOf" srcId="{C7BD1A4B-994B-4FB1-AE56-C8AA4BE3DFE1}" destId="{279A8FD1-7998-45D5-B4B4-D01F7A5AAB28}" srcOrd="0" destOrd="0" presId="urn:microsoft.com/office/officeart/2005/8/layout/vList5"/>
    <dgm:cxn modelId="{C3AF55D8-DBD6-4D7D-B961-601F83B577CF}" type="presOf" srcId="{C16FF6CB-7D07-420E-865D-98A7A8AD3557}" destId="{7BCE7A70-CF88-4A0F-996F-BC61FCC0A86D}" srcOrd="0" destOrd="0" presId="urn:microsoft.com/office/officeart/2005/8/layout/vList5"/>
    <dgm:cxn modelId="{1DF1F785-2732-4276-8376-5735A6C72C88}" type="presParOf" srcId="{279A8FD1-7998-45D5-B4B4-D01F7A5AAB28}" destId="{50907AD5-927D-4DD9-839E-8D3E033A3896}" srcOrd="0" destOrd="0" presId="urn:microsoft.com/office/officeart/2005/8/layout/vList5"/>
    <dgm:cxn modelId="{98DEF2D9-9645-495C-8851-4D8BBC9BD04C}" type="presParOf" srcId="{50907AD5-927D-4DD9-839E-8D3E033A3896}" destId="{7BCE7A70-CF88-4A0F-996F-BC61FCC0A86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C6156C-DF4E-4447-BF56-256D54040B3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BBD2AC-65AD-45CB-89C0-EFF3C0BBCA7F}">
      <dgm:prSet/>
      <dgm:spPr/>
      <dgm:t>
        <a:bodyPr/>
        <a:lstStyle/>
        <a:p>
          <a:pPr rtl="0"/>
          <a:r>
            <a:rPr lang="ru-RU" dirty="0" smtClean="0"/>
            <a:t>1) Уровень поддержки государственной политики в религиозной сфере населением страны в 2018 году - 89%, в 2020 году – 91%</a:t>
          </a:r>
          <a:endParaRPr lang="ru-RU" dirty="0"/>
        </a:p>
      </dgm:t>
    </dgm:pt>
    <dgm:pt modelId="{A0BB76CA-9FC9-4360-A6CE-9895F1A3CBC0}" type="parTrans" cxnId="{A82D5020-A9DE-4C36-B39A-ECF0B982C3BC}">
      <dgm:prSet/>
      <dgm:spPr/>
      <dgm:t>
        <a:bodyPr/>
        <a:lstStyle/>
        <a:p>
          <a:endParaRPr lang="ru-RU"/>
        </a:p>
      </dgm:t>
    </dgm:pt>
    <dgm:pt modelId="{A799899F-648C-423A-8FD0-78BFA9CEF198}" type="sibTrans" cxnId="{A82D5020-A9DE-4C36-B39A-ECF0B982C3BC}">
      <dgm:prSet/>
      <dgm:spPr/>
      <dgm:t>
        <a:bodyPr/>
        <a:lstStyle/>
        <a:p>
          <a:endParaRPr lang="ru-RU"/>
        </a:p>
      </dgm:t>
    </dgm:pt>
    <dgm:pt modelId="{64031264-303C-442F-B3D9-BD941BB4304D}">
      <dgm:prSet/>
      <dgm:spPr/>
      <dgm:t>
        <a:bodyPr/>
        <a:lstStyle/>
        <a:p>
          <a:pPr rtl="0"/>
          <a:r>
            <a:rPr lang="ru-RU" dirty="0" smtClean="0"/>
            <a:t>2) Уровень роста поддержки населением светских принципов развития государства в 2018 году - 61%, в 2020 году – 63%</a:t>
          </a:r>
          <a:endParaRPr lang="ru-RU" dirty="0"/>
        </a:p>
      </dgm:t>
    </dgm:pt>
    <dgm:pt modelId="{99F2E02C-F7A0-41E0-BB84-5B4FB538BF23}" type="parTrans" cxnId="{D94C2813-70C2-468D-A9FD-55CE66955F56}">
      <dgm:prSet/>
      <dgm:spPr/>
      <dgm:t>
        <a:bodyPr/>
        <a:lstStyle/>
        <a:p>
          <a:endParaRPr lang="ru-RU"/>
        </a:p>
      </dgm:t>
    </dgm:pt>
    <dgm:pt modelId="{D75D853A-49BC-4C32-A8DA-25C3F39F6F25}" type="sibTrans" cxnId="{D94C2813-70C2-468D-A9FD-55CE66955F56}">
      <dgm:prSet/>
      <dgm:spPr/>
      <dgm:t>
        <a:bodyPr/>
        <a:lstStyle/>
        <a:p>
          <a:endParaRPr lang="ru-RU"/>
        </a:p>
      </dgm:t>
    </dgm:pt>
    <dgm:pt modelId="{F388936F-2540-4419-A45B-FED0E98B88C0}">
      <dgm:prSet/>
      <dgm:spPr/>
      <dgm:t>
        <a:bodyPr/>
        <a:lstStyle/>
        <a:p>
          <a:pPr rtl="0"/>
          <a:r>
            <a:rPr lang="ru-RU" dirty="0" smtClean="0"/>
            <a:t>3) Уровень роста информированности населения о религиозном экстремизме и противодействии его деструктивной идеологии в 2018 году - 76%, в 2020 году – 78%</a:t>
          </a:r>
          <a:endParaRPr lang="ru-RU" dirty="0"/>
        </a:p>
      </dgm:t>
    </dgm:pt>
    <dgm:pt modelId="{F01AE7D3-0C4F-4247-BA90-866514EC8407}" type="parTrans" cxnId="{B35CA8FD-731F-40E8-AFC4-C0BDE86AF0A0}">
      <dgm:prSet/>
      <dgm:spPr/>
      <dgm:t>
        <a:bodyPr/>
        <a:lstStyle/>
        <a:p>
          <a:endParaRPr lang="ru-RU"/>
        </a:p>
      </dgm:t>
    </dgm:pt>
    <dgm:pt modelId="{74001F0F-55BC-4F90-9157-8EE6ADF561C0}" type="sibTrans" cxnId="{B35CA8FD-731F-40E8-AFC4-C0BDE86AF0A0}">
      <dgm:prSet/>
      <dgm:spPr/>
      <dgm:t>
        <a:bodyPr/>
        <a:lstStyle/>
        <a:p>
          <a:endParaRPr lang="ru-RU"/>
        </a:p>
      </dgm:t>
    </dgm:pt>
    <dgm:pt modelId="{069B4177-61F1-46F9-B528-077F29690395}" type="pres">
      <dgm:prSet presAssocID="{A2C6156C-DF4E-4447-BF56-256D54040B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33D4E0-D053-49CE-8A83-4411D6A057D3}" type="pres">
      <dgm:prSet presAssocID="{04BBD2AC-65AD-45CB-89C0-EFF3C0BBCA7F}" presName="linNode" presStyleCnt="0"/>
      <dgm:spPr/>
    </dgm:pt>
    <dgm:pt modelId="{5DD54EC3-34CE-4E80-865A-D44B195B4494}" type="pres">
      <dgm:prSet presAssocID="{04BBD2AC-65AD-45CB-89C0-EFF3C0BBCA7F}" presName="parentText" presStyleLbl="node1" presStyleIdx="0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BB54C-73E5-456D-A966-8AF0A636CB9C}" type="pres">
      <dgm:prSet presAssocID="{A799899F-648C-423A-8FD0-78BFA9CEF198}" presName="sp" presStyleCnt="0"/>
      <dgm:spPr/>
    </dgm:pt>
    <dgm:pt modelId="{346CF222-0641-48C6-B4F7-84503AE422CA}" type="pres">
      <dgm:prSet presAssocID="{64031264-303C-442F-B3D9-BD941BB4304D}" presName="linNode" presStyleCnt="0"/>
      <dgm:spPr/>
    </dgm:pt>
    <dgm:pt modelId="{4B95BB0D-BB54-4D8C-A793-C158851160B8}" type="pres">
      <dgm:prSet presAssocID="{64031264-303C-442F-B3D9-BD941BB4304D}" presName="parentText" presStyleLbl="node1" presStyleIdx="1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353B8-79FA-484F-8362-D14B6DE8BD29}" type="pres">
      <dgm:prSet presAssocID="{D75D853A-49BC-4C32-A8DA-25C3F39F6F25}" presName="sp" presStyleCnt="0"/>
      <dgm:spPr/>
    </dgm:pt>
    <dgm:pt modelId="{98C1920E-6A94-4884-807E-27B745E72115}" type="pres">
      <dgm:prSet presAssocID="{F388936F-2540-4419-A45B-FED0E98B88C0}" presName="linNode" presStyleCnt="0"/>
      <dgm:spPr/>
    </dgm:pt>
    <dgm:pt modelId="{EAFD2A74-9A90-4E7A-B826-00AB316B2268}" type="pres">
      <dgm:prSet presAssocID="{F388936F-2540-4419-A45B-FED0E98B88C0}" presName="parentText" presStyleLbl="node1" presStyleIdx="2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272CC2-B4EB-4EF7-99E6-AED299C17ABC}" type="presOf" srcId="{F388936F-2540-4419-A45B-FED0E98B88C0}" destId="{EAFD2A74-9A90-4E7A-B826-00AB316B2268}" srcOrd="0" destOrd="0" presId="urn:microsoft.com/office/officeart/2005/8/layout/vList5"/>
    <dgm:cxn modelId="{D5D9A68C-AB45-47B1-8AAC-8697C76AB952}" type="presOf" srcId="{A2C6156C-DF4E-4447-BF56-256D54040B34}" destId="{069B4177-61F1-46F9-B528-077F29690395}" srcOrd="0" destOrd="0" presId="urn:microsoft.com/office/officeart/2005/8/layout/vList5"/>
    <dgm:cxn modelId="{B084EF06-96E4-4B65-AA6E-7804A7A211D8}" type="presOf" srcId="{64031264-303C-442F-B3D9-BD941BB4304D}" destId="{4B95BB0D-BB54-4D8C-A793-C158851160B8}" srcOrd="0" destOrd="0" presId="urn:microsoft.com/office/officeart/2005/8/layout/vList5"/>
    <dgm:cxn modelId="{8D86C2CC-BE19-47DF-941C-D53774AE9C36}" type="presOf" srcId="{04BBD2AC-65AD-45CB-89C0-EFF3C0BBCA7F}" destId="{5DD54EC3-34CE-4E80-865A-D44B195B4494}" srcOrd="0" destOrd="0" presId="urn:microsoft.com/office/officeart/2005/8/layout/vList5"/>
    <dgm:cxn modelId="{B35CA8FD-731F-40E8-AFC4-C0BDE86AF0A0}" srcId="{A2C6156C-DF4E-4447-BF56-256D54040B34}" destId="{F388936F-2540-4419-A45B-FED0E98B88C0}" srcOrd="2" destOrd="0" parTransId="{F01AE7D3-0C4F-4247-BA90-866514EC8407}" sibTransId="{74001F0F-55BC-4F90-9157-8EE6ADF561C0}"/>
    <dgm:cxn modelId="{D94C2813-70C2-468D-A9FD-55CE66955F56}" srcId="{A2C6156C-DF4E-4447-BF56-256D54040B34}" destId="{64031264-303C-442F-B3D9-BD941BB4304D}" srcOrd="1" destOrd="0" parTransId="{99F2E02C-F7A0-41E0-BB84-5B4FB538BF23}" sibTransId="{D75D853A-49BC-4C32-A8DA-25C3F39F6F25}"/>
    <dgm:cxn modelId="{A82D5020-A9DE-4C36-B39A-ECF0B982C3BC}" srcId="{A2C6156C-DF4E-4447-BF56-256D54040B34}" destId="{04BBD2AC-65AD-45CB-89C0-EFF3C0BBCA7F}" srcOrd="0" destOrd="0" parTransId="{A0BB76CA-9FC9-4360-A6CE-9895F1A3CBC0}" sibTransId="{A799899F-648C-423A-8FD0-78BFA9CEF198}"/>
    <dgm:cxn modelId="{739FD875-B02E-4E85-B3A9-1062BA0F26F2}" type="presParOf" srcId="{069B4177-61F1-46F9-B528-077F29690395}" destId="{2233D4E0-D053-49CE-8A83-4411D6A057D3}" srcOrd="0" destOrd="0" presId="urn:microsoft.com/office/officeart/2005/8/layout/vList5"/>
    <dgm:cxn modelId="{21A21CA7-F501-4D72-A749-CF7A3B518BB9}" type="presParOf" srcId="{2233D4E0-D053-49CE-8A83-4411D6A057D3}" destId="{5DD54EC3-34CE-4E80-865A-D44B195B4494}" srcOrd="0" destOrd="0" presId="urn:microsoft.com/office/officeart/2005/8/layout/vList5"/>
    <dgm:cxn modelId="{05C91814-F12A-4D6B-A5F4-5E27E2FED272}" type="presParOf" srcId="{069B4177-61F1-46F9-B528-077F29690395}" destId="{32BBB54C-73E5-456D-A966-8AF0A636CB9C}" srcOrd="1" destOrd="0" presId="urn:microsoft.com/office/officeart/2005/8/layout/vList5"/>
    <dgm:cxn modelId="{4F28F80F-FEF1-4447-83E0-FC053D1E1EA6}" type="presParOf" srcId="{069B4177-61F1-46F9-B528-077F29690395}" destId="{346CF222-0641-48C6-B4F7-84503AE422CA}" srcOrd="2" destOrd="0" presId="urn:microsoft.com/office/officeart/2005/8/layout/vList5"/>
    <dgm:cxn modelId="{CF617ECA-EF9F-4EDC-8AB0-250F43F7E9EE}" type="presParOf" srcId="{346CF222-0641-48C6-B4F7-84503AE422CA}" destId="{4B95BB0D-BB54-4D8C-A793-C158851160B8}" srcOrd="0" destOrd="0" presId="urn:microsoft.com/office/officeart/2005/8/layout/vList5"/>
    <dgm:cxn modelId="{47F64A50-8F9E-4532-B540-F98F4249EC37}" type="presParOf" srcId="{069B4177-61F1-46F9-B528-077F29690395}" destId="{EF6353B8-79FA-484F-8362-D14B6DE8BD29}" srcOrd="3" destOrd="0" presId="urn:microsoft.com/office/officeart/2005/8/layout/vList5"/>
    <dgm:cxn modelId="{1BC26728-7800-4535-8945-38B8FABBBDA2}" type="presParOf" srcId="{069B4177-61F1-46F9-B528-077F29690395}" destId="{98C1920E-6A94-4884-807E-27B745E72115}" srcOrd="4" destOrd="0" presId="urn:microsoft.com/office/officeart/2005/8/layout/vList5"/>
    <dgm:cxn modelId="{A373E096-FF24-49DD-9D1E-57BCD1E4433A}" type="presParOf" srcId="{98C1920E-6A94-4884-807E-27B745E72115}" destId="{EAFD2A74-9A90-4E7A-B826-00AB316B226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56460A-41E8-4BEF-8A3A-14CB8F2E51D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9CFAED-FE6E-43E0-A6AE-A3A86D095143}">
      <dgm:prSet/>
      <dgm:spPr/>
      <dgm:t>
        <a:bodyPr/>
        <a:lstStyle/>
        <a:p>
          <a:pPr rtl="0"/>
          <a:r>
            <a:rPr lang="ru-RU" dirty="0" smtClean="0"/>
            <a:t>Индикаторы Концепции:</a:t>
          </a:r>
          <a:endParaRPr lang="ru-RU" dirty="0"/>
        </a:p>
      </dgm:t>
    </dgm:pt>
    <dgm:pt modelId="{AE22A418-D06A-495E-BEA8-954444B7E360}" type="parTrans" cxnId="{8FB4F8E8-07A6-453F-9238-97D5D76C73C0}">
      <dgm:prSet/>
      <dgm:spPr/>
      <dgm:t>
        <a:bodyPr/>
        <a:lstStyle/>
        <a:p>
          <a:endParaRPr lang="ru-RU"/>
        </a:p>
      </dgm:t>
    </dgm:pt>
    <dgm:pt modelId="{F148FE74-2215-4B50-A131-6A514FB879FF}" type="sibTrans" cxnId="{8FB4F8E8-07A6-453F-9238-97D5D76C73C0}">
      <dgm:prSet/>
      <dgm:spPr/>
      <dgm:t>
        <a:bodyPr/>
        <a:lstStyle/>
        <a:p>
          <a:endParaRPr lang="ru-RU"/>
        </a:p>
      </dgm:t>
    </dgm:pt>
    <dgm:pt modelId="{F44F6576-848F-4B59-8D28-2296EAA21406}" type="pres">
      <dgm:prSet presAssocID="{BC56460A-41E8-4BEF-8A3A-14CB8F2E51D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F7C8C-C8BC-4868-8605-B3BA5EF2D372}" type="pres">
      <dgm:prSet presAssocID="{BC56460A-41E8-4BEF-8A3A-14CB8F2E51D6}" presName="hierFlow" presStyleCnt="0"/>
      <dgm:spPr/>
    </dgm:pt>
    <dgm:pt modelId="{845C1799-C41D-4F19-BCA5-56571C713F1B}" type="pres">
      <dgm:prSet presAssocID="{BC56460A-41E8-4BEF-8A3A-14CB8F2E51D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AEE02C0-612D-4700-A006-247E4662A8E5}" type="pres">
      <dgm:prSet presAssocID="{329CFAED-FE6E-43E0-A6AE-A3A86D095143}" presName="Name14" presStyleCnt="0"/>
      <dgm:spPr/>
    </dgm:pt>
    <dgm:pt modelId="{682758F0-4F06-4BF8-A14E-2577F6E5994A}" type="pres">
      <dgm:prSet presAssocID="{329CFAED-FE6E-43E0-A6AE-A3A86D095143}" presName="level1Shape" presStyleLbl="node0" presStyleIdx="0" presStyleCnt="1" custScaleX="5092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F83B9E-4A10-4B9C-88EC-445811C4D7DB}" type="pres">
      <dgm:prSet presAssocID="{329CFAED-FE6E-43E0-A6AE-A3A86D095143}" presName="hierChild2" presStyleCnt="0"/>
      <dgm:spPr/>
    </dgm:pt>
    <dgm:pt modelId="{97DA962A-CB36-471D-9DEE-B3A25B030A82}" type="pres">
      <dgm:prSet presAssocID="{BC56460A-41E8-4BEF-8A3A-14CB8F2E51D6}" presName="bgShapesFlow" presStyleCnt="0"/>
      <dgm:spPr/>
    </dgm:pt>
  </dgm:ptLst>
  <dgm:cxnLst>
    <dgm:cxn modelId="{0EFC96FA-E37A-4949-B96B-3A5B1908E519}" type="presOf" srcId="{BC56460A-41E8-4BEF-8A3A-14CB8F2E51D6}" destId="{F44F6576-848F-4B59-8D28-2296EAA21406}" srcOrd="0" destOrd="0" presId="urn:microsoft.com/office/officeart/2005/8/layout/hierarchy6"/>
    <dgm:cxn modelId="{8FB4F8E8-07A6-453F-9238-97D5D76C73C0}" srcId="{BC56460A-41E8-4BEF-8A3A-14CB8F2E51D6}" destId="{329CFAED-FE6E-43E0-A6AE-A3A86D095143}" srcOrd="0" destOrd="0" parTransId="{AE22A418-D06A-495E-BEA8-954444B7E360}" sibTransId="{F148FE74-2215-4B50-A131-6A514FB879FF}"/>
    <dgm:cxn modelId="{4C6F6CCF-3E12-4AC6-81AE-E4748C1E4B52}" type="presOf" srcId="{329CFAED-FE6E-43E0-A6AE-A3A86D095143}" destId="{682758F0-4F06-4BF8-A14E-2577F6E5994A}" srcOrd="0" destOrd="0" presId="urn:microsoft.com/office/officeart/2005/8/layout/hierarchy6"/>
    <dgm:cxn modelId="{701F7167-7182-440D-A9BA-3F4F02E82A93}" type="presParOf" srcId="{F44F6576-848F-4B59-8D28-2296EAA21406}" destId="{1F9F7C8C-C8BC-4868-8605-B3BA5EF2D372}" srcOrd="0" destOrd="0" presId="urn:microsoft.com/office/officeart/2005/8/layout/hierarchy6"/>
    <dgm:cxn modelId="{37EF60C4-4FD8-4EBF-A551-58FF80A8CCCA}" type="presParOf" srcId="{1F9F7C8C-C8BC-4868-8605-B3BA5EF2D372}" destId="{845C1799-C41D-4F19-BCA5-56571C713F1B}" srcOrd="0" destOrd="0" presId="urn:microsoft.com/office/officeart/2005/8/layout/hierarchy6"/>
    <dgm:cxn modelId="{1897D2ED-78AE-4070-98BA-75E1780327EA}" type="presParOf" srcId="{845C1799-C41D-4F19-BCA5-56571C713F1B}" destId="{8AEE02C0-612D-4700-A006-247E4662A8E5}" srcOrd="0" destOrd="0" presId="urn:microsoft.com/office/officeart/2005/8/layout/hierarchy6"/>
    <dgm:cxn modelId="{3F3E1060-DCD8-4E9B-96D4-912272CB3ACB}" type="presParOf" srcId="{8AEE02C0-612D-4700-A006-247E4662A8E5}" destId="{682758F0-4F06-4BF8-A14E-2577F6E5994A}" srcOrd="0" destOrd="0" presId="urn:microsoft.com/office/officeart/2005/8/layout/hierarchy6"/>
    <dgm:cxn modelId="{5A2FBA83-F29E-4FE1-A5FC-A40F9EE71583}" type="presParOf" srcId="{8AEE02C0-612D-4700-A006-247E4662A8E5}" destId="{B7F83B9E-4A10-4B9C-88EC-445811C4D7DB}" srcOrd="1" destOrd="0" presId="urn:microsoft.com/office/officeart/2005/8/layout/hierarchy6"/>
    <dgm:cxn modelId="{CCA37569-6F78-49DA-87E6-5588229CE219}" type="presParOf" srcId="{F44F6576-848F-4B59-8D28-2296EAA21406}" destId="{97DA962A-CB36-471D-9DEE-B3A25B030A8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4A77FB-947C-4DBF-A7D0-F5C64251A51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B729CE-3F12-4332-B1E1-332B9D5065D9}">
      <dgm:prSet/>
      <dgm:spPr/>
      <dgm:t>
        <a:bodyPr/>
        <a:lstStyle/>
        <a:p>
          <a:pPr rtl="0"/>
          <a:r>
            <a:rPr lang="ru-RU" dirty="0" smtClean="0"/>
            <a:t>Совершенствование мер профилактики религиозного экстремизма и терроризма, формирование в обществе иммунитета к радикальной идеологии и нулевой терпимости к радикальным проявлениям</a:t>
          </a:r>
          <a:endParaRPr lang="ru-RU" dirty="0"/>
        </a:p>
      </dgm:t>
    </dgm:pt>
    <dgm:pt modelId="{4665A64F-EAC9-4978-8D72-0102D78DFDBD}" type="parTrans" cxnId="{B5E65DE7-04E4-40A1-8127-5DE77FBD4586}">
      <dgm:prSet/>
      <dgm:spPr/>
      <dgm:t>
        <a:bodyPr/>
        <a:lstStyle/>
        <a:p>
          <a:endParaRPr lang="ru-RU"/>
        </a:p>
      </dgm:t>
    </dgm:pt>
    <dgm:pt modelId="{D164214C-E3F1-49B7-B965-1A1D494767CB}" type="sibTrans" cxnId="{B5E65DE7-04E4-40A1-8127-5DE77FBD4586}">
      <dgm:prSet/>
      <dgm:spPr/>
      <dgm:t>
        <a:bodyPr/>
        <a:lstStyle/>
        <a:p>
          <a:endParaRPr lang="ru-RU"/>
        </a:p>
      </dgm:t>
    </dgm:pt>
    <dgm:pt modelId="{1E2AD9FC-3DBA-4DF1-911C-7A58C1E127DF}">
      <dgm:prSet/>
      <dgm:spPr/>
      <dgm:t>
        <a:bodyPr/>
        <a:lstStyle/>
        <a:p>
          <a:pPr rtl="0"/>
          <a:r>
            <a:rPr lang="ru-RU" dirty="0" smtClean="0"/>
            <a:t>Снижение влияния внешних факторов на </a:t>
          </a:r>
          <a:r>
            <a:rPr lang="ru-RU" dirty="0" err="1" smtClean="0"/>
            <a:t>радикализацию</a:t>
          </a:r>
          <a:r>
            <a:rPr lang="ru-RU" dirty="0" smtClean="0"/>
            <a:t> населения Республики Казахстан</a:t>
          </a:r>
          <a:endParaRPr lang="ru-RU" dirty="0"/>
        </a:p>
      </dgm:t>
    </dgm:pt>
    <dgm:pt modelId="{E8C39275-7569-49D8-9A2F-A9C5A1A14125}" type="parTrans" cxnId="{35875A0E-819D-4355-9BC7-ECF12A2BBB9D}">
      <dgm:prSet/>
      <dgm:spPr/>
      <dgm:t>
        <a:bodyPr/>
        <a:lstStyle/>
        <a:p>
          <a:endParaRPr lang="ru-RU"/>
        </a:p>
      </dgm:t>
    </dgm:pt>
    <dgm:pt modelId="{259FD6CE-469D-4E5D-81BD-BD46C7825810}" type="sibTrans" cxnId="{35875A0E-819D-4355-9BC7-ECF12A2BBB9D}">
      <dgm:prSet/>
      <dgm:spPr/>
      <dgm:t>
        <a:bodyPr/>
        <a:lstStyle/>
        <a:p>
          <a:endParaRPr lang="ru-RU"/>
        </a:p>
      </dgm:t>
    </dgm:pt>
    <dgm:pt modelId="{BC6E162A-2316-4394-9631-250960BAB00F}">
      <dgm:prSet/>
      <dgm:spPr/>
      <dgm:t>
        <a:bodyPr/>
        <a:lstStyle/>
        <a:p>
          <a:pPr rtl="0"/>
          <a:r>
            <a:rPr lang="ru-RU" dirty="0" smtClean="0"/>
            <a:t>Повышение эффективности выявления и пресечения фактов религиозного экстремизма и терроризма</a:t>
          </a:r>
          <a:endParaRPr lang="ru-RU" dirty="0"/>
        </a:p>
      </dgm:t>
    </dgm:pt>
    <dgm:pt modelId="{1E9868A3-FB60-46FB-802E-70B9F5C7719E}" type="parTrans" cxnId="{4424A9AE-FF31-41D7-A15C-E0FD0CAD732E}">
      <dgm:prSet/>
      <dgm:spPr/>
      <dgm:t>
        <a:bodyPr/>
        <a:lstStyle/>
        <a:p>
          <a:endParaRPr lang="ru-RU"/>
        </a:p>
      </dgm:t>
    </dgm:pt>
    <dgm:pt modelId="{94F2881E-831E-492C-AA8A-2B339A252179}" type="sibTrans" cxnId="{4424A9AE-FF31-41D7-A15C-E0FD0CAD732E}">
      <dgm:prSet/>
      <dgm:spPr/>
      <dgm:t>
        <a:bodyPr/>
        <a:lstStyle/>
        <a:p>
          <a:endParaRPr lang="ru-RU"/>
        </a:p>
      </dgm:t>
    </dgm:pt>
    <dgm:pt modelId="{7166BBD3-4F70-4817-AD29-C4C3C230792D}">
      <dgm:prSet/>
      <dgm:spPr/>
      <dgm:t>
        <a:bodyPr/>
        <a:lstStyle/>
        <a:p>
          <a:pPr rtl="0"/>
          <a:r>
            <a:rPr lang="ru-RU" dirty="0" smtClean="0"/>
            <a:t>Совершенствование системы реагирования на акты религиозного экстремизма и терроризма, а также минимизации и (или) ликвидации их последствий</a:t>
          </a:r>
          <a:endParaRPr lang="ru-RU" dirty="0"/>
        </a:p>
      </dgm:t>
    </dgm:pt>
    <dgm:pt modelId="{E9190750-B91B-4B37-BD36-B12730FE268F}" type="parTrans" cxnId="{BD718D5A-C2D9-4F60-94A8-E6270E30630D}">
      <dgm:prSet/>
      <dgm:spPr/>
      <dgm:t>
        <a:bodyPr/>
        <a:lstStyle/>
        <a:p>
          <a:endParaRPr lang="ru-RU"/>
        </a:p>
      </dgm:t>
    </dgm:pt>
    <dgm:pt modelId="{74B46E13-AB7C-45AF-A639-2464344DFFCB}" type="sibTrans" cxnId="{BD718D5A-C2D9-4F60-94A8-E6270E30630D}">
      <dgm:prSet/>
      <dgm:spPr/>
      <dgm:t>
        <a:bodyPr/>
        <a:lstStyle/>
        <a:p>
          <a:endParaRPr lang="ru-RU"/>
        </a:p>
      </dgm:t>
    </dgm:pt>
    <dgm:pt modelId="{861BFD92-5738-4048-9B11-1CF91565AD57}" type="pres">
      <dgm:prSet presAssocID="{1F4A77FB-947C-4DBF-A7D0-F5C64251A51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8C5226-755D-4B8F-BBEB-99CD177B1983}" type="pres">
      <dgm:prSet presAssocID="{1F4A77FB-947C-4DBF-A7D0-F5C64251A519}" presName="arrow" presStyleLbl="bgShp" presStyleIdx="0" presStyleCnt="1"/>
      <dgm:spPr/>
    </dgm:pt>
    <dgm:pt modelId="{0B620E23-508D-4774-ABAC-AABC1A84A883}" type="pres">
      <dgm:prSet presAssocID="{1F4A77FB-947C-4DBF-A7D0-F5C64251A519}" presName="linearProcess" presStyleCnt="0"/>
      <dgm:spPr/>
    </dgm:pt>
    <dgm:pt modelId="{0096446B-37BE-4D2F-94B2-218C88056910}" type="pres">
      <dgm:prSet presAssocID="{0DB729CE-3F12-4332-B1E1-332B9D5065D9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8093C-969E-469F-9316-684D52299653}" type="pres">
      <dgm:prSet presAssocID="{D164214C-E3F1-49B7-B965-1A1D494767CB}" presName="sibTrans" presStyleCnt="0"/>
      <dgm:spPr/>
    </dgm:pt>
    <dgm:pt modelId="{8684C1FA-4158-4228-994F-E93611EE82F2}" type="pres">
      <dgm:prSet presAssocID="{1E2AD9FC-3DBA-4DF1-911C-7A58C1E127D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2404B-3255-4197-9B62-F2A1C1906985}" type="pres">
      <dgm:prSet presAssocID="{259FD6CE-469D-4E5D-81BD-BD46C7825810}" presName="sibTrans" presStyleCnt="0"/>
      <dgm:spPr/>
    </dgm:pt>
    <dgm:pt modelId="{6BC4709D-AC69-4D20-9442-9D8EC11CFE80}" type="pres">
      <dgm:prSet presAssocID="{BC6E162A-2316-4394-9631-250960BAB00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62C36-56E8-46ED-A66B-F0AA96FB5140}" type="pres">
      <dgm:prSet presAssocID="{94F2881E-831E-492C-AA8A-2B339A252179}" presName="sibTrans" presStyleCnt="0"/>
      <dgm:spPr/>
    </dgm:pt>
    <dgm:pt modelId="{39198B9E-EBCA-4036-BC72-919FCC13454A}" type="pres">
      <dgm:prSet presAssocID="{7166BBD3-4F70-4817-AD29-C4C3C230792D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70421E-79B9-4DD3-8150-2FB9BA94B626}" type="presOf" srcId="{1F4A77FB-947C-4DBF-A7D0-F5C64251A519}" destId="{861BFD92-5738-4048-9B11-1CF91565AD57}" srcOrd="0" destOrd="0" presId="urn:microsoft.com/office/officeart/2005/8/layout/hProcess9"/>
    <dgm:cxn modelId="{863C5311-6014-4715-8BA4-1DADB64C3E16}" type="presOf" srcId="{7166BBD3-4F70-4817-AD29-C4C3C230792D}" destId="{39198B9E-EBCA-4036-BC72-919FCC13454A}" srcOrd="0" destOrd="0" presId="urn:microsoft.com/office/officeart/2005/8/layout/hProcess9"/>
    <dgm:cxn modelId="{75FA4A12-72C7-4B3F-8A70-838ACDEA32F1}" type="presOf" srcId="{1E2AD9FC-3DBA-4DF1-911C-7A58C1E127DF}" destId="{8684C1FA-4158-4228-994F-E93611EE82F2}" srcOrd="0" destOrd="0" presId="urn:microsoft.com/office/officeart/2005/8/layout/hProcess9"/>
    <dgm:cxn modelId="{B5E65DE7-04E4-40A1-8127-5DE77FBD4586}" srcId="{1F4A77FB-947C-4DBF-A7D0-F5C64251A519}" destId="{0DB729CE-3F12-4332-B1E1-332B9D5065D9}" srcOrd="0" destOrd="0" parTransId="{4665A64F-EAC9-4978-8D72-0102D78DFDBD}" sibTransId="{D164214C-E3F1-49B7-B965-1A1D494767CB}"/>
    <dgm:cxn modelId="{660DC4F6-1A4A-46AA-BBDD-2852BDAFBB97}" type="presOf" srcId="{BC6E162A-2316-4394-9631-250960BAB00F}" destId="{6BC4709D-AC69-4D20-9442-9D8EC11CFE80}" srcOrd="0" destOrd="0" presId="urn:microsoft.com/office/officeart/2005/8/layout/hProcess9"/>
    <dgm:cxn modelId="{35875A0E-819D-4355-9BC7-ECF12A2BBB9D}" srcId="{1F4A77FB-947C-4DBF-A7D0-F5C64251A519}" destId="{1E2AD9FC-3DBA-4DF1-911C-7A58C1E127DF}" srcOrd="1" destOrd="0" parTransId="{E8C39275-7569-49D8-9A2F-A9C5A1A14125}" sibTransId="{259FD6CE-469D-4E5D-81BD-BD46C7825810}"/>
    <dgm:cxn modelId="{9B13BFD0-BD8B-45C5-90AF-6032E55C42F0}" type="presOf" srcId="{0DB729CE-3F12-4332-B1E1-332B9D5065D9}" destId="{0096446B-37BE-4D2F-94B2-218C88056910}" srcOrd="0" destOrd="0" presId="urn:microsoft.com/office/officeart/2005/8/layout/hProcess9"/>
    <dgm:cxn modelId="{4424A9AE-FF31-41D7-A15C-E0FD0CAD732E}" srcId="{1F4A77FB-947C-4DBF-A7D0-F5C64251A519}" destId="{BC6E162A-2316-4394-9631-250960BAB00F}" srcOrd="2" destOrd="0" parTransId="{1E9868A3-FB60-46FB-802E-70B9F5C7719E}" sibTransId="{94F2881E-831E-492C-AA8A-2B339A252179}"/>
    <dgm:cxn modelId="{BD718D5A-C2D9-4F60-94A8-E6270E30630D}" srcId="{1F4A77FB-947C-4DBF-A7D0-F5C64251A519}" destId="{7166BBD3-4F70-4817-AD29-C4C3C230792D}" srcOrd="3" destOrd="0" parTransId="{E9190750-B91B-4B37-BD36-B12730FE268F}" sibTransId="{74B46E13-AB7C-45AF-A639-2464344DFFCB}"/>
    <dgm:cxn modelId="{AF80FB43-7D9A-4555-BB20-5EDA2036A770}" type="presParOf" srcId="{861BFD92-5738-4048-9B11-1CF91565AD57}" destId="{A28C5226-755D-4B8F-BBEB-99CD177B1983}" srcOrd="0" destOrd="0" presId="urn:microsoft.com/office/officeart/2005/8/layout/hProcess9"/>
    <dgm:cxn modelId="{1CE478DB-2549-4E24-8E29-B554FF48282A}" type="presParOf" srcId="{861BFD92-5738-4048-9B11-1CF91565AD57}" destId="{0B620E23-508D-4774-ABAC-AABC1A84A883}" srcOrd="1" destOrd="0" presId="urn:microsoft.com/office/officeart/2005/8/layout/hProcess9"/>
    <dgm:cxn modelId="{B9516505-3D98-4C24-998C-E9920AA99275}" type="presParOf" srcId="{0B620E23-508D-4774-ABAC-AABC1A84A883}" destId="{0096446B-37BE-4D2F-94B2-218C88056910}" srcOrd="0" destOrd="0" presId="urn:microsoft.com/office/officeart/2005/8/layout/hProcess9"/>
    <dgm:cxn modelId="{4FC22AE6-315F-42A8-9573-50E601A1735B}" type="presParOf" srcId="{0B620E23-508D-4774-ABAC-AABC1A84A883}" destId="{B3C8093C-969E-469F-9316-684D52299653}" srcOrd="1" destOrd="0" presId="urn:microsoft.com/office/officeart/2005/8/layout/hProcess9"/>
    <dgm:cxn modelId="{975FCEA6-7CBD-429B-96B8-DCFAAAEAD179}" type="presParOf" srcId="{0B620E23-508D-4774-ABAC-AABC1A84A883}" destId="{8684C1FA-4158-4228-994F-E93611EE82F2}" srcOrd="2" destOrd="0" presId="urn:microsoft.com/office/officeart/2005/8/layout/hProcess9"/>
    <dgm:cxn modelId="{22FE21DD-9E3E-46A9-A40E-894329AD90C6}" type="presParOf" srcId="{0B620E23-508D-4774-ABAC-AABC1A84A883}" destId="{7E62404B-3255-4197-9B62-F2A1C1906985}" srcOrd="3" destOrd="0" presId="urn:microsoft.com/office/officeart/2005/8/layout/hProcess9"/>
    <dgm:cxn modelId="{84C3AA41-71F5-4495-BA39-20695A6CE533}" type="presParOf" srcId="{0B620E23-508D-4774-ABAC-AABC1A84A883}" destId="{6BC4709D-AC69-4D20-9442-9D8EC11CFE80}" srcOrd="4" destOrd="0" presId="urn:microsoft.com/office/officeart/2005/8/layout/hProcess9"/>
    <dgm:cxn modelId="{9588E309-F4B5-476A-B7B6-D228B3DB12B1}" type="presParOf" srcId="{0B620E23-508D-4774-ABAC-AABC1A84A883}" destId="{5F862C36-56E8-46ED-A66B-F0AA96FB5140}" srcOrd="5" destOrd="0" presId="urn:microsoft.com/office/officeart/2005/8/layout/hProcess9"/>
    <dgm:cxn modelId="{359DDC91-5B62-4AC0-B98B-93F0D389AC8B}" type="presParOf" srcId="{0B620E23-508D-4774-ABAC-AABC1A84A883}" destId="{39198B9E-EBCA-4036-BC72-919FCC13454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713BD1-4D44-446F-872E-93B133CAED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664D53-389D-4F3E-875C-E3D813E49621}">
      <dgm:prSet/>
      <dgm:spPr/>
      <dgm:t>
        <a:bodyPr/>
        <a:lstStyle/>
        <a:p>
          <a:pPr rtl="0"/>
          <a:r>
            <a:rPr lang="ru-RU" dirty="0" smtClean="0"/>
            <a:t>Снижение численности лиц, разделяющих экстремистские идеи, направленные на разжигание религиозной вражды или розни (к уровню 2017 года) от 10% до 65% к 2022</a:t>
          </a:r>
          <a:endParaRPr lang="ru-RU" dirty="0"/>
        </a:p>
      </dgm:t>
    </dgm:pt>
    <dgm:pt modelId="{B0A5951A-3E2D-49E8-9993-77934FF03C2A}" type="parTrans" cxnId="{13EBA7CE-0F66-4F28-9828-560BD9BD4788}">
      <dgm:prSet/>
      <dgm:spPr/>
      <dgm:t>
        <a:bodyPr/>
        <a:lstStyle/>
        <a:p>
          <a:endParaRPr lang="ru-RU"/>
        </a:p>
      </dgm:t>
    </dgm:pt>
    <dgm:pt modelId="{7579A551-1E13-45A7-A283-2E4C3762E477}" type="sibTrans" cxnId="{13EBA7CE-0F66-4F28-9828-560BD9BD4788}">
      <dgm:prSet/>
      <dgm:spPr/>
      <dgm:t>
        <a:bodyPr/>
        <a:lstStyle/>
        <a:p>
          <a:endParaRPr lang="ru-RU"/>
        </a:p>
      </dgm:t>
    </dgm:pt>
    <dgm:pt modelId="{2A425FD1-3693-4A17-A4FB-1ED176937BF9}">
      <dgm:prSet/>
      <dgm:spPr/>
      <dgm:t>
        <a:bodyPr/>
        <a:lstStyle/>
        <a:p>
          <a:pPr rtl="0"/>
          <a:r>
            <a:rPr lang="ru-RU" dirty="0" smtClean="0"/>
            <a:t>Доля предупрежденных и своевременно пресеченных (на стадиях формирования замысла, подготовки, покушения) террористических и иных насильственных акций экстремистского характера – 95%</a:t>
          </a:r>
          <a:endParaRPr lang="ru-RU" dirty="0"/>
        </a:p>
      </dgm:t>
    </dgm:pt>
    <dgm:pt modelId="{90A9274A-54F0-4047-8A8E-EA373E137EEA}" type="parTrans" cxnId="{0DAB970A-C78D-42BF-8CA8-EA03DB5332A9}">
      <dgm:prSet/>
      <dgm:spPr/>
      <dgm:t>
        <a:bodyPr/>
        <a:lstStyle/>
        <a:p>
          <a:endParaRPr lang="ru-RU"/>
        </a:p>
      </dgm:t>
    </dgm:pt>
    <dgm:pt modelId="{18D90C75-A6A5-4011-A930-7CDE4DEAA480}" type="sibTrans" cxnId="{0DAB970A-C78D-42BF-8CA8-EA03DB5332A9}">
      <dgm:prSet/>
      <dgm:spPr/>
      <dgm:t>
        <a:bodyPr/>
        <a:lstStyle/>
        <a:p>
          <a:endParaRPr lang="ru-RU"/>
        </a:p>
      </dgm:t>
    </dgm:pt>
    <dgm:pt modelId="{50165688-B43A-403A-B9EF-6CEE16F0CA50}">
      <dgm:prSet/>
      <dgm:spPr/>
      <dgm:t>
        <a:bodyPr/>
        <a:lstStyle/>
        <a:p>
          <a:pPr rtl="0"/>
          <a:r>
            <a:rPr lang="ru-RU" dirty="0" smtClean="0"/>
            <a:t>Уровень готовности к реагированию на акты терроризма, а также минимизации и (или) ликвидации последствий актов терроризма на территории Республики Казахстан  от 93% до 95% к 2022</a:t>
          </a:r>
          <a:endParaRPr lang="ru-RU" dirty="0"/>
        </a:p>
      </dgm:t>
    </dgm:pt>
    <dgm:pt modelId="{2A59B605-6E27-4ED8-9235-EF2E91191A54}" type="parTrans" cxnId="{95008972-A0B4-4076-B987-3D1606450AE3}">
      <dgm:prSet/>
      <dgm:spPr/>
      <dgm:t>
        <a:bodyPr/>
        <a:lstStyle/>
        <a:p>
          <a:endParaRPr lang="ru-RU"/>
        </a:p>
      </dgm:t>
    </dgm:pt>
    <dgm:pt modelId="{2B6203A8-D6A1-4E60-B502-48CD0AC0A5E3}" type="sibTrans" cxnId="{95008972-A0B4-4076-B987-3D1606450AE3}">
      <dgm:prSet/>
      <dgm:spPr/>
      <dgm:t>
        <a:bodyPr/>
        <a:lstStyle/>
        <a:p>
          <a:endParaRPr lang="ru-RU"/>
        </a:p>
      </dgm:t>
    </dgm:pt>
    <dgm:pt modelId="{6BCF51D9-023C-4BE9-AE35-B98B6913234C}">
      <dgm:prSet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ЦЕЛЕВЫЕ  ИНДИКАТОРЫ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660613F-21DE-416D-BDB5-ABD96AC8356E}" type="parTrans" cxnId="{9A8228D0-8F1C-45F7-BDBA-DB0C99C0CC91}">
      <dgm:prSet/>
      <dgm:spPr/>
      <dgm:t>
        <a:bodyPr/>
        <a:lstStyle/>
        <a:p>
          <a:endParaRPr lang="ru-RU"/>
        </a:p>
      </dgm:t>
    </dgm:pt>
    <dgm:pt modelId="{9DF9DDBD-1DD5-4F41-B3B3-EDCD8CADB27D}" type="sibTrans" cxnId="{9A8228D0-8F1C-45F7-BDBA-DB0C99C0CC91}">
      <dgm:prSet/>
      <dgm:spPr/>
      <dgm:t>
        <a:bodyPr/>
        <a:lstStyle/>
        <a:p>
          <a:endParaRPr lang="ru-RU"/>
        </a:p>
      </dgm:t>
    </dgm:pt>
    <dgm:pt modelId="{33AE3471-7CBB-4866-9671-7A290B2A95ED}" type="pres">
      <dgm:prSet presAssocID="{A7713BD1-4D44-446F-872E-93B133CAED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AFB93E-CB18-46CA-B224-1E882282E123}" type="pres">
      <dgm:prSet presAssocID="{6BCF51D9-023C-4BE9-AE35-B98B6913234C}" presName="parentText" presStyleLbl="node1" presStyleIdx="0" presStyleCnt="4" custScaleY="1034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401B9-B8D3-4C3A-A550-F7DF50D312D9}" type="pres">
      <dgm:prSet presAssocID="{9DF9DDBD-1DD5-4F41-B3B3-EDCD8CADB27D}" presName="spacer" presStyleCnt="0"/>
      <dgm:spPr/>
    </dgm:pt>
    <dgm:pt modelId="{5654ADD9-3706-4FF5-900E-3047524FBFE8}" type="pres">
      <dgm:prSet presAssocID="{69664D53-389D-4F3E-875C-E3D813E4962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1CA914-0AF5-4B8A-A59A-FFCB1570D722}" type="pres">
      <dgm:prSet presAssocID="{7579A551-1E13-45A7-A283-2E4C3762E477}" presName="spacer" presStyleCnt="0"/>
      <dgm:spPr/>
    </dgm:pt>
    <dgm:pt modelId="{58D1AC8B-A9F0-42F2-BB03-C54685540B75}" type="pres">
      <dgm:prSet presAssocID="{2A425FD1-3693-4A17-A4FB-1ED176937BF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04DD1-66B9-4665-A83D-F9FF873BE4BE}" type="pres">
      <dgm:prSet presAssocID="{18D90C75-A6A5-4011-A930-7CDE4DEAA480}" presName="spacer" presStyleCnt="0"/>
      <dgm:spPr/>
    </dgm:pt>
    <dgm:pt modelId="{04A0BDE0-F6AA-4488-A4B4-ED16CA589BC3}" type="pres">
      <dgm:prSet presAssocID="{50165688-B43A-403A-B9EF-6CEE16F0CA5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8A0EF0-3CFD-46B8-8882-C5C0234840F5}" type="presOf" srcId="{50165688-B43A-403A-B9EF-6CEE16F0CA50}" destId="{04A0BDE0-F6AA-4488-A4B4-ED16CA589BC3}" srcOrd="0" destOrd="0" presId="urn:microsoft.com/office/officeart/2005/8/layout/vList2"/>
    <dgm:cxn modelId="{5EB11810-1FC5-4677-BF6C-29F7545F8D7D}" type="presOf" srcId="{A7713BD1-4D44-446F-872E-93B133CAEDCB}" destId="{33AE3471-7CBB-4866-9671-7A290B2A95ED}" srcOrd="0" destOrd="0" presId="urn:microsoft.com/office/officeart/2005/8/layout/vList2"/>
    <dgm:cxn modelId="{13EBA7CE-0F66-4F28-9828-560BD9BD4788}" srcId="{A7713BD1-4D44-446F-872E-93B133CAEDCB}" destId="{69664D53-389D-4F3E-875C-E3D813E49621}" srcOrd="1" destOrd="0" parTransId="{B0A5951A-3E2D-49E8-9993-77934FF03C2A}" sibTransId="{7579A551-1E13-45A7-A283-2E4C3762E477}"/>
    <dgm:cxn modelId="{53599062-8131-4566-AF1F-15C5E5DA234D}" type="presOf" srcId="{6BCF51D9-023C-4BE9-AE35-B98B6913234C}" destId="{A5AFB93E-CB18-46CA-B224-1E882282E123}" srcOrd="0" destOrd="0" presId="urn:microsoft.com/office/officeart/2005/8/layout/vList2"/>
    <dgm:cxn modelId="{9A8228D0-8F1C-45F7-BDBA-DB0C99C0CC91}" srcId="{A7713BD1-4D44-446F-872E-93B133CAEDCB}" destId="{6BCF51D9-023C-4BE9-AE35-B98B6913234C}" srcOrd="0" destOrd="0" parTransId="{0660613F-21DE-416D-BDB5-ABD96AC8356E}" sibTransId="{9DF9DDBD-1DD5-4F41-B3B3-EDCD8CADB27D}"/>
    <dgm:cxn modelId="{95008972-A0B4-4076-B987-3D1606450AE3}" srcId="{A7713BD1-4D44-446F-872E-93B133CAEDCB}" destId="{50165688-B43A-403A-B9EF-6CEE16F0CA50}" srcOrd="3" destOrd="0" parTransId="{2A59B605-6E27-4ED8-9235-EF2E91191A54}" sibTransId="{2B6203A8-D6A1-4E60-B502-48CD0AC0A5E3}"/>
    <dgm:cxn modelId="{522ECEB6-2B30-4DD0-82A7-354F9B64A204}" type="presOf" srcId="{2A425FD1-3693-4A17-A4FB-1ED176937BF9}" destId="{58D1AC8B-A9F0-42F2-BB03-C54685540B75}" srcOrd="0" destOrd="0" presId="urn:microsoft.com/office/officeart/2005/8/layout/vList2"/>
    <dgm:cxn modelId="{0DAB970A-C78D-42BF-8CA8-EA03DB5332A9}" srcId="{A7713BD1-4D44-446F-872E-93B133CAEDCB}" destId="{2A425FD1-3693-4A17-A4FB-1ED176937BF9}" srcOrd="2" destOrd="0" parTransId="{90A9274A-54F0-4047-8A8E-EA373E137EEA}" sibTransId="{18D90C75-A6A5-4011-A930-7CDE4DEAA480}"/>
    <dgm:cxn modelId="{77B15EAD-27B5-465F-8636-8A6AD74E3D85}" type="presOf" srcId="{69664D53-389D-4F3E-875C-E3D813E49621}" destId="{5654ADD9-3706-4FF5-900E-3047524FBFE8}" srcOrd="0" destOrd="0" presId="urn:microsoft.com/office/officeart/2005/8/layout/vList2"/>
    <dgm:cxn modelId="{CC8BFDC6-8594-47C3-A547-E3FA5C274040}" type="presParOf" srcId="{33AE3471-7CBB-4866-9671-7A290B2A95ED}" destId="{A5AFB93E-CB18-46CA-B224-1E882282E123}" srcOrd="0" destOrd="0" presId="urn:microsoft.com/office/officeart/2005/8/layout/vList2"/>
    <dgm:cxn modelId="{056E5998-4AE9-4071-A84E-27253AFCEB91}" type="presParOf" srcId="{33AE3471-7CBB-4866-9671-7A290B2A95ED}" destId="{908401B9-B8D3-4C3A-A550-F7DF50D312D9}" srcOrd="1" destOrd="0" presId="urn:microsoft.com/office/officeart/2005/8/layout/vList2"/>
    <dgm:cxn modelId="{739B4C41-225D-446E-B090-977A36D4F815}" type="presParOf" srcId="{33AE3471-7CBB-4866-9671-7A290B2A95ED}" destId="{5654ADD9-3706-4FF5-900E-3047524FBFE8}" srcOrd="2" destOrd="0" presId="urn:microsoft.com/office/officeart/2005/8/layout/vList2"/>
    <dgm:cxn modelId="{179C27F2-1110-4F31-8392-8A2CA85D02D1}" type="presParOf" srcId="{33AE3471-7CBB-4866-9671-7A290B2A95ED}" destId="{5F1CA914-0AF5-4B8A-A59A-FFCB1570D722}" srcOrd="3" destOrd="0" presId="urn:microsoft.com/office/officeart/2005/8/layout/vList2"/>
    <dgm:cxn modelId="{A1195C6A-1C75-41FC-81AA-7CC0FCC28D24}" type="presParOf" srcId="{33AE3471-7CBB-4866-9671-7A290B2A95ED}" destId="{58D1AC8B-A9F0-42F2-BB03-C54685540B75}" srcOrd="4" destOrd="0" presId="urn:microsoft.com/office/officeart/2005/8/layout/vList2"/>
    <dgm:cxn modelId="{26A3B0C9-5522-43CC-B7F4-5BF3FE76D1AA}" type="presParOf" srcId="{33AE3471-7CBB-4866-9671-7A290B2A95ED}" destId="{86D04DD1-66B9-4665-A83D-F9FF873BE4BE}" srcOrd="5" destOrd="0" presId="urn:microsoft.com/office/officeart/2005/8/layout/vList2"/>
    <dgm:cxn modelId="{48BB2A6E-EDC8-4221-8942-F80D788194A1}" type="presParOf" srcId="{33AE3471-7CBB-4866-9671-7A290B2A95ED}" destId="{04A0BDE0-F6AA-4488-A4B4-ED16CA589BC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54EC3-34CE-4E80-865A-D44B195B4494}">
      <dsp:nvSpPr>
        <dsp:cNvPr id="0" name=""/>
        <dsp:cNvSpPr/>
      </dsp:nvSpPr>
      <dsp:spPr>
        <a:xfrm>
          <a:off x="4015" y="2111"/>
          <a:ext cx="8221569" cy="13938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1) Уровень поддержки государственной политики в религиозной сфере населением страны в 2018 году - 89%, в 2020 году – 91%</a:t>
          </a:r>
          <a:endParaRPr lang="ru-RU" sz="2300" kern="1200" dirty="0"/>
        </a:p>
      </dsp:txBody>
      <dsp:txXfrm>
        <a:off x="72056" y="70152"/>
        <a:ext cx="8085487" cy="1257752"/>
      </dsp:txXfrm>
    </dsp:sp>
    <dsp:sp modelId="{4B95BB0D-BB54-4D8C-A793-C158851160B8}">
      <dsp:nvSpPr>
        <dsp:cNvPr id="0" name=""/>
        <dsp:cNvSpPr/>
      </dsp:nvSpPr>
      <dsp:spPr>
        <a:xfrm>
          <a:off x="4015" y="1465638"/>
          <a:ext cx="8221569" cy="13938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2) Уровень роста поддержки населением светских принципов развития государства в 2018 году - 61%, в 2020 году – 63%</a:t>
          </a:r>
          <a:endParaRPr lang="ru-RU" sz="2300" kern="1200" dirty="0"/>
        </a:p>
      </dsp:txBody>
      <dsp:txXfrm>
        <a:off x="72056" y="1533679"/>
        <a:ext cx="8085487" cy="1257752"/>
      </dsp:txXfrm>
    </dsp:sp>
    <dsp:sp modelId="{EAFD2A74-9A90-4E7A-B826-00AB316B2268}">
      <dsp:nvSpPr>
        <dsp:cNvPr id="0" name=""/>
        <dsp:cNvSpPr/>
      </dsp:nvSpPr>
      <dsp:spPr>
        <a:xfrm>
          <a:off x="4015" y="2929165"/>
          <a:ext cx="8221569" cy="13938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3) Уровень роста информированности населения о религиозном экстремизме и противодействии его деструктивной идеологии в 2018 году - 76%, в 2020 году – 78%</a:t>
          </a:r>
          <a:endParaRPr lang="ru-RU" sz="2300" kern="1200" dirty="0"/>
        </a:p>
      </dsp:txBody>
      <dsp:txXfrm>
        <a:off x="72056" y="2997206"/>
        <a:ext cx="8085487" cy="12577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758F0-4F06-4BF8-A14E-2577F6E5994A}">
      <dsp:nvSpPr>
        <dsp:cNvPr id="0" name=""/>
        <dsp:cNvSpPr/>
      </dsp:nvSpPr>
      <dsp:spPr>
        <a:xfrm>
          <a:off x="42836" y="297"/>
          <a:ext cx="8143927" cy="1066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Индикаторы Концепции:</a:t>
          </a:r>
          <a:endParaRPr lang="ru-RU" sz="4600" kern="1200" dirty="0"/>
        </a:p>
      </dsp:txBody>
      <dsp:txXfrm>
        <a:off x="74064" y="31525"/>
        <a:ext cx="8081471" cy="10037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C5226-755D-4B8F-BBEB-99CD177B1983}">
      <dsp:nvSpPr>
        <dsp:cNvPr id="0" name=""/>
        <dsp:cNvSpPr/>
      </dsp:nvSpPr>
      <dsp:spPr>
        <a:xfrm>
          <a:off x="632226" y="0"/>
          <a:ext cx="7165231" cy="586017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96446B-37BE-4D2F-94B2-218C88056910}">
      <dsp:nvSpPr>
        <dsp:cNvPr id="0" name=""/>
        <dsp:cNvSpPr/>
      </dsp:nvSpPr>
      <dsp:spPr>
        <a:xfrm>
          <a:off x="4218" y="1758054"/>
          <a:ext cx="2029215" cy="2344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Совершенствование мер профилактики религиозного экстремизма и терроризма, формирование в обществе иммунитета к радикальной идеологии и нулевой терпимости к радикальным проявлениям</a:t>
          </a:r>
          <a:endParaRPr lang="ru-RU" sz="1200" kern="1200" dirty="0"/>
        </a:p>
      </dsp:txBody>
      <dsp:txXfrm>
        <a:off x="103276" y="1857112"/>
        <a:ext cx="1831099" cy="2145956"/>
      </dsp:txXfrm>
    </dsp:sp>
    <dsp:sp modelId="{8684C1FA-4158-4228-994F-E93611EE82F2}">
      <dsp:nvSpPr>
        <dsp:cNvPr id="0" name=""/>
        <dsp:cNvSpPr/>
      </dsp:nvSpPr>
      <dsp:spPr>
        <a:xfrm>
          <a:off x="2134895" y="1758054"/>
          <a:ext cx="2029215" cy="2344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Снижение влияния внешних факторов на </a:t>
          </a:r>
          <a:r>
            <a:rPr lang="ru-RU" sz="1200" kern="1200" dirty="0" err="1" smtClean="0"/>
            <a:t>радикализацию</a:t>
          </a:r>
          <a:r>
            <a:rPr lang="ru-RU" sz="1200" kern="1200" dirty="0" smtClean="0"/>
            <a:t> населения Республики Казахстан</a:t>
          </a:r>
          <a:endParaRPr lang="ru-RU" sz="1200" kern="1200" dirty="0"/>
        </a:p>
      </dsp:txBody>
      <dsp:txXfrm>
        <a:off x="2233953" y="1857112"/>
        <a:ext cx="1831099" cy="2145956"/>
      </dsp:txXfrm>
    </dsp:sp>
    <dsp:sp modelId="{6BC4709D-AC69-4D20-9442-9D8EC11CFE80}">
      <dsp:nvSpPr>
        <dsp:cNvPr id="0" name=""/>
        <dsp:cNvSpPr/>
      </dsp:nvSpPr>
      <dsp:spPr>
        <a:xfrm>
          <a:off x="4265572" y="1758054"/>
          <a:ext cx="2029215" cy="2344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Повышение эффективности выявления и пресечения фактов религиозного экстремизма и терроризма</a:t>
          </a:r>
          <a:endParaRPr lang="ru-RU" sz="1200" kern="1200" dirty="0"/>
        </a:p>
      </dsp:txBody>
      <dsp:txXfrm>
        <a:off x="4364630" y="1857112"/>
        <a:ext cx="1831099" cy="2145956"/>
      </dsp:txXfrm>
    </dsp:sp>
    <dsp:sp modelId="{39198B9E-EBCA-4036-BC72-919FCC13454A}">
      <dsp:nvSpPr>
        <dsp:cNvPr id="0" name=""/>
        <dsp:cNvSpPr/>
      </dsp:nvSpPr>
      <dsp:spPr>
        <a:xfrm>
          <a:off x="6396249" y="1758054"/>
          <a:ext cx="2029215" cy="2344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Совершенствование системы реагирования на акты религиозного экстремизма и терроризма, а также минимизации и (или) ликвидации их последствий</a:t>
          </a:r>
          <a:endParaRPr lang="ru-RU" sz="1200" kern="1200" dirty="0"/>
        </a:p>
      </dsp:txBody>
      <dsp:txXfrm>
        <a:off x="6495307" y="1857112"/>
        <a:ext cx="1831099" cy="21459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FB93E-CB18-46CA-B224-1E882282E123}">
      <dsp:nvSpPr>
        <dsp:cNvPr id="0" name=""/>
        <dsp:cNvSpPr/>
      </dsp:nvSpPr>
      <dsp:spPr>
        <a:xfrm>
          <a:off x="0" y="433485"/>
          <a:ext cx="8258204" cy="11440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ЦЕЛЕВЫЕ  ИНДИКАТОРЫ</a:t>
          </a:r>
        </a:p>
        <a:p>
          <a:pPr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5846" y="489331"/>
        <a:ext cx="8146512" cy="1032312"/>
      </dsp:txXfrm>
    </dsp:sp>
    <dsp:sp modelId="{5654ADD9-3706-4FF5-900E-3047524FBFE8}">
      <dsp:nvSpPr>
        <dsp:cNvPr id="0" name=""/>
        <dsp:cNvSpPr/>
      </dsp:nvSpPr>
      <dsp:spPr>
        <a:xfrm>
          <a:off x="0" y="1635090"/>
          <a:ext cx="8258204" cy="1105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Снижение численности лиц, разделяющих экстремистские идеи, направленные на разжигание религиозной вражды или розни (к уровню 2017 года) от 10% до 65% к 2022</a:t>
          </a:r>
          <a:endParaRPr lang="ru-RU" sz="2000" kern="1200" dirty="0"/>
        </a:p>
      </dsp:txBody>
      <dsp:txXfrm>
        <a:off x="53973" y="1689063"/>
        <a:ext cx="8150258" cy="997704"/>
      </dsp:txXfrm>
    </dsp:sp>
    <dsp:sp modelId="{58D1AC8B-A9F0-42F2-BB03-C54685540B75}">
      <dsp:nvSpPr>
        <dsp:cNvPr id="0" name=""/>
        <dsp:cNvSpPr/>
      </dsp:nvSpPr>
      <dsp:spPr>
        <a:xfrm>
          <a:off x="0" y="2798340"/>
          <a:ext cx="8258204" cy="1105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Доля предупрежденных и своевременно пресеченных (на стадиях формирования замысла, подготовки, покушения) террористических и иных насильственных акций экстремистского характера – 95%</a:t>
          </a:r>
          <a:endParaRPr lang="ru-RU" sz="2000" kern="1200" dirty="0"/>
        </a:p>
      </dsp:txBody>
      <dsp:txXfrm>
        <a:off x="53973" y="2852313"/>
        <a:ext cx="8150258" cy="997704"/>
      </dsp:txXfrm>
    </dsp:sp>
    <dsp:sp modelId="{04A0BDE0-F6AA-4488-A4B4-ED16CA589BC3}">
      <dsp:nvSpPr>
        <dsp:cNvPr id="0" name=""/>
        <dsp:cNvSpPr/>
      </dsp:nvSpPr>
      <dsp:spPr>
        <a:xfrm>
          <a:off x="0" y="3961590"/>
          <a:ext cx="8258204" cy="1105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Уровень готовности к реагированию на акты терроризма, а также минимизации и (или) ликвидации последствий актов терроризма на территории Республики Казахстан  от 93% до 95% к 2022</a:t>
          </a:r>
          <a:endParaRPr lang="ru-RU" sz="2000" kern="1200" dirty="0"/>
        </a:p>
      </dsp:txBody>
      <dsp:txXfrm>
        <a:off x="53973" y="4015563"/>
        <a:ext cx="8150258" cy="997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052736"/>
            <a:ext cx="8784976" cy="23275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Мероприятия по профилактике религиозно мотивированного экстремизма и их освещение в СМИ в 2018 году в Республике Казахстан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008112"/>
          </a:xfrm>
        </p:spPr>
        <p:txBody>
          <a:bodyPr/>
          <a:lstStyle/>
          <a:p>
            <a:r>
              <a:rPr lang="ru-RU" dirty="0" err="1" smtClean="0"/>
              <a:t>Гайко</a:t>
            </a:r>
            <a:r>
              <a:rPr lang="ru-RU" dirty="0" smtClean="0"/>
              <a:t> Ольга</a:t>
            </a:r>
          </a:p>
          <a:p>
            <a:r>
              <a:rPr lang="ru-RU" dirty="0" smtClean="0"/>
              <a:t>Бишкек, 6-8 декабря 2018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15074" y="5357826"/>
            <a:ext cx="27318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facebook.com</a:t>
            </a:r>
            <a:r>
              <a:rPr lang="ru-RU" dirty="0" smtClean="0"/>
              <a:t> </a:t>
            </a:r>
            <a:r>
              <a:rPr lang="en-US" dirty="0" smtClean="0"/>
              <a:t>Olga </a:t>
            </a:r>
            <a:r>
              <a:rPr lang="en-US" dirty="0" err="1" smtClean="0"/>
              <a:t>Gayko</a:t>
            </a:r>
            <a:endParaRPr lang="en-US" dirty="0" smtClean="0"/>
          </a:p>
          <a:p>
            <a:r>
              <a:rPr lang="en-US" dirty="0" smtClean="0"/>
              <a:t>gajko_olga@mail.ru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291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Информационно-разъяснительная работа в СМИ в </a:t>
            </a:r>
            <a:r>
              <a:rPr lang="en-US" dirty="0" smtClean="0"/>
              <a:t>III</a:t>
            </a:r>
            <a:r>
              <a:rPr lang="ru-RU" dirty="0" smtClean="0"/>
              <a:t> квартале т.г.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214422"/>
          <a:ext cx="8286808" cy="4911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ИРР в СМИ в разрезе регионов за </a:t>
            </a:r>
            <a:r>
              <a:rPr lang="en-US" sz="2000" dirty="0" smtClean="0"/>
              <a:t>III </a:t>
            </a:r>
            <a:r>
              <a:rPr lang="ru-RU" sz="2000" dirty="0" smtClean="0"/>
              <a:t>квартал 2018 года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957581"/>
              </p:ext>
            </p:extLst>
          </p:nvPr>
        </p:nvGraphicFramePr>
        <p:xfrm>
          <a:off x="611560" y="1844824"/>
          <a:ext cx="784887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Производство аудио/видеопродукции, направленной на противодействие религиозно мотивированному экстремизму и терроризму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9082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971905"/>
              </p:ext>
            </p:extLst>
          </p:nvPr>
        </p:nvGraphicFramePr>
        <p:xfrm>
          <a:off x="467544" y="1268760"/>
          <a:ext cx="8281169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2618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714488"/>
            <a:ext cx="8286807" cy="4411675"/>
          </a:xfrm>
        </p:spPr>
        <p:txBody>
          <a:bodyPr>
            <a:normAutofit/>
          </a:bodyPr>
          <a:lstStyle/>
          <a:p>
            <a:r>
              <a:rPr lang="ru-RU" dirty="0" smtClean="0"/>
              <a:t>Некорректное использование специальных терминов</a:t>
            </a:r>
          </a:p>
          <a:p>
            <a:r>
              <a:rPr lang="ru-RU" dirty="0" smtClean="0"/>
              <a:t>«Штампованные» однотипные сюжеты, «</a:t>
            </a:r>
            <a:r>
              <a:rPr lang="ru-RU" dirty="0" err="1" smtClean="0"/>
              <a:t>канцелярит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Сомнительные, неподтвержденные источники; </a:t>
            </a:r>
          </a:p>
          <a:p>
            <a:r>
              <a:rPr lang="ru-RU" dirty="0" smtClean="0"/>
              <a:t>Обратный эффект, например,  подогревание потенциального интереса граждан Казахстана к выезду в зоны боевых действий, учебе в сомнительных зарубежных теологических учреждениях и т.д.;</a:t>
            </a:r>
            <a:endParaRPr lang="en-US" dirty="0" smtClean="0"/>
          </a:p>
          <a:p>
            <a:r>
              <a:rPr lang="ru-RU" dirty="0" smtClean="0"/>
              <a:t>Романтизация и «героизация» членов экстремистских и террористических течений и организаций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проблемы при освещении мероприятий в СМИ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716" y="2674938"/>
            <a:ext cx="6138506" cy="34512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Экспертное сообщество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45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716" y="2674938"/>
            <a:ext cx="6138506" cy="34512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niac.gov.kz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27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391" y="548680"/>
            <a:ext cx="8400409" cy="55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98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662" y="1772816"/>
            <a:ext cx="8302118" cy="46676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www.irgcenter.kz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90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3000372"/>
            <a:ext cx="67866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 smtClean="0">
                <a:solidFill>
                  <a:srgbClr val="002060"/>
                </a:solidFill>
                <a:latin typeface="a_ModernoCaps" pitchFamily="82" charset="-52"/>
              </a:rPr>
              <a:t>Спасибо за внимание!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8328"/>
            <a:ext cx="8003232" cy="78641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dirty="0" smtClean="0"/>
              <a:t>Конфессиональная структура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0" y="1268413"/>
          <a:ext cx="8715436" cy="5449897"/>
        </p:xfrm>
        <a:graphic>
          <a:graphicData uri="http://schemas.openxmlformats.org/drawingml/2006/table">
            <a:tbl>
              <a:tblPr/>
              <a:tblGrid>
                <a:gridCol w="757946"/>
                <a:gridCol w="5493223"/>
                <a:gridCol w="2464267"/>
              </a:tblGrid>
              <a:tr h="252693">
                <a:tc>
                  <a:txBody>
                    <a:bodyPr/>
                    <a:lstStyle/>
                    <a:p>
                      <a:r>
                        <a:rPr lang="ru-RU" sz="500" b="1" dirty="0">
                          <a:effectLst/>
                        </a:rPr>
                        <a:t>№</a:t>
                      </a:r>
                      <a:endParaRPr lang="ru-RU" sz="500" dirty="0">
                        <a:effectLst/>
                      </a:endParaRP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effectLst/>
                        </a:rPr>
                        <a:t>Конфессии</a:t>
                      </a:r>
                      <a:endParaRPr lang="ru-RU" sz="1100" dirty="0">
                        <a:effectLst/>
                      </a:endParaRP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</a:rPr>
                        <a:t>На</a:t>
                      </a:r>
                      <a:r>
                        <a:rPr lang="ru-RU" sz="1100" baseline="0" dirty="0" smtClean="0">
                          <a:effectLst/>
                        </a:rPr>
                        <a:t> 1 октября 2018 года</a:t>
                      </a:r>
                      <a:endParaRPr lang="ru-RU" sz="1100" dirty="0">
                        <a:effectLst/>
                      </a:endParaRP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</a:tr>
              <a:tr h="252693"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1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</a:rPr>
                        <a:t>Ислам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</a:rPr>
                        <a:t>2592</a:t>
                      </a:r>
                      <a:endParaRPr lang="ru-RU" sz="1400" b="1" dirty="0">
                        <a:effectLst/>
                      </a:endParaRP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</a:tr>
              <a:tr h="252693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2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</a:rPr>
                        <a:t>Православие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</a:rPr>
                        <a:t>339</a:t>
                      </a:r>
                      <a:endParaRPr lang="ru-RU" sz="1400" b="1" dirty="0">
                        <a:effectLst/>
                      </a:endParaRP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</a:tr>
              <a:tr h="252693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3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</a:rPr>
                        <a:t>Пятидесятнические церкви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</a:rPr>
                        <a:t>226</a:t>
                      </a:r>
                      <a:endParaRPr lang="ru-RU" sz="1400" b="1" dirty="0">
                        <a:effectLst/>
                      </a:endParaRP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</a:tr>
              <a:tr h="252693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4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</a:rPr>
                        <a:t>Евангельские христиане-баптисты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</a:rPr>
                        <a:t>183</a:t>
                      </a:r>
                      <a:endParaRPr lang="ru-RU" sz="1400" b="1" dirty="0">
                        <a:effectLst/>
                      </a:endParaRP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</a:tr>
              <a:tr h="252693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5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</a:rPr>
                        <a:t>Католицизм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</a:rPr>
                        <a:t>86</a:t>
                      </a:r>
                      <a:endParaRPr lang="ru-RU" sz="1400" b="1" dirty="0">
                        <a:effectLst/>
                      </a:endParaRP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</a:tr>
              <a:tr h="252693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6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</a:rPr>
                        <a:t>Свидетели Иеговы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</a:rPr>
                        <a:t>60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</a:tr>
              <a:tr h="252693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7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</a:rPr>
                        <a:t>Пресвитерианские церкви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</a:rPr>
                        <a:t>107</a:t>
                      </a:r>
                      <a:endParaRPr lang="ru-RU" sz="1400" b="1" dirty="0">
                        <a:effectLst/>
                      </a:endParaRP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</a:tr>
              <a:tr h="252693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8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</a:rPr>
                        <a:t>Адвентисты Седьмого дня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</a:rPr>
                        <a:t>42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</a:tr>
              <a:tr h="252693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9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/>
                        </a:rPr>
                        <a:t>Евангелическо-лютеранская </a:t>
                      </a:r>
                      <a:r>
                        <a:rPr lang="ru-RU" sz="1200" b="1" dirty="0">
                          <a:effectLst/>
                        </a:rPr>
                        <a:t>церковь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</a:rPr>
                        <a:t>14</a:t>
                      </a:r>
                      <a:endParaRPr lang="ru-RU" sz="1400" b="1" dirty="0">
                        <a:effectLst/>
                      </a:endParaRP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</a:tr>
              <a:tr h="252693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10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</a:rPr>
                        <a:t>Методисты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</a:rPr>
                        <a:t>11</a:t>
                      </a:r>
                      <a:endParaRPr lang="ru-RU" sz="1400" b="1" dirty="0">
                        <a:effectLst/>
                      </a:endParaRP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</a:tr>
              <a:tr h="252693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11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</a:rPr>
                        <a:t>Новоапостольская церковь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</a:rPr>
                        <a:t>26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</a:tr>
              <a:tr h="252693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12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/>
                        </a:rPr>
                        <a:t>Общество</a:t>
                      </a:r>
                      <a:r>
                        <a:rPr lang="ru-RU" sz="1200" b="1" baseline="0" dirty="0" smtClean="0">
                          <a:effectLst/>
                        </a:rPr>
                        <a:t> Сознания Кришны</a:t>
                      </a:r>
                      <a:endParaRPr lang="ru-RU" sz="1200" b="1" dirty="0">
                        <a:effectLst/>
                      </a:endParaRP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</a:rPr>
                        <a:t>8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</a:tr>
              <a:tr h="252693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13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</a:rPr>
                        <a:t>Иудаизм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</a:rPr>
                        <a:t>7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</a:tr>
              <a:tr h="252693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14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err="1">
                          <a:effectLst/>
                        </a:rPr>
                        <a:t>Бахаи</a:t>
                      </a:r>
                      <a:endParaRPr lang="ru-RU" sz="1200" b="1" dirty="0">
                        <a:effectLst/>
                      </a:endParaRP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</a:rPr>
                        <a:t>6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</a:tr>
              <a:tr h="252693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15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</a:rPr>
                        <a:t>Меннониты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</a:rPr>
                        <a:t>4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</a:tr>
              <a:tr h="417916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16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</a:rPr>
                        <a:t>Буддизм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</a:rPr>
                        <a:t>2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</a:tr>
              <a:tr h="252693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17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</a:rPr>
                        <a:t>Церковь Иисуса Христа </a:t>
                      </a:r>
                      <a:r>
                        <a:rPr lang="ru-RU" sz="1200" b="1" dirty="0" smtClean="0">
                          <a:effectLst/>
                        </a:rPr>
                        <a:t>Святых </a:t>
                      </a:r>
                      <a:r>
                        <a:rPr lang="ru-RU" sz="1200" b="1" dirty="0">
                          <a:effectLst/>
                        </a:rPr>
                        <a:t>последних дней (мормоны)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</a:rPr>
                        <a:t>2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</a:tr>
              <a:tr h="252693"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18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</a:rPr>
                        <a:t>Церковь объединения Муна (Муниты)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</a:rPr>
                        <a:t>1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</a:tr>
              <a:tr h="252693"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</a:rPr>
                        <a:t>ИТОГО</a:t>
                      </a: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</a:rPr>
                        <a:t>3 </a:t>
                      </a:r>
                      <a:r>
                        <a:rPr lang="ru-RU" sz="1400" b="1" dirty="0" smtClean="0">
                          <a:effectLst/>
                        </a:rPr>
                        <a:t>720</a:t>
                      </a:r>
                      <a:endParaRPr lang="ru-RU" sz="1400" b="1" dirty="0">
                        <a:effectLst/>
                      </a:endParaRPr>
                    </a:p>
                  </a:txBody>
                  <a:tcPr marL="26078" marR="26078" marT="26078" marB="26078" anchor="ctr">
                    <a:lnL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46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268760"/>
            <a:ext cx="8136904" cy="4857403"/>
          </a:xfrm>
        </p:spPr>
        <p:txBody>
          <a:bodyPr/>
          <a:lstStyle/>
          <a:p>
            <a:pPr lvl="0"/>
            <a:r>
              <a:rPr lang="ru-RU" b="1" dirty="0" smtClean="0"/>
              <a:t>Конституция Республики Казахстан</a:t>
            </a:r>
          </a:p>
          <a:p>
            <a:pPr lvl="0"/>
            <a:r>
              <a:rPr lang="ru-RU" b="1" dirty="0" smtClean="0"/>
              <a:t>Закон </a:t>
            </a:r>
            <a:r>
              <a:rPr lang="ru-RU" b="1" dirty="0"/>
              <a:t>РК «О религиозной деятельности и религиозных объединениях» от 11 октября 2011 г.   № 483-IV</a:t>
            </a:r>
            <a:endParaRPr lang="ru-RU" dirty="0"/>
          </a:p>
          <a:p>
            <a:pPr lvl="0"/>
            <a:r>
              <a:rPr lang="ru-RU" b="1" dirty="0"/>
              <a:t>Концепция государственной политики в религиозной сфере Республики Казахстан на 2017-2020 годы </a:t>
            </a:r>
            <a:endParaRPr lang="ru-RU" dirty="0"/>
          </a:p>
          <a:p>
            <a:pPr lvl="0"/>
            <a:r>
              <a:rPr lang="ru-RU" b="1" dirty="0"/>
              <a:t>Государственная программа по противодействию религиозному экстремизму и терроризму в Республике Казахстан на 2018 - 2022 годы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68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57200" y="1143000"/>
          <a:ext cx="8229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3017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681577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57200" y="1143000"/>
          <a:ext cx="8229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5152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00034" y="714356"/>
          <a:ext cx="8429684" cy="586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071670" y="928670"/>
            <a:ext cx="5444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Безопасность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5500702"/>
            <a:ext cx="602984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Государственная программа по противодействию </a:t>
            </a:r>
          </a:p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религиозному экстремизму и терроризму в РК </a:t>
            </a:r>
          </a:p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2018-2022 год</a:t>
            </a:r>
            <a:r>
              <a:rPr lang="ru-RU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ы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0777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714356"/>
          <a:ext cx="8258204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4719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568952" cy="714408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Мероприятия по профилактике экстремизма в РК в 2018 году </a:t>
            </a:r>
            <a:br>
              <a:rPr lang="ru-RU" sz="2400" dirty="0" smtClean="0"/>
            </a:br>
            <a:r>
              <a:rPr lang="ru-RU" sz="2400" dirty="0" smtClean="0"/>
              <a:t>(по состоянию на 1.10.2018)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632819"/>
              </p:ext>
            </p:extLst>
          </p:nvPr>
        </p:nvGraphicFramePr>
        <p:xfrm>
          <a:off x="467544" y="1340768"/>
          <a:ext cx="8208912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1469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599" cy="4425355"/>
          </a:xfrm>
        </p:spPr>
        <p:txBody>
          <a:bodyPr/>
          <a:lstStyle/>
          <a:p>
            <a:r>
              <a:rPr lang="ru-RU" dirty="0" smtClean="0"/>
              <a:t>Встречи с населением (в </a:t>
            </a:r>
            <a:r>
              <a:rPr lang="en-US" dirty="0" smtClean="0"/>
              <a:t>III</a:t>
            </a:r>
            <a:r>
              <a:rPr lang="ru-RU" dirty="0" smtClean="0"/>
              <a:t> кв. 4752/334151)</a:t>
            </a:r>
          </a:p>
          <a:p>
            <a:r>
              <a:rPr lang="ru-RU" dirty="0" smtClean="0"/>
              <a:t>Семинары (554/27878)</a:t>
            </a:r>
          </a:p>
          <a:p>
            <a:r>
              <a:rPr lang="ru-RU" dirty="0" smtClean="0"/>
              <a:t>Лекции (1173/71055)</a:t>
            </a:r>
          </a:p>
          <a:p>
            <a:r>
              <a:rPr lang="ru-RU" dirty="0" smtClean="0"/>
              <a:t>Круглые столы (228/9588)</a:t>
            </a:r>
          </a:p>
          <a:p>
            <a:r>
              <a:rPr lang="ru-RU" dirty="0" smtClean="0"/>
              <a:t>Конференции (49/5862)</a:t>
            </a:r>
          </a:p>
          <a:p>
            <a:r>
              <a:rPr lang="ru-RU" dirty="0" smtClean="0"/>
              <a:t>Иные формы (1944/57468)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мероприятий  региональных ИРГ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344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853</TotalTime>
  <Words>566</Words>
  <Application>Microsoft Office PowerPoint</Application>
  <PresentationFormat>Экран (4:3)</PresentationFormat>
  <Paragraphs>122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a_ModernoCaps</vt:lpstr>
      <vt:lpstr>Candara</vt:lpstr>
      <vt:lpstr>Symbol</vt:lpstr>
      <vt:lpstr>Times New Roman</vt:lpstr>
      <vt:lpstr>Волна</vt:lpstr>
      <vt:lpstr>Мероприятия по профилактике религиозно мотивированного экстремизма и их освещение в СМИ в 2018 году в Республике Казахстан</vt:lpstr>
      <vt:lpstr>Конфессиональная структура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Мероприятия по профилактике экстремизма в РК в 2018 году  (по состоянию на 1.10.2018)</vt:lpstr>
      <vt:lpstr>Формы мероприятий  региональных ИРГ</vt:lpstr>
      <vt:lpstr>Информационно-разъяснительная работа в СМИ в III квартале т.г.</vt:lpstr>
      <vt:lpstr>ИРР в СМИ в разрезе регионов за III квартал 2018 года</vt:lpstr>
      <vt:lpstr>Производство аудио/видеопродукции, направленной на противодействие религиозно мотивированному экстремизму и терроризму</vt:lpstr>
      <vt:lpstr>Презентация PowerPoint</vt:lpstr>
      <vt:lpstr>Основные проблемы при освещении мероприятий в СМИ</vt:lpstr>
      <vt:lpstr>Экспертное сообщество</vt:lpstr>
      <vt:lpstr>niac.gov.kz</vt:lpstr>
      <vt:lpstr>Презентация PowerPoint</vt:lpstr>
      <vt:lpstr>www.irgcenter.kz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 по профилактике религиозно мотивированного экстремизма и их освещение в СМИ в 2018 году в Республике Казахстан</dc:title>
  <dc:creator>User</dc:creator>
  <cp:lastModifiedBy>Hotels</cp:lastModifiedBy>
  <cp:revision>58</cp:revision>
  <dcterms:modified xsi:type="dcterms:W3CDTF">2018-12-07T05:03:54Z</dcterms:modified>
</cp:coreProperties>
</file>