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6" r:id="rId2"/>
    <p:sldId id="350" r:id="rId3"/>
    <p:sldId id="355" r:id="rId4"/>
    <p:sldId id="356" r:id="rId5"/>
    <p:sldId id="357" r:id="rId6"/>
    <p:sldId id="354" r:id="rId7"/>
  </p:sldIdLst>
  <p:sldSz cx="9906000" cy="6858000" type="A4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B1560"/>
    <a:srgbClr val="A394BE"/>
    <a:srgbClr val="A00045"/>
    <a:srgbClr val="006DDA"/>
    <a:srgbClr val="6A002E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9" autoAdjust="0"/>
  </p:normalViewPr>
  <p:slideViewPr>
    <p:cSldViewPr>
      <p:cViewPr varScale="1">
        <p:scale>
          <a:sx n="66" d="100"/>
          <a:sy n="66" d="100"/>
        </p:scale>
        <p:origin x="1120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-2632" y="-8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Saferworld: Presentation title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1D277E-7666-BC47-9C6A-865169802FED}" type="datetime4">
              <a:rPr lang="en-GB"/>
              <a:pPr>
                <a:defRPr/>
              </a:pPr>
              <a:t>06 December 2018</a:t>
            </a:fld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Presented by</a:t>
            </a:r>
            <a:r>
              <a:rPr lang="en-GB" smtClean="0"/>
              <a:t>:</a:t>
            </a: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0B31A9-E6F1-C04B-A124-86E5CD331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5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Saferworld: Presentation title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94B673-A691-EE40-913C-DA8BE60869A8}" type="datetime4">
              <a:rPr lang="en-GB"/>
              <a:pPr>
                <a:defRPr/>
              </a:pPr>
              <a:t>06 December 2018</a:t>
            </a:fld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14875"/>
            <a:ext cx="43180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Presented by</a:t>
            </a:r>
            <a:r>
              <a:rPr lang="en-GB" smtClean="0"/>
              <a:t>:</a:t>
            </a:r>
            <a:endParaRPr lang="en-GB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B9BF4-C555-8A4C-8F73-6DED94C77A5C}" type="slidenum">
              <a:rPr lang="en-GB"/>
              <a:pPr>
                <a:defRPr/>
              </a:pPr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607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Saferworld: Presentation title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EA919A-324A-478D-8943-028FA14B76A3}" type="datetime4">
              <a:rPr lang="en-GB" smtClean="0">
                <a:ea typeface="ＭＳ Ｐゴシック" pitchFamily="34" charset="-128"/>
              </a:rPr>
              <a:pPr/>
              <a:t>06 December 2018</a:t>
            </a:fld>
            <a:r>
              <a:rPr lang="en-GB" smtClean="0">
                <a:ea typeface="ＭＳ Ｐゴシック" pitchFamily="34" charset="-128"/>
              </a:rPr>
              <a:t>November 15, 2004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Presented by: Sharmala Naidoo 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41990C-0469-406D-8468-550FD994F2FA}" type="slidenum">
              <a:rPr lang="en-GB" smtClean="0">
                <a:ea typeface="ＭＳ Ｐゴシック" pitchFamily="34" charset="-128"/>
              </a:rPr>
              <a:pPr/>
              <a:t>1</a:t>
            </a:fld>
            <a:endParaRPr lang="en-GB" sz="1200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4714875"/>
            <a:ext cx="4205288" cy="4467225"/>
          </a:xfrm>
          <a:noFill/>
        </p:spPr>
        <p:txBody>
          <a:bodyPr/>
          <a:lstStyle/>
          <a:p>
            <a:pPr eaLnBrk="1" hangingPunct="1"/>
            <a:r>
              <a:rPr lang="en-GB" b="1" dirty="0" smtClean="0">
                <a:ea typeface="ＭＳ Ｐゴシック" pitchFamily="34" charset="-128"/>
              </a:rPr>
              <a:t>Title page</a:t>
            </a: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This is an example of PowerPoint</a:t>
            </a:r>
            <a:r>
              <a:rPr lang="ja-JP" altLang="en-GB" dirty="0" smtClean="0">
                <a:ea typeface="ＭＳ Ｐゴシック" pitchFamily="34" charset="-128"/>
              </a:rPr>
              <a:t>’</a:t>
            </a:r>
            <a:r>
              <a:rPr lang="en-GB" altLang="ja-JP" dirty="0" smtClean="0">
                <a:ea typeface="ＭＳ Ｐゴシック" pitchFamily="34" charset="-128"/>
              </a:rPr>
              <a:t>s notes feature in action.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Additional notes can be added to slides by typing in the notes pane in the normal view, these can then be printed out as notes pages which feature a picture of the slide.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This feature is useful for giving background information to your audience before or after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208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5805264"/>
            <a:ext cx="9906000" cy="105273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Times"/>
              <a:ea typeface="+mn-ea"/>
              <a:cs typeface="+mn-cs"/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0" y="5805264"/>
            <a:ext cx="9906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912813" y="358775"/>
            <a:ext cx="7545387" cy="1066800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4038600"/>
            <a:ext cx="48768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6"/>
          <a:stretch/>
        </p:blipFill>
        <p:spPr>
          <a:xfrm>
            <a:off x="920744" y="5911598"/>
            <a:ext cx="4374587" cy="85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99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0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1288" y="381000"/>
            <a:ext cx="1858962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381000"/>
            <a:ext cx="5426075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4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381000"/>
            <a:ext cx="74295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20750" y="1628775"/>
            <a:ext cx="7429500" cy="41132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64767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9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5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0" y="1628775"/>
            <a:ext cx="363855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628775"/>
            <a:ext cx="363855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4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7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7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3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57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0" y="0"/>
            <a:ext cx="685800" cy="58052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381000"/>
            <a:ext cx="742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1628775"/>
            <a:ext cx="7429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0" y="5805264"/>
            <a:ext cx="685800" cy="105273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n>
                <a:noFill/>
              </a:ln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5805264"/>
            <a:ext cx="9906000" cy="105273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Times"/>
              <a:ea typeface="+mn-ea"/>
              <a:cs typeface="+mn-cs"/>
            </a:endParaRP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>
            <a:off x="0" y="5805264"/>
            <a:ext cx="9906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4"/>
          <a:stretch/>
        </p:blipFill>
        <p:spPr>
          <a:xfrm>
            <a:off x="920744" y="5911598"/>
            <a:ext cx="4306349" cy="8547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 Black" charset="0"/>
        </a:defRPr>
      </a:lvl9pPr>
    </p:titleStyle>
    <p:bodyStyle>
      <a:lvl1pPr marL="342900" indent="-342900" algn="l" defTabSz="863600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1500" indent="-342900" algn="l" defTabSz="863600" rtl="0" eaLnBrk="1" fontAlgn="base" hangingPunct="1">
        <a:spcBef>
          <a:spcPct val="20000"/>
        </a:spcBef>
        <a:spcAft>
          <a:spcPct val="0"/>
        </a:spcAft>
        <a:buSzPct val="100000"/>
        <a:buFont typeface="Wingdings" charset="0"/>
        <a:buChar char="§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92200" indent="-342900" algn="l" defTabSz="863600" rtl="0" eaLnBrk="1" fontAlgn="base" hangingPunct="1">
        <a:spcBef>
          <a:spcPct val="20000"/>
        </a:spcBef>
        <a:spcAft>
          <a:spcPct val="0"/>
        </a:spcAft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49400" indent="-342900" algn="l" defTabSz="863600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425700" indent="-228600" algn="l" defTabSz="863600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882900" indent="-228600" algn="l" defTabSz="863600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3340100" indent="-228600" algn="l" defTabSz="863600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797300" indent="-228600" algn="l" defTabSz="863600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4254500" indent="-228600" algn="l" defTabSz="863600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tricotofarrell@saferworld.org.uk" TargetMode="External"/><Relationship Id="rId2" Type="http://schemas.openxmlformats.org/officeDocument/2006/relationships/hyperlink" Target="http://www.saferworld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20750" y="4292600"/>
            <a:ext cx="7776666" cy="838200"/>
          </a:xfrm>
        </p:spPr>
        <p:txBody>
          <a:bodyPr/>
          <a:lstStyle/>
          <a:p>
            <a:pPr marL="0" indent="0"/>
            <a:r>
              <a:rPr lang="en-GB" sz="240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Kloé Tricot O’Farrell, </a:t>
            </a:r>
            <a:r>
              <a:rPr lang="en-GB" sz="240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Conflict &amp; Security Adviser, Central Asia </a:t>
            </a:r>
            <a:r>
              <a:rPr lang="en-GB" sz="240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endParaRPr lang="en-GB" sz="2400" dirty="0" smtClean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/>
            <a:r>
              <a:rPr lang="en-GB" sz="240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7 December </a:t>
            </a:r>
            <a:r>
              <a:rPr lang="en-GB" sz="240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2018</a:t>
            </a:r>
            <a:endParaRPr lang="en-GB" sz="2400" dirty="0" smtClean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914400" y="1844824"/>
            <a:ext cx="7711008" cy="18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63600">
              <a:spcBef>
                <a:spcPct val="20000"/>
              </a:spcBef>
            </a:pPr>
            <a:endParaRPr lang="en-GB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8624" y="1862184"/>
            <a:ext cx="6696744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without risks: Working with the media and counter-messaging for PVE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25" y="145504"/>
            <a:ext cx="7429500" cy="83820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Evidence, analysis &amp; dialogue 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5" y="1422394"/>
            <a:ext cx="2170717" cy="306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441960"/>
            <a:ext cx="2185045" cy="30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2667468"/>
            <a:ext cx="2138529" cy="30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5285" t="17693" r="44185" b="6461"/>
          <a:stretch/>
        </p:blipFill>
        <p:spPr>
          <a:xfrm>
            <a:off x="4410639" y="2636912"/>
            <a:ext cx="2172677" cy="3036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5285" t="17693" r="44518" b="6062"/>
          <a:stretch/>
        </p:blipFill>
        <p:spPr>
          <a:xfrm>
            <a:off x="1001825" y="1360058"/>
            <a:ext cx="2393821" cy="33998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92" y="2564904"/>
            <a:ext cx="2145760" cy="30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-27384"/>
            <a:ext cx="7429500" cy="838200"/>
          </a:xfrm>
        </p:spPr>
        <p:txBody>
          <a:bodyPr/>
          <a:lstStyle/>
          <a:p>
            <a:r>
              <a:rPr lang="en-GB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A. The </a:t>
            </a:r>
            <a:r>
              <a:rPr lang="en-GB" sz="3500" b="1" dirty="0">
                <a:latin typeface="Calibri" panose="020F0502020204030204" pitchFamily="34" charset="0"/>
                <a:cs typeface="Calibri" panose="020F0502020204030204" pitchFamily="34" charset="0"/>
              </a:rPr>
              <a:t>risks posed by C/PVE </a:t>
            </a:r>
            <a:endParaRPr lang="en-GB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052736"/>
            <a:ext cx="8136706" cy="47612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ignores the problematic 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agendas and behaviours of 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actors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514350" indent="-514350"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 focusses on certain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</a:p>
          <a:p>
            <a:pPr marL="514350" indent="-514350"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 seeks to establish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simplistic causal links 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achieve a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narrow objective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514350" indent="-514350"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spite of the name, it is more about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than prevention…   </a:t>
            </a:r>
            <a:endParaRPr lang="en-GB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5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-27384"/>
            <a:ext cx="8064698" cy="838200"/>
          </a:xfrm>
        </p:spPr>
        <p:txBody>
          <a:bodyPr/>
          <a:lstStyle/>
          <a:p>
            <a:r>
              <a:rPr lang="en-GB" sz="35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The problems with counter-messaging </a:t>
            </a:r>
            <a:endParaRPr lang="en-GB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980728"/>
            <a:ext cx="8280722" cy="483326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It is difficult to develop messages and narratives which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resonate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 target 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audiences; </a:t>
            </a:r>
          </a:p>
          <a:p>
            <a:pPr marL="514350" indent="-514350">
              <a:buFontTx/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reinforce people’s beliefs 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and create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anger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GB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It can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tigmatise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, foment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 and cement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repression;</a:t>
            </a:r>
          </a:p>
          <a:p>
            <a:pPr marL="514350" indent="-514350">
              <a:buFontTx/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 tends to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debate; </a:t>
            </a:r>
          </a:p>
          <a:p>
            <a:pPr marL="514350" indent="-514350">
              <a:buFontTx/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 puts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partners 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 difficult position;</a:t>
            </a:r>
          </a:p>
          <a:p>
            <a:pPr marL="514350" indent="-514350">
              <a:buFontTx/>
              <a:buAutoNum type="arabicPeriod"/>
            </a:pP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distracts 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what is really needed: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improving people’s lives</a:t>
            </a:r>
            <a:r>
              <a:rPr lang="en-GB" sz="3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GB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GB" sz="3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-73496"/>
            <a:ext cx="8064698" cy="838200"/>
          </a:xfrm>
        </p:spPr>
        <p:txBody>
          <a:bodyPr/>
          <a:lstStyle/>
          <a:p>
            <a:r>
              <a:rPr lang="en-GB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C. What can be done? </a:t>
            </a:r>
            <a:endParaRPr lang="en-GB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836712"/>
            <a:ext cx="8784778" cy="4896544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Shift from top down messaging to promoting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dialogue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concerns; </a:t>
            </a:r>
          </a:p>
          <a:p>
            <a:pPr marL="514350" indent="-514350">
              <a:buFontTx/>
              <a:buAutoNum type="arabicPeriod"/>
            </a:pP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Ensure people can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trust your communications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should be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grounded in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7429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should be shared to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benefit the people receiving it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not to better control them;</a:t>
            </a:r>
          </a:p>
          <a:p>
            <a:pPr marL="7429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Don’t make promises you can’t keep; </a:t>
            </a:r>
          </a:p>
          <a:p>
            <a:pPr marL="742950" lvl="1" indent="-514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Peace education is important, seeing it work in practice even more so </a:t>
            </a:r>
          </a:p>
          <a:p>
            <a:pPr marL="514350" indent="-514350">
              <a:buFontTx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Actions speak louder than words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focus on improving people’s lives  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628775"/>
            <a:ext cx="8424738" cy="4113213"/>
          </a:xfrm>
        </p:spPr>
        <p:txBody>
          <a:bodyPr/>
          <a:lstStyle/>
          <a:p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ru-RU" sz="3200" dirty="0" smtClean="0"/>
              <a:t>Спасибо</a:t>
            </a:r>
            <a:r>
              <a:rPr lang="en-GB" sz="3200" dirty="0" smtClean="0"/>
              <a:t>! </a:t>
            </a:r>
            <a:endParaRPr lang="en-GB" sz="3200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>
                <a:hlinkClick r:id="rId2"/>
              </a:rPr>
              <a:t>www.Saferworld.org.uk</a:t>
            </a:r>
            <a:r>
              <a:rPr lang="en-GB" dirty="0" smtClean="0"/>
              <a:t> </a:t>
            </a:r>
            <a:endParaRPr lang="en-GB" dirty="0" smtClean="0"/>
          </a:p>
          <a:p>
            <a:pPr algn="ctr"/>
            <a:r>
              <a:rPr lang="en-GB" dirty="0" smtClean="0">
                <a:hlinkClick r:id="rId3"/>
              </a:rPr>
              <a:t>ktricotofarrell@saferworld.org.uk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2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0224 CA2CT planning session presentation">
  <a:themeElements>
    <a:clrScheme name="">
      <a:dk1>
        <a:srgbClr val="0B1560"/>
      </a:dk1>
      <a:lt1>
        <a:srgbClr val="A394BE"/>
      </a:lt1>
      <a:dk2>
        <a:srgbClr val="FFFFFF"/>
      </a:dk2>
      <a:lt2>
        <a:srgbClr val="3E3E5C"/>
      </a:lt2>
      <a:accent1>
        <a:srgbClr val="60597B"/>
      </a:accent1>
      <a:accent2>
        <a:srgbClr val="0033CC"/>
      </a:accent2>
      <a:accent3>
        <a:srgbClr val="CEC8DB"/>
      </a:accent3>
      <a:accent4>
        <a:srgbClr val="081051"/>
      </a:accent4>
      <a:accent5>
        <a:srgbClr val="B6B5BF"/>
      </a:accent5>
      <a:accent6>
        <a:srgbClr val="002DB9"/>
      </a:accent6>
      <a:hlink>
        <a:srgbClr val="6681FF"/>
      </a:hlink>
      <a:folHlink>
        <a:srgbClr val="FF6633"/>
      </a:folHlink>
    </a:clrScheme>
    <a:fontScheme name="Saferworld4_sho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aferworld4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rworld4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rworld4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rworld4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rworld4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rworld4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13">
        <a:dk1>
          <a:srgbClr val="3E3E5C"/>
        </a:dk1>
        <a:lt1>
          <a:srgbClr val="FFFFFF"/>
        </a:lt1>
        <a:dk2>
          <a:srgbClr val="A394BE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EC8D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rworld4_short 14">
        <a:dk1>
          <a:srgbClr val="0B1560"/>
        </a:dk1>
        <a:lt1>
          <a:srgbClr val="A394BE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CEC8DB"/>
        </a:accent3>
        <a:accent4>
          <a:srgbClr val="081051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150224 CA2CT planning session presentation</Template>
  <TotalTime>2698</TotalTime>
  <Words>322</Words>
  <Application>Microsoft Office PowerPoint</Application>
  <PresentationFormat>A4 Paper (210x297 mm)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Arial Black</vt:lpstr>
      <vt:lpstr>Calibri</vt:lpstr>
      <vt:lpstr>Times</vt:lpstr>
      <vt:lpstr>Times New Roman</vt:lpstr>
      <vt:lpstr>Wingdings</vt:lpstr>
      <vt:lpstr>150224 CA2CT planning session presentation</vt:lpstr>
      <vt:lpstr>PowerPoint Presentation</vt:lpstr>
      <vt:lpstr>Evidence, analysis &amp; dialogue </vt:lpstr>
      <vt:lpstr>A. The risks posed by C/PVE </vt:lpstr>
      <vt:lpstr>B. The problems with counter-messaging </vt:lpstr>
      <vt:lpstr>C. What can be done? 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Kloe Tricot O'Farrell</cp:lastModifiedBy>
  <cp:revision>89</cp:revision>
  <cp:lastPrinted>2012-09-21T15:17:53Z</cp:lastPrinted>
  <dcterms:created xsi:type="dcterms:W3CDTF">2015-02-24T14:17:16Z</dcterms:created>
  <dcterms:modified xsi:type="dcterms:W3CDTF">2018-12-06T17:40:28Z</dcterms:modified>
</cp:coreProperties>
</file>