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79" r:id="rId3"/>
    <p:sldId id="271" r:id="rId4"/>
    <p:sldId id="278" r:id="rId5"/>
    <p:sldId id="281" r:id="rId6"/>
    <p:sldId id="282" r:id="rId7"/>
    <p:sldId id="257" r:id="rId8"/>
    <p:sldId id="258" r:id="rId9"/>
    <p:sldId id="259" r:id="rId10"/>
    <p:sldId id="260" r:id="rId11"/>
    <p:sldId id="261" r:id="rId12"/>
    <p:sldId id="263" r:id="rId13"/>
    <p:sldId id="265" r:id="rId14"/>
    <p:sldId id="269" r:id="rId15"/>
    <p:sldId id="270" r:id="rId16"/>
    <p:sldId id="276" r:id="rId17"/>
    <p:sldId id="289" r:id="rId18"/>
    <p:sldId id="288" r:id="rId19"/>
    <p:sldId id="287" r:id="rId20"/>
    <p:sldId id="283" r:id="rId21"/>
    <p:sldId id="284" r:id="rId22"/>
    <p:sldId id="285" r:id="rId23"/>
    <p:sldId id="286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95" d="100"/>
          <a:sy n="95" d="100"/>
        </p:scale>
        <p:origin x="-38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2834-EC53-45C5-B860-CB9141BADF0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075F1-3092-44E9-850E-2B1FE2D3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85240-E7D7-4F1B-A82E-41190FC4112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223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6FBF1EE-CD75-4535-BCF3-3CD7B51BC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raffikunet.k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rabstvu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k.ru/migrantk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stagram.com/migrant_k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2" descr="Globe header with IOM logo no bar orange silhouett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" y="1606276"/>
            <a:ext cx="9144000" cy="2279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748" y="3687901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Информационная</a:t>
            </a:r>
            <a:r>
              <a:rPr lang="en-US" sz="4000" b="1" dirty="0"/>
              <a:t> </a:t>
            </a:r>
            <a:r>
              <a:rPr lang="en-US" sz="4000" b="1" dirty="0" err="1"/>
              <a:t>работа</a:t>
            </a:r>
            <a:r>
              <a:rPr lang="en-US" sz="4000" b="1" dirty="0"/>
              <a:t> с </a:t>
            </a:r>
            <a:r>
              <a:rPr lang="en-US" sz="4000" b="1" dirty="0" err="1"/>
              <a:t>молодежью</a:t>
            </a:r>
            <a:r>
              <a:rPr lang="en-US" sz="4000" b="1" dirty="0"/>
              <a:t> и </a:t>
            </a:r>
            <a:r>
              <a:rPr lang="en-US" sz="4000" b="1" dirty="0" err="1"/>
              <a:t>мигрантами</a:t>
            </a:r>
            <a:r>
              <a:rPr lang="en-US" sz="4000" b="1" dirty="0"/>
              <a:t> </a:t>
            </a:r>
            <a:r>
              <a:rPr lang="en-US" sz="4000" b="1" dirty="0" err="1"/>
              <a:t>по</a:t>
            </a:r>
            <a:r>
              <a:rPr lang="en-US" sz="4000" b="1" dirty="0"/>
              <a:t> </a:t>
            </a:r>
            <a:r>
              <a:rPr lang="en-US" sz="4000" b="1" dirty="0" err="1"/>
              <a:t>предотвращению</a:t>
            </a:r>
            <a:r>
              <a:rPr lang="en-US" sz="4000" b="1" dirty="0"/>
              <a:t> </a:t>
            </a:r>
            <a:r>
              <a:rPr lang="en-US" sz="4000" b="1" dirty="0" err="1"/>
              <a:t>рисков</a:t>
            </a:r>
            <a:r>
              <a:rPr lang="en-US" sz="4000" b="1" dirty="0"/>
              <a:t> </a:t>
            </a:r>
            <a:r>
              <a:rPr lang="en-US" sz="4000" b="1" dirty="0" err="1"/>
              <a:t>нерегулируемой</a:t>
            </a:r>
            <a:r>
              <a:rPr lang="en-US" sz="4000" b="1" dirty="0"/>
              <a:t> </a:t>
            </a:r>
            <a:r>
              <a:rPr lang="en-US" sz="4000" b="1" dirty="0" err="1"/>
              <a:t>миграции</a:t>
            </a:r>
            <a:r>
              <a:rPr lang="en-US" sz="4000" b="1" dirty="0"/>
              <a:t> и </a:t>
            </a:r>
            <a:r>
              <a:rPr lang="en-US" sz="4000" b="1" dirty="0" err="1"/>
              <a:t>торговли</a:t>
            </a:r>
            <a:r>
              <a:rPr lang="en-US" sz="4000" b="1" dirty="0"/>
              <a:t> </a:t>
            </a:r>
            <a:r>
              <a:rPr lang="en-US" sz="4000" b="1" dirty="0" err="1" smtClean="0"/>
              <a:t>людьми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IOM-UN_Blue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528392" cy="15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400" dirty="0" smtClean="0"/>
              <a:t>Промо-ролики</a:t>
            </a:r>
            <a:r>
              <a:rPr lang="ru-RU" sz="2400" dirty="0"/>
              <a:t>, где популярные люди Кыргызстана </a:t>
            </a:r>
            <a:r>
              <a:rPr lang="ru-RU" sz="2400" dirty="0" smtClean="0"/>
              <a:t>рассказывают </a:t>
            </a:r>
            <a:r>
              <a:rPr lang="ru-RU" sz="2400" dirty="0"/>
              <a:t>о том, что </a:t>
            </a:r>
            <a:r>
              <a:rPr lang="ru-RU" sz="2400" dirty="0" smtClean="0"/>
              <a:t>для них значит «Свобода». Размещено </a:t>
            </a:r>
            <a:r>
              <a:rPr lang="ru-RU" sz="2400" dirty="0"/>
              <a:t>на </a:t>
            </a:r>
            <a:r>
              <a:rPr lang="en-US" sz="2400" dirty="0"/>
              <a:t>Instagram, Facebook, </a:t>
            </a:r>
            <a:r>
              <a:rPr lang="en-US" sz="2400" dirty="0" err="1"/>
              <a:t>Odnoklassniki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00" y="1917100"/>
            <a:ext cx="3760293" cy="475936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5" y="1917100"/>
            <a:ext cx="3835025" cy="48097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127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13" y="2522027"/>
            <a:ext cx="3012388" cy="432048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26" y="296652"/>
            <a:ext cx="2855274" cy="410445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" y="296652"/>
            <a:ext cx="2880320" cy="419287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52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71543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Веб-баннеры на вебсайтах Кыргызстана </a:t>
            </a:r>
            <a:r>
              <a:rPr lang="en-US" sz="2400" dirty="0" smtClean="0"/>
              <a:t>(</a:t>
            </a:r>
            <a:r>
              <a:rPr lang="ru-RU" sz="2400" dirty="0" smtClean="0"/>
              <a:t>данные за </a:t>
            </a:r>
            <a:r>
              <a:rPr lang="en-US" sz="2400" dirty="0" smtClean="0"/>
              <a:t>2015</a:t>
            </a:r>
            <a:r>
              <a:rPr lang="ru-RU" sz="2400" dirty="0" smtClean="0"/>
              <a:t> г.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5579" y="1120098"/>
            <a:ext cx="7859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Namba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51603"/>
            <a:ext cx="5832648" cy="309075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229200"/>
            <a:ext cx="6840760" cy="96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Кол-во просмотров баннера (т.е. количество посещений вебсайта) – 2 637 676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2 228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прошли по ссылке и вышли на вебсайт ИКЦ ГСМ КР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859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Diesel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elcat.kg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277" y="4653136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посещений странички - 9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097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633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5928717" cy="298452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295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859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Knews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68407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Кол-во посещений: 1 011 342 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354 раз прошли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ссылке на вебсайт ИКЦ ГСМ КР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" y="1271662"/>
            <a:ext cx="7338036" cy="324751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73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Обширный охват населения по всей стране</a:t>
            </a:r>
            <a:endParaRPr lang="en-US" dirty="0"/>
          </a:p>
          <a:p>
            <a:pPr lvl="0"/>
            <a:r>
              <a:rPr lang="ru-RU" dirty="0" smtClean="0"/>
              <a:t>Различный возраст интернет пользователей </a:t>
            </a:r>
            <a:r>
              <a:rPr lang="en-US" dirty="0" smtClean="0"/>
              <a:t>(</a:t>
            </a:r>
            <a:r>
              <a:rPr lang="ru-RU" dirty="0" smtClean="0"/>
              <a:t>от </a:t>
            </a:r>
            <a:r>
              <a:rPr lang="en-US" dirty="0" smtClean="0"/>
              <a:t>16 </a:t>
            </a:r>
            <a:r>
              <a:rPr lang="ru-RU" dirty="0" smtClean="0"/>
              <a:t>до </a:t>
            </a:r>
            <a:r>
              <a:rPr lang="en-US" dirty="0" smtClean="0"/>
              <a:t>60</a:t>
            </a:r>
            <a:r>
              <a:rPr lang="ru-RU" dirty="0" smtClean="0"/>
              <a:t> лет</a:t>
            </a:r>
            <a:r>
              <a:rPr lang="en-US" dirty="0" smtClean="0"/>
              <a:t>) </a:t>
            </a:r>
            <a:endParaRPr lang="en-US" dirty="0"/>
          </a:p>
          <a:p>
            <a:pPr lvl="0"/>
            <a:r>
              <a:rPr lang="ru-RU" dirty="0" smtClean="0"/>
              <a:t>Гендерный аспект </a:t>
            </a:r>
            <a:r>
              <a:rPr lang="en-US" dirty="0" smtClean="0"/>
              <a:t>(</a:t>
            </a:r>
            <a:r>
              <a:rPr lang="ru-RU" dirty="0" smtClean="0"/>
              <a:t>равный доступ к интернет источникам</a:t>
            </a:r>
            <a:r>
              <a:rPr lang="en-US" dirty="0" smtClean="0"/>
              <a:t>) </a:t>
            </a:r>
            <a:endParaRPr lang="en-US" dirty="0"/>
          </a:p>
          <a:p>
            <a:pPr lvl="0"/>
            <a:r>
              <a:rPr lang="ru-RU" dirty="0" smtClean="0"/>
              <a:t>Отсутствие затрат на печать и доставку</a:t>
            </a:r>
            <a:endParaRPr lang="en-US" dirty="0"/>
          </a:p>
          <a:p>
            <a:pPr lvl="0"/>
            <a:r>
              <a:rPr lang="ru-RU" dirty="0" smtClean="0"/>
              <a:t>Сохранение окружающей среды</a:t>
            </a:r>
            <a:endParaRPr lang="en-US" dirty="0" smtClean="0"/>
          </a:p>
          <a:p>
            <a:pPr lvl="0"/>
            <a:r>
              <a:rPr lang="ru-RU" dirty="0" smtClean="0"/>
              <a:t>Доступ к данным </a:t>
            </a:r>
            <a:r>
              <a:rPr lang="en-US" dirty="0" smtClean="0"/>
              <a:t>(</a:t>
            </a:r>
            <a:r>
              <a:rPr lang="ru-RU" dirty="0" smtClean="0"/>
              <a:t>кол-во посещений вебсайтов в день, в месяц, сколько раз прошли по ссылке и т.д.)</a:t>
            </a: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использования новых медиа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294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«100 дней против торговли людьми» — это национальная инициатива по повышению осведомлённости населения о проблемах торговли людьми и нерегулируемой миграции в Кыргызстане, которая пройдет по всей стране с 10 сентября по 10 декабря 2018 года под лозунгом «МОЛОДЕЖЬ ПОДДЕРЖИВАЕТ / ЖАШТАР КОЛДОЙТ».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Кампания направлена на информирование населения о рисках торговли людьми и нерегулируемой миграции, которые включают в себя так же вопросы трудовой и сексуальной эксплуатации, детских и принудительных браков, детского принудительного труда и насилия в отношении женщин и девочек.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Кампания поддержана Государственным агентством по </a:t>
            </a:r>
            <a:r>
              <a:rPr lang="ru-RU" dirty="0"/>
              <a:t>делам молодежи, физической культуры и спорта при Правительстве </a:t>
            </a:r>
            <a:r>
              <a:rPr lang="ru-RU" dirty="0" smtClean="0"/>
              <a:t>КР и Государственной службой </a:t>
            </a:r>
            <a:r>
              <a:rPr lang="ru-RU" dirty="0"/>
              <a:t>миграции при Правительстве </a:t>
            </a:r>
            <a:r>
              <a:rPr lang="ru-RU" dirty="0" err="1"/>
              <a:t>Кыргызской</a:t>
            </a:r>
            <a:r>
              <a:rPr lang="ru-RU" dirty="0"/>
              <a:t> </a:t>
            </a:r>
            <a:r>
              <a:rPr lang="ru-RU" dirty="0" smtClean="0"/>
              <a:t>Республики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Кампания является неотъемлемой частью реализации Программы Правительства по борьбе с торговлей людьми, которая рассчитана на 2017-2020 </a:t>
            </a:r>
            <a:r>
              <a:rPr lang="ru-RU" dirty="0" smtClean="0"/>
              <a:t>годы. 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GloAct</a:t>
            </a:r>
            <a:r>
              <a:rPr lang="en-US" dirty="0" smtClean="0"/>
              <a:t> (UNODC et 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Колл-центр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“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Горячая линия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189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9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”</a:t>
            </a:r>
            <a:endParaRPr lang="ru-RU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22532" name="Рисунок 1" descr="Z:\for Meerim\04 10 2012 HL\DSC09043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2044" cy="2489662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189</a:t>
            </a:r>
            <a:r>
              <a:rPr lang="ru-RU" b="1" dirty="0" smtClean="0">
                <a:solidFill>
                  <a:srgbClr val="002060"/>
                </a:solidFill>
              </a:rPr>
              <a:t>9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ru-RU" b="1" dirty="0" smtClean="0">
                <a:solidFill>
                  <a:srgbClr val="002060"/>
                </a:solidFill>
              </a:rPr>
              <a:t>звонки со стационарного по Бишкеку бесплатно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0800 0000 189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звонки со стационарного со всех регионов и с мобильных операторов -  бесплатно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4040187" cy="1000125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Желающие могут получить консультацию по телефону, либо лично прийти в Информационно- Консультационный Центр при ГСМ КР</a:t>
            </a:r>
          </a:p>
        </p:txBody>
      </p:sp>
    </p:spTree>
    <p:extLst>
      <p:ext uri="{BB962C8B-B14F-4D97-AF65-F5344CB8AC3E}">
        <p14:creationId xmlns:p14="http://schemas.microsoft.com/office/powerpoint/2010/main" val="2602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Исследование осуществлено в рамках проекта МОМ «Реагирование на миграционные потоки </a:t>
            </a:r>
            <a:r>
              <a:rPr lang="ru-RU" dirty="0" smtClean="0"/>
              <a:t>путем наращивания </a:t>
            </a:r>
            <a:r>
              <a:rPr lang="ru-RU" dirty="0"/>
              <a:t>потенциала в Центральной Азии», Фаза IV, финансируемого Бюро по делам </a:t>
            </a:r>
            <a:r>
              <a:rPr lang="ru-RU" dirty="0" smtClean="0"/>
              <a:t>народонаселения</a:t>
            </a:r>
            <a:r>
              <a:rPr lang="ru-RU" dirty="0"/>
              <a:t>, беженцев и миграции Правительства США (БНБМ-НММ США).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0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восприятии респондентов и в отражении медиа дискурса растет уровень насилия в </a:t>
            </a:r>
            <a:r>
              <a:rPr lang="ru-RU" dirty="0" smtClean="0"/>
              <a:t>семьях и </a:t>
            </a:r>
            <a:r>
              <a:rPr lang="ru-RU" dirty="0"/>
              <a:t>в </a:t>
            </a:r>
            <a:r>
              <a:rPr lang="ru-RU" dirty="0" err="1"/>
              <a:t>мигрантской</a:t>
            </a:r>
            <a:r>
              <a:rPr lang="ru-RU" dirty="0"/>
              <a:t> среде, где чаще всего объектом насилия становится женщина. Растет </a:t>
            </a:r>
            <a:r>
              <a:rPr lang="ru-RU" dirty="0" smtClean="0"/>
              <a:t>доля социальных </a:t>
            </a:r>
            <a:r>
              <a:rPr lang="ru-RU" dirty="0"/>
              <a:t>сирот – детей трудовых мигрантов и формируется поколение </a:t>
            </a:r>
            <a:r>
              <a:rPr lang="ru-RU" dirty="0" smtClean="0"/>
              <a:t>эмоционально отчужденных </a:t>
            </a:r>
            <a:r>
              <a:rPr lang="ru-RU" dirty="0"/>
              <a:t>семей.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</a:t>
            </a:r>
            <a:r>
              <a:rPr lang="ru-RU" sz="2000" b="0" dirty="0" smtClean="0"/>
              <a:t>2018 (</a:t>
            </a:r>
            <a:r>
              <a:rPr lang="en-US" sz="2000" b="0" dirty="0"/>
              <a:t>http://</a:t>
            </a:r>
            <a:r>
              <a:rPr lang="en-US" sz="2000" b="0" dirty="0" smtClean="0"/>
              <a:t>iom.kz/publications</a:t>
            </a:r>
            <a:r>
              <a:rPr lang="ru-RU" sz="2000" b="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4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кампании МОМ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7419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 МОМ Кыргызстан проводит информационные кампании по противодействию торговле людьми и информированию о рисках нерегулируемой миграции применяя новые медиа, т.е. Интернет, социальные медиа (Одноклассники, </a:t>
            </a:r>
            <a:r>
              <a:rPr lang="ru-RU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Инстаграм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Фейсбук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мобильное приложение, </a:t>
            </a:r>
            <a:r>
              <a:rPr lang="en-US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т.д.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использования новых медиа включают такие аспекты, как сохранение окружающей среды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ввиду отсутствия необходимости печатать информационные материалы на бумажных носителях; обширный охват молодежи, которая является основной группой пользователей новых медиа; доступность информации через популярные мобильные устройства; а также возможность представления комплексной и разнообразной информации. </a:t>
            </a: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Стигматизация женщин и девушек, побывавших в миграции, выше в сельских регионах </a:t>
            </a: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сравнению </a:t>
            </a:r>
            <a:r>
              <a:rPr lang="ru-RU" dirty="0"/>
              <a:t>с городскими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</a:t>
            </a:r>
            <a:r>
              <a:rPr lang="ru-RU" sz="2000" b="0" dirty="0" smtClean="0"/>
              <a:t>2018 (</a:t>
            </a:r>
            <a:r>
              <a:rPr lang="en-US" sz="2000" b="0" dirty="0"/>
              <a:t>http://</a:t>
            </a:r>
            <a:r>
              <a:rPr lang="en-US" sz="2000" b="0" dirty="0" smtClean="0"/>
              <a:t>iom.kz/publications</a:t>
            </a:r>
            <a:r>
              <a:rPr lang="ru-RU" sz="2000" b="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94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Стигматизация женщин, вернувшихся из трудовой миграции, существенно осложняет </a:t>
            </a:r>
            <a:r>
              <a:rPr lang="ru-RU" dirty="0" smtClean="0"/>
              <a:t>возможность </a:t>
            </a:r>
            <a:r>
              <a:rPr lang="ru-RU" dirty="0" err="1"/>
              <a:t>реинтеграции</a:t>
            </a:r>
            <a:r>
              <a:rPr lang="ru-RU" dirty="0"/>
              <a:t> женщин в родное сообщество. В Кыргызстане в случаях «</a:t>
            </a:r>
            <a:r>
              <a:rPr lang="ru-RU" dirty="0" smtClean="0"/>
              <a:t>успешной» миграции </a:t>
            </a:r>
            <a:r>
              <a:rPr lang="ru-RU" dirty="0"/>
              <a:t>возвращающиеся, особенно женщины и девушки, стараются вернуться не в </a:t>
            </a:r>
            <a:r>
              <a:rPr lang="ru-RU" dirty="0" smtClean="0"/>
              <a:t>свое родное </a:t>
            </a:r>
            <a:r>
              <a:rPr lang="ru-RU" dirty="0"/>
              <a:t>сообщество, но в городскую среду. Поэтому на повестку дня должен ставиться </a:t>
            </a:r>
            <a:r>
              <a:rPr lang="ru-RU" dirty="0" smtClean="0"/>
              <a:t>вопрос не </a:t>
            </a:r>
            <a:r>
              <a:rPr lang="ru-RU" dirty="0" err="1"/>
              <a:t>реинтеграции</a:t>
            </a:r>
            <a:r>
              <a:rPr lang="ru-RU" dirty="0"/>
              <a:t>, но интеграции уже внутренних мигрантов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</a:t>
            </a:r>
            <a:r>
              <a:rPr lang="ru-RU" sz="2000" b="0" dirty="0" smtClean="0"/>
              <a:t>2018 (</a:t>
            </a:r>
            <a:r>
              <a:rPr lang="en-US" sz="2000" b="0" dirty="0"/>
              <a:t>http://</a:t>
            </a:r>
            <a:r>
              <a:rPr lang="en-US" sz="2000" b="0" dirty="0" smtClean="0"/>
              <a:t>iom.kz/publications</a:t>
            </a:r>
            <a:r>
              <a:rPr lang="ru-RU" sz="2000" b="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01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Эффективность интеграционной политики стран приема и </a:t>
            </a:r>
            <a:r>
              <a:rPr lang="ru-RU" dirty="0" err="1"/>
              <a:t>реинтеграционный</a:t>
            </a:r>
            <a:r>
              <a:rPr lang="ru-RU" dirty="0"/>
              <a:t> успех </a:t>
            </a:r>
            <a:r>
              <a:rPr lang="ru-RU" dirty="0" smtClean="0"/>
              <a:t>трудового </a:t>
            </a:r>
            <a:r>
              <a:rPr lang="ru-RU" dirty="0"/>
              <a:t>мигранта – женщины и мужчины – на родине зависит от функционального вовлечения их </a:t>
            </a:r>
            <a:r>
              <a:rPr lang="ru-RU" dirty="0" smtClean="0"/>
              <a:t>в четыре </a:t>
            </a:r>
            <a:r>
              <a:rPr lang="ru-RU" dirty="0"/>
              <a:t>основные сферы общества – занятость, систему социальной защиты, жилищную </a:t>
            </a:r>
            <a:r>
              <a:rPr lang="ru-RU" dirty="0" smtClean="0"/>
              <a:t>сферу и </a:t>
            </a:r>
            <a:r>
              <a:rPr lang="ru-RU" dirty="0"/>
              <a:t>образование.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</a:t>
            </a:r>
            <a:r>
              <a:rPr lang="ru-RU" sz="2000" b="0" dirty="0" smtClean="0"/>
              <a:t>2018 (</a:t>
            </a:r>
            <a:r>
              <a:rPr lang="en-US" sz="2000" b="0" dirty="0"/>
              <a:t>http://</a:t>
            </a:r>
            <a:r>
              <a:rPr lang="en-US" sz="2000" b="0" dirty="0" smtClean="0"/>
              <a:t>iom.kz/publications</a:t>
            </a:r>
            <a:r>
              <a:rPr lang="ru-RU" sz="2000" b="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3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/>
              <a:t>Институт </a:t>
            </a:r>
            <a:r>
              <a:rPr lang="ru-RU" i="1" u="sng" dirty="0" smtClean="0"/>
              <a:t>«</a:t>
            </a:r>
            <a:r>
              <a:rPr lang="ru-RU" i="1" u="sng" dirty="0" err="1"/>
              <a:t>бакчы</a:t>
            </a:r>
            <a:r>
              <a:rPr lang="ru-RU" i="1" u="sng" dirty="0"/>
              <a:t> </a:t>
            </a:r>
            <a:r>
              <a:rPr lang="ru-RU" i="1" u="sng" dirty="0" err="1"/>
              <a:t>кыз</a:t>
            </a:r>
            <a:r>
              <a:rPr lang="ru-RU" i="1" u="sng" dirty="0" smtClean="0"/>
              <a:t>»</a:t>
            </a:r>
            <a:endParaRPr lang="ru-RU" u="sng" dirty="0"/>
          </a:p>
          <a:p>
            <a:endParaRPr lang="ru-RU" dirty="0" smtClean="0"/>
          </a:p>
          <a:p>
            <a:r>
              <a:rPr lang="ru-RU" dirty="0"/>
              <a:t>Девочки </a:t>
            </a:r>
            <a:r>
              <a:rPr lang="ru-RU" dirty="0" err="1"/>
              <a:t>бакчы</a:t>
            </a:r>
            <a:r>
              <a:rPr lang="ru-RU" dirty="0"/>
              <a:t> часто представлены в </a:t>
            </a:r>
            <a:r>
              <a:rPr lang="ru-RU" dirty="0" smtClean="0"/>
              <a:t>семьях среди </a:t>
            </a:r>
            <a:r>
              <a:rPr lang="ru-RU" dirty="0" err="1"/>
              <a:t>кыргызстанских</a:t>
            </a:r>
            <a:r>
              <a:rPr lang="ru-RU" dirty="0"/>
              <a:t> мигрантов</a:t>
            </a:r>
            <a:r>
              <a:rPr lang="ru-RU" dirty="0" smtClean="0"/>
              <a:t>.</a:t>
            </a:r>
          </a:p>
          <a:p>
            <a:r>
              <a:rPr lang="ru-RU" dirty="0"/>
              <a:t>О</a:t>
            </a:r>
            <a:r>
              <a:rPr lang="ru-RU" dirty="0" smtClean="0"/>
              <a:t>плата </a:t>
            </a:r>
            <a:r>
              <a:rPr lang="ru-RU" dirty="0"/>
              <a:t>такого труда составляет мизер по сравнению с тем, </a:t>
            </a:r>
            <a:r>
              <a:rPr lang="ru-RU" dirty="0" smtClean="0"/>
              <a:t>что могли </a:t>
            </a:r>
            <a:r>
              <a:rPr lang="ru-RU" dirty="0"/>
              <a:t>бы получать наемные взрослые няни – соотечественницы, в третьих, девочки – </a:t>
            </a:r>
            <a:r>
              <a:rPr lang="ru-RU" dirty="0" smtClean="0"/>
              <a:t>подростки, которых </a:t>
            </a:r>
            <a:r>
              <a:rPr lang="ru-RU" dirty="0"/>
              <a:t>привозят в качестве </a:t>
            </a:r>
            <a:r>
              <a:rPr lang="ru-RU" dirty="0" err="1"/>
              <a:t>бакчы</a:t>
            </a:r>
            <a:r>
              <a:rPr lang="ru-RU" dirty="0"/>
              <a:t> не только не знают своих прав, но и зачастую вообще не </a:t>
            </a:r>
            <a:r>
              <a:rPr lang="ru-RU" dirty="0" smtClean="0"/>
              <a:t>могут представить </a:t>
            </a:r>
            <a:r>
              <a:rPr lang="ru-RU" dirty="0"/>
              <a:t>себя как самостоятельных субъектов воли, желаний, права и потому их можно </a:t>
            </a:r>
            <a:r>
              <a:rPr lang="ru-RU" dirty="0" smtClean="0"/>
              <a:t>эксплуатировать </a:t>
            </a:r>
            <a:r>
              <a:rPr lang="ru-RU" dirty="0"/>
              <a:t>неограниченное время, поручая любую работу по хозяйству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ХРУПКАЯ СИЛА МИГРАЦИИ</a:t>
            </a:r>
            <a:r>
              <a:rPr lang="ru-RU" sz="2000" b="0" dirty="0"/>
              <a:t>: потребности и права женщин и девочек </a:t>
            </a:r>
            <a:r>
              <a:rPr lang="ru-RU" sz="2000" b="0" dirty="0" smtClean="0"/>
              <a:t>Республики Таджикистан </a:t>
            </a:r>
            <a:r>
              <a:rPr lang="ru-RU" sz="2000" b="0" dirty="0"/>
              <a:t>и </a:t>
            </a:r>
            <a:r>
              <a:rPr lang="ru-RU" sz="2000" b="0" dirty="0" err="1"/>
              <a:t>Кыргызской</a:t>
            </a:r>
            <a:r>
              <a:rPr lang="ru-RU" sz="2000" b="0" dirty="0"/>
              <a:t> Республики, затронутых трудовой миграцией», </a:t>
            </a:r>
            <a:r>
              <a:rPr lang="ru-RU" sz="2000" b="0" dirty="0" smtClean="0"/>
              <a:t>2018 (</a:t>
            </a:r>
            <a:r>
              <a:rPr lang="en-US" sz="2000" b="0" dirty="0"/>
              <a:t>http://</a:t>
            </a:r>
            <a:r>
              <a:rPr lang="en-US" sz="2000" b="0" dirty="0" smtClean="0"/>
              <a:t>iom.kz/publications</a:t>
            </a:r>
            <a:r>
              <a:rPr lang="ru-RU" sz="2000" b="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6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49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Мобильное приложение </a:t>
            </a:r>
            <a:b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«Справочник мигранта»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Z:\CT Unit\JTIP_CT.0918\Mobile application\IMG_4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029605"/>
            <a:ext cx="3099111" cy="55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0861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Вебсайт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www.traffikunet.kg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администрируется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НПО партнерами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184576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9"/>
            <a:ext cx="727280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Прямой охват более </a:t>
            </a:r>
            <a:r>
              <a:rPr lang="en-U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0,000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пользователей Интернета,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Odnoklassniki</a:t>
            </a: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2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facebook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r>
              <a:rPr lang="en-US" sz="2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rabstvu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net</a:t>
            </a:r>
            <a:endParaRPr 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288" y="1556792"/>
            <a:ext cx="1512168" cy="2625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endParaRPr lang="en-US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</a:pP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r>
              <a:rPr lang="en-US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подписчиков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US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 </a:t>
            </a:r>
            <a:r>
              <a:rPr lang="ru-RU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Фейсбука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Кыргызстану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около 100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пользователей в год (женщин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мужчин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endParaRPr lang="ru-RU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6" y="836712"/>
            <a:ext cx="712879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Odnoklassniki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://ok.ru/migrantkg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4" y="1772816"/>
            <a:ext cx="1872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Подписчики </a:t>
            </a:r>
            <a:r>
              <a:rPr lang="x-none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4000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232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6432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 </a:t>
            </a:r>
            <a:r>
              <a:rPr lang="en-US" sz="1600" b="1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en-US" sz="1600" b="1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://instagram.com/migrant_kg/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7560" y="285293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300 подписчиков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i="1" dirty="0" smtClean="0"/>
              <a:t>Канал МОМ Кыргызстан на </a:t>
            </a:r>
            <a:r>
              <a:rPr lang="en-US" sz="2400" dirty="0" smtClean="0"/>
              <a:t>Youtube.com</a:t>
            </a:r>
            <a:r>
              <a:rPr lang="en-US" sz="2400" dirty="0"/>
              <a:t>. </a:t>
            </a:r>
            <a:r>
              <a:rPr lang="ru-RU" sz="2400" dirty="0" smtClean="0"/>
              <a:t>Видео о трудовой эксплуатации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086475" cy="33718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892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1464</TotalTime>
  <Words>853</Words>
  <Application>Microsoft Office PowerPoint</Application>
  <PresentationFormat>Экран (4:3)</PresentationFormat>
  <Paragraphs>85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Информационные кампании МОМ </vt:lpstr>
      <vt:lpstr>Мобильное приложение  «Справочник мигранта» </vt:lpstr>
      <vt:lpstr>Вебсайт www.traffikunet.kg, администрируется НПО партнерами</vt:lpstr>
      <vt:lpstr>Статистика</vt:lpstr>
      <vt:lpstr>Facebook https://www.facebook.com/rabstvu.net</vt:lpstr>
      <vt:lpstr>Презентация PowerPoint</vt:lpstr>
      <vt:lpstr>Презентация PowerPoint</vt:lpstr>
      <vt:lpstr>Канал МОМ Кыргызстан на Youtube.com. Видео о трудовой эксплуатации</vt:lpstr>
      <vt:lpstr>  Промо-ролики, где популярные люди Кыргызстана рассказывают о том, что для них значит «Свобода». Размещено на Instagram, Facebook, Odnoklassniki  </vt:lpstr>
      <vt:lpstr>Презентация PowerPoint</vt:lpstr>
      <vt:lpstr>Веб-баннеры на вебсайтах Кыргызстана (данные за 2015 г.)</vt:lpstr>
      <vt:lpstr>Презентация PowerPoint</vt:lpstr>
      <vt:lpstr>Презентация PowerPoint</vt:lpstr>
      <vt:lpstr>Преимущества использования новых медиа</vt:lpstr>
      <vt:lpstr>GloAct (UNODC et al)</vt:lpstr>
      <vt:lpstr>Колл-центр “Горячая линия 1899”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 (http://iom.kz/publications)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 (http://iom.kz/publications)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 (http://iom.kz/publications)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 (http://iom.kz/publications)</vt:lpstr>
      <vt:lpstr>«ХРУПКАЯ СИЛА МИГРАЦИИ: потребности и права женщин и девочек Республики Таджикистан и Кыргызской Республики, затронутых трудовой миграцией», 2018 (http://iom.kz/publications)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продвижению проекта</dc:title>
  <dc:creator>User1</dc:creator>
  <cp:lastModifiedBy>Jyldyz</cp:lastModifiedBy>
  <cp:revision>75</cp:revision>
  <dcterms:created xsi:type="dcterms:W3CDTF">2015-09-28T06:15:18Z</dcterms:created>
  <dcterms:modified xsi:type="dcterms:W3CDTF">2018-12-04T15:44:49Z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