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256" r:id="rId2"/>
    <p:sldId id="257" r:id="rId3"/>
    <p:sldId id="291" r:id="rId4"/>
    <p:sldId id="258" r:id="rId5"/>
    <p:sldId id="280" r:id="rId6"/>
    <p:sldId id="279" r:id="rId7"/>
    <p:sldId id="259" r:id="rId8"/>
    <p:sldId id="263" r:id="rId9"/>
    <p:sldId id="261" r:id="rId10"/>
    <p:sldId id="264" r:id="rId11"/>
    <p:sldId id="282" r:id="rId12"/>
    <p:sldId id="268" r:id="rId13"/>
    <p:sldId id="267" r:id="rId14"/>
    <p:sldId id="266" r:id="rId15"/>
    <p:sldId id="287" r:id="rId16"/>
    <p:sldId id="285" r:id="rId17"/>
    <p:sldId id="286" r:id="rId18"/>
    <p:sldId id="271" r:id="rId19"/>
    <p:sldId id="272" r:id="rId20"/>
    <p:sldId id="274" r:id="rId21"/>
    <p:sldId id="275" r:id="rId22"/>
    <p:sldId id="288" r:id="rId23"/>
    <p:sldId id="277" r:id="rId24"/>
    <p:sldId id="278"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9" autoAdjust="0"/>
    <p:restoredTop sz="60739" autoAdjust="0"/>
  </p:normalViewPr>
  <p:slideViewPr>
    <p:cSldViewPr snapToGrid="0" snapToObjects="1">
      <p:cViewPr varScale="1">
        <p:scale>
          <a:sx n="22" d="100"/>
          <a:sy n="22" d="100"/>
        </p:scale>
        <p:origin x="1548" y="1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302"/>
    </p:cViewPr>
  </p:sorterViewPr>
  <p:notesViewPr>
    <p:cSldViewPr snapToGrid="0" snapToObjects="1">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9DCAE5-CBAF-B44E-A1C9-77A61E8A86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E19B50-FA1F-7C4A-BB68-AB2960AD3B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085FE2-BB67-B74F-8890-4821C710A495}" type="datetimeFigureOut">
              <a:rPr lang="en-US" smtClean="0"/>
              <a:t>12/5/2018</a:t>
            </a:fld>
            <a:endParaRPr lang="en-US"/>
          </a:p>
        </p:txBody>
      </p:sp>
      <p:sp>
        <p:nvSpPr>
          <p:cNvPr id="4" name="Footer Placeholder 3">
            <a:extLst>
              <a:ext uri="{FF2B5EF4-FFF2-40B4-BE49-F238E27FC236}">
                <a16:creationId xmlns:a16="http://schemas.microsoft.com/office/drawing/2014/main" id="{3485C32F-1A9D-804D-BC42-42B430EC65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E3CB0C-6E03-034C-82C9-06FC15541D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D42D5E-50D8-6147-9006-62C492E5EB89}" type="slidenum">
              <a:rPr lang="en-US" smtClean="0"/>
              <a:t>‹#›</a:t>
            </a:fld>
            <a:endParaRPr lang="en-US"/>
          </a:p>
        </p:txBody>
      </p:sp>
    </p:spTree>
    <p:extLst>
      <p:ext uri="{BB962C8B-B14F-4D97-AF65-F5344CB8AC3E}">
        <p14:creationId xmlns:p14="http://schemas.microsoft.com/office/powerpoint/2010/main" val="285726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936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381000" y="685800"/>
            <a:ext cx="6096000" cy="3429000"/>
          </a:xfrm>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rPr lang="en-CA" dirty="0"/>
              <a:t>Despite takedowns by platforms, Central Asia appears to have a far denser VE social media ecosystem than Bangladesh.</a:t>
            </a:r>
          </a:p>
          <a:p>
            <a:r>
              <a:rPr lang="en-CA" dirty="0"/>
              <a:t>W</a:t>
            </a:r>
            <a:r>
              <a:rPr dirty="0"/>
              <a:t>e found:</a:t>
            </a:r>
            <a:endParaRPr lang="en-CA" dirty="0"/>
          </a:p>
          <a:p>
            <a:endParaRPr dirty="0"/>
          </a:p>
          <a:p>
            <a:r>
              <a:rPr dirty="0"/>
              <a:t>- </a:t>
            </a:r>
            <a:r>
              <a:rPr lang="en-CA" dirty="0"/>
              <a:t>Hundreds of </a:t>
            </a:r>
            <a:r>
              <a:rPr dirty="0"/>
              <a:t>social media accounts containing some VE content or belonging to groups known to support VE</a:t>
            </a:r>
          </a:p>
          <a:p>
            <a:r>
              <a:rPr dirty="0"/>
              <a:t>- </a:t>
            </a:r>
            <a:r>
              <a:rPr lang="en-CA" dirty="0"/>
              <a:t>More than a hundred</a:t>
            </a:r>
            <a:r>
              <a:rPr dirty="0"/>
              <a:t> were actively distributing VE content to over 3</a:t>
            </a:r>
            <a:r>
              <a:rPr lang="en-CA" dirty="0"/>
              <a:t>00</a:t>
            </a:r>
            <a:r>
              <a:rPr dirty="0"/>
              <a:t> 000 subscribers. </a:t>
            </a:r>
          </a:p>
          <a:p>
            <a:endParaRPr lang="en-CA" dirty="0"/>
          </a:p>
          <a:p>
            <a:r>
              <a:rPr dirty="0"/>
              <a:t>Given efforts by social media platforms and governments to identify and remove VE content and block VE actors, the availability of so much VE content in open social media is significant and concerning.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In response to increased policing, VE actors in Bangladesh are changing how they use social media</a:t>
            </a:r>
          </a:p>
          <a:p>
            <a:endParaRPr lang="en-CA" dirty="0"/>
          </a:p>
          <a:p>
            <a:r>
              <a:rPr lang="en-CA" dirty="0"/>
              <a:t>They no longer set up pages or groups under their group names, using unofficial groups instead</a:t>
            </a:r>
          </a:p>
          <a:p>
            <a:endParaRPr lang="en-CA" dirty="0"/>
          </a:p>
          <a:p>
            <a:r>
              <a:rPr lang="en-CA" dirty="0"/>
              <a:t>They avoid posting explicit VE content that will violate community standards and prompt takedowns and blocking.</a:t>
            </a:r>
          </a:p>
          <a:p>
            <a:endParaRPr lang="en-CA" dirty="0"/>
          </a:p>
          <a:p>
            <a:r>
              <a:rPr lang="en-CA" dirty="0"/>
              <a:t>They have moved towards softer messaging that appeals to users’ moral, ideological and religious views. These messages also put forward anti=democratic ideas</a:t>
            </a:r>
          </a:p>
          <a:p>
            <a:endParaRPr lang="en-CA" dirty="0"/>
          </a:p>
          <a:p>
            <a:r>
              <a:rPr lang="en-CA" dirty="0"/>
              <a:t>They no longer recruit through open social media, moving recruitment to closed channels or offline.</a:t>
            </a:r>
          </a:p>
        </p:txBody>
      </p:sp>
    </p:spTree>
    <p:extLst>
      <p:ext uri="{BB962C8B-B14F-4D97-AF65-F5344CB8AC3E}">
        <p14:creationId xmlns:p14="http://schemas.microsoft.com/office/powerpoint/2010/main" val="369059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381000" y="685800"/>
            <a:ext cx="6096000" cy="342900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a:defRPr sz="1800"/>
            </a:pPr>
            <a:r>
              <a:rPr lang="en-CA" dirty="0"/>
              <a:t>Many of the same changes are also evident in Central Asia. </a:t>
            </a:r>
          </a:p>
          <a:p>
            <a:pPr>
              <a:defRPr sz="1800"/>
            </a:pPr>
            <a:endParaRPr lang="en-CA" dirty="0"/>
          </a:p>
          <a:p>
            <a:pPr>
              <a:defRPr sz="1800"/>
            </a:pPr>
            <a:r>
              <a:rPr lang="en-CA" dirty="0"/>
              <a:t>VE groups on social media</a:t>
            </a:r>
            <a:r>
              <a:rPr dirty="0"/>
              <a:t> are changing how they </a:t>
            </a:r>
            <a:r>
              <a:rPr dirty="0" err="1"/>
              <a:t>radicalise</a:t>
            </a:r>
            <a:r>
              <a:rPr dirty="0"/>
              <a:t> and recruit: </a:t>
            </a:r>
            <a:endParaRPr lang="en-CA" dirty="0"/>
          </a:p>
          <a:p>
            <a:pPr>
              <a:defRPr sz="1800"/>
            </a:pPr>
            <a:endParaRPr dirty="0"/>
          </a:p>
          <a:p>
            <a:pPr>
              <a:defRPr sz="1800"/>
            </a:pPr>
            <a:r>
              <a:rPr lang="en-CA" dirty="0"/>
              <a:t>As in Bangladesh, v</a:t>
            </a:r>
            <a:r>
              <a:rPr dirty="0" err="1"/>
              <a:t>ery</a:t>
            </a:r>
            <a:r>
              <a:rPr dirty="0"/>
              <a:t> few pages are now openly calling for violent extremism. </a:t>
            </a:r>
            <a:endParaRPr lang="en-CA" dirty="0"/>
          </a:p>
          <a:p>
            <a:pPr>
              <a:defRPr sz="1800"/>
            </a:pPr>
            <a:endParaRPr dirty="0"/>
          </a:p>
          <a:p>
            <a:pPr>
              <a:defRPr sz="1800"/>
            </a:pPr>
            <a:r>
              <a:rPr dirty="0"/>
              <a:t>Instead, content on identified accounts and pages</a:t>
            </a:r>
          </a:p>
          <a:p>
            <a:pPr>
              <a:defRPr sz="1800"/>
            </a:pPr>
            <a:r>
              <a:rPr dirty="0"/>
              <a:t>- </a:t>
            </a:r>
            <a:endParaRPr lang="en-CA" dirty="0"/>
          </a:p>
          <a:p>
            <a:pPr>
              <a:defRPr sz="1800"/>
            </a:pPr>
            <a:r>
              <a:rPr dirty="0"/>
              <a:t>promote metanarratives of Muslim oppression and religious content that </a:t>
            </a:r>
            <a:r>
              <a:rPr lang="en-CA" dirty="0"/>
              <a:t>stop short of </a:t>
            </a:r>
            <a:r>
              <a:rPr dirty="0"/>
              <a:t>actually </a:t>
            </a:r>
            <a:r>
              <a:rPr dirty="0" err="1"/>
              <a:t>promot</a:t>
            </a:r>
            <a:r>
              <a:rPr lang="en-CA" dirty="0" err="1"/>
              <a:t>ing</a:t>
            </a:r>
            <a:r>
              <a:rPr dirty="0"/>
              <a:t> VE</a:t>
            </a:r>
            <a:r>
              <a:rPr lang="en-CA" dirty="0"/>
              <a:t>, but are sympathetic to it</a:t>
            </a:r>
          </a:p>
          <a:p>
            <a:pPr>
              <a:defRPr sz="1800"/>
            </a:pPr>
            <a:endParaRPr dirty="0"/>
          </a:p>
          <a:p>
            <a:pPr>
              <a:defRPr sz="1800"/>
            </a:pPr>
            <a:r>
              <a:rPr lang="en-CA" dirty="0"/>
              <a:t>Mix </a:t>
            </a:r>
            <a:r>
              <a:rPr dirty="0"/>
              <a:t>extremist content with more moderate or neutral material, typically reporting or religious commentary</a:t>
            </a:r>
            <a:r>
              <a:rPr lang="en-CA" dirty="0"/>
              <a:t>\</a:t>
            </a:r>
          </a:p>
          <a:p>
            <a:pPr>
              <a:defRPr sz="1800"/>
            </a:pPr>
            <a:endParaRPr dirty="0"/>
          </a:p>
          <a:p>
            <a:pPr>
              <a:defRPr sz="1800"/>
            </a:pPr>
            <a:r>
              <a:rPr lang="en-CA" dirty="0"/>
              <a:t>Share </a:t>
            </a:r>
            <a:r>
              <a:rPr dirty="0"/>
              <a:t>links to encrypted chats and channels on closed social media, usually Telegram. </a:t>
            </a:r>
          </a:p>
          <a:p>
            <a:pPr>
              <a:defRPr sz="1800"/>
            </a:pPr>
            <a:endParaRPr dirty="0"/>
          </a:p>
          <a:p>
            <a:pPr>
              <a:defRPr sz="1800"/>
            </a:pPr>
            <a:r>
              <a:rPr dirty="0"/>
              <a:t>This strategy allows VE actors to</a:t>
            </a:r>
          </a:p>
          <a:p>
            <a:pPr>
              <a:defRPr sz="1800"/>
            </a:pPr>
            <a:endParaRPr dirty="0"/>
          </a:p>
          <a:p>
            <a:pPr>
              <a:defRPr sz="1800"/>
            </a:pPr>
            <a:r>
              <a:rPr dirty="0"/>
              <a:t>- begin the process of </a:t>
            </a:r>
            <a:r>
              <a:rPr dirty="0" err="1"/>
              <a:t>radicalisation</a:t>
            </a:r>
            <a:r>
              <a:rPr dirty="0"/>
              <a:t> by sharing content supportive of VE among their followers;</a:t>
            </a:r>
          </a:p>
          <a:p>
            <a:pPr>
              <a:defRPr sz="1800"/>
            </a:pPr>
            <a:r>
              <a:rPr dirty="0"/>
              <a:t>- avoid scaring off the uncommitted by sharing explicit VE content too quickly;</a:t>
            </a:r>
          </a:p>
          <a:p>
            <a:pPr>
              <a:defRPr sz="1800"/>
            </a:pPr>
            <a:r>
              <a:rPr dirty="0"/>
              <a:t>- gauge the interest of potential recruits;</a:t>
            </a:r>
          </a:p>
          <a:p>
            <a:pPr>
              <a:defRPr sz="1800"/>
            </a:pPr>
            <a:r>
              <a:rPr dirty="0"/>
              <a:t>- connect potential recruits to closed channels where more explicit VE content can be shared, and individuals </a:t>
            </a:r>
            <a:r>
              <a:rPr dirty="0" err="1"/>
              <a:t>radicalised</a:t>
            </a:r>
            <a:r>
              <a:rPr dirty="0"/>
              <a:t>, away from public scrutiny or monitoring.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a:defRPr sz="1800"/>
            </a:pPr>
            <a:r>
              <a:rPr dirty="0"/>
              <a:t>We also found evidence that extremist groups are </a:t>
            </a:r>
            <a:r>
              <a:rPr lang="en-CA" dirty="0"/>
              <a:t>adapting how they operate on </a:t>
            </a:r>
            <a:r>
              <a:rPr dirty="0"/>
              <a:t>social media </a:t>
            </a:r>
            <a:r>
              <a:rPr lang="en-CA" dirty="0"/>
              <a:t>to ensure they can stay active on social media </a:t>
            </a:r>
            <a:r>
              <a:rPr dirty="0"/>
              <a:t>in response to increased monitoring and policing.</a:t>
            </a:r>
          </a:p>
          <a:p>
            <a:pPr>
              <a:defRPr sz="1800"/>
            </a:pPr>
            <a:endParaRPr dirty="0"/>
          </a:p>
          <a:p>
            <a:pPr>
              <a:defRPr sz="1800"/>
            </a:pPr>
            <a:r>
              <a:rPr dirty="0"/>
              <a:t>- Groups are responding to blocking and takedowns by establishing redundancy within and across social media channels</a:t>
            </a:r>
          </a:p>
          <a:p>
            <a:pPr>
              <a:defRPr sz="1800"/>
            </a:pPr>
            <a:r>
              <a:rPr dirty="0"/>
              <a:t>- Having accounts across many channels so that some channels will always remain active (and can be used to share new account details for other channels)</a:t>
            </a:r>
          </a:p>
          <a:p>
            <a:pPr>
              <a:defRPr sz="1800"/>
            </a:pPr>
            <a:r>
              <a:rPr dirty="0"/>
              <a:t>- Creating multiple accounts within a single channel so they can migrate easily after account blocking</a:t>
            </a:r>
          </a:p>
          <a:p>
            <a:pPr>
              <a:defRPr sz="1800"/>
            </a:pPr>
            <a:r>
              <a:rPr dirty="0"/>
              <a:t>- Anticipating takedowns by sharing links to dormant channels before active ones are blocked</a:t>
            </a:r>
          </a:p>
          <a:p>
            <a:pPr>
              <a:defRPr sz="1800"/>
            </a:pPr>
            <a:r>
              <a:rPr dirty="0"/>
              <a:t>- Using join links on Telegram with expiring terms, which are constantly updated and distributed among subscribers</a:t>
            </a:r>
          </a:p>
          <a:p>
            <a:pPr>
              <a:defRPr sz="1800"/>
            </a:pPr>
            <a:r>
              <a:rPr dirty="0"/>
              <a:t>- Using individual profiles on Facebook as informal groups to bypass the blocking of open groups and pages with VE content.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381000" y="685800"/>
            <a:ext cx="6096000"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rPr lang="en-CA" dirty="0"/>
              <a:t>In both Central Asia and Bangladesh, </a:t>
            </a:r>
            <a:r>
              <a:rPr dirty="0"/>
              <a:t>Telegram and Facebook remain the most commonly used channels</a:t>
            </a:r>
            <a:endParaRPr lang="en-CA" dirty="0"/>
          </a:p>
          <a:p>
            <a:endParaRPr lang="en-CA" dirty="0"/>
          </a:p>
          <a:p>
            <a:r>
              <a:rPr lang="en-CA" dirty="0"/>
              <a:t>Some common trends: </a:t>
            </a:r>
            <a:endParaRPr dirty="0"/>
          </a:p>
          <a:p>
            <a:r>
              <a:rPr dirty="0"/>
              <a:t>- Usage of social media is changing as VE groups become more sophisticated:</a:t>
            </a:r>
          </a:p>
          <a:p>
            <a:r>
              <a:rPr dirty="0"/>
              <a:t>- Larger groups are becoming more sophisticated in their usage of social media:</a:t>
            </a:r>
          </a:p>
          <a:p>
            <a:r>
              <a:rPr dirty="0"/>
              <a:t>-Creating social media empires offering content in multiple languages across multiple </a:t>
            </a:r>
            <a:r>
              <a:rPr lang="en-CA" dirty="0"/>
              <a:t>channels </a:t>
            </a:r>
            <a:r>
              <a:rPr dirty="0"/>
              <a:t>accounts in varying formats</a:t>
            </a:r>
          </a:p>
          <a:p>
            <a:r>
              <a:rPr dirty="0"/>
              <a:t>-Creating soft points of entry through religious or news pages that run in parallel with VE accounts/pages</a:t>
            </a:r>
          </a:p>
          <a:p>
            <a:r>
              <a:rPr dirty="0"/>
              <a:t>-Soliciting funds in bitcoin or other cryptocurrencies</a:t>
            </a:r>
          </a:p>
          <a:p>
            <a:endParaRPr dirty="0"/>
          </a:p>
          <a:p>
            <a:r>
              <a:rPr dirty="0"/>
              <a:t>These trends are also evident in VE groups in other parts of the world.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dirty="0"/>
              <a:t>I’d now like to turn to some of the key emerging trends we’re observing in VE use of social media, with some examples from Bangladesh.</a:t>
            </a:r>
          </a:p>
          <a:p>
            <a:endParaRPr lang="en-CA" dirty="0"/>
          </a:p>
          <a:p>
            <a:r>
              <a:rPr lang="en-CA" dirty="0"/>
              <a:t>In both Central Asia and Bangladesh, closed Telegram channels are being used to share more extreme content, and may be used for recruitment.</a:t>
            </a:r>
          </a:p>
          <a:p>
            <a:endParaRPr lang="en-CA" dirty="0"/>
          </a:p>
          <a:p>
            <a:r>
              <a:rPr lang="en-CA" dirty="0"/>
              <a:t>Links to closed channels are actively shared on open social media, since they don’t violate platform community standards.</a:t>
            </a:r>
          </a:p>
          <a:p>
            <a:endParaRPr lang="en-CA" dirty="0"/>
          </a:p>
          <a:p>
            <a:r>
              <a:rPr lang="en-CA" dirty="0"/>
              <a:t>Content and communication within closed channels is much harder to monitor. </a:t>
            </a:r>
            <a:r>
              <a:rPr lang="en-CA" dirty="0" err="1"/>
              <a:t>SecDev</a:t>
            </a:r>
            <a:r>
              <a:rPr lang="en-CA" dirty="0"/>
              <a:t> doesn’t monitor content in closed channels that require administrator approval to join, but content shared from these channels into open social media tends to be more radical in nature, with calls to jihad and martyrdom.</a:t>
            </a:r>
          </a:p>
        </p:txBody>
      </p:sp>
    </p:spTree>
    <p:extLst>
      <p:ext uri="{BB962C8B-B14F-4D97-AF65-F5344CB8AC3E}">
        <p14:creationId xmlns:p14="http://schemas.microsoft.com/office/powerpoint/2010/main" val="123025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a:p>
            <a:pPr marL="0" marR="0" lvl="0" indent="0" defTabSz="457200" eaLnBrk="1" fontAlgn="auto" latinLnBrk="0" hangingPunct="1">
              <a:lnSpc>
                <a:spcPct val="117999"/>
              </a:lnSpc>
              <a:spcBef>
                <a:spcPts val="0"/>
              </a:spcBef>
              <a:spcAft>
                <a:spcPts val="0"/>
              </a:spcAft>
              <a:buClrTx/>
              <a:buSzTx/>
              <a:buFontTx/>
              <a:buNone/>
              <a:tabLst/>
              <a:defRPr/>
            </a:pPr>
            <a:r>
              <a:rPr lang="en-CA" dirty="0"/>
              <a:t>Another </a:t>
            </a:r>
            <a:r>
              <a:rPr lang="en-CA" dirty="0" err="1"/>
              <a:t>kye</a:t>
            </a:r>
            <a:r>
              <a:rPr lang="en-CA" dirty="0"/>
              <a:t> trend is the rise of VE social media influencers such as Tamim Al </a:t>
            </a:r>
            <a:r>
              <a:rPr lang="en-CA" dirty="0" err="1"/>
              <a:t>Adnani</a:t>
            </a:r>
            <a:r>
              <a:rPr lang="en-CA" dirty="0"/>
              <a:t>. Often at the helm of a social media empire, they typically share less extreme VE content that stresses ideological and religious themes. They are significant because of their strong followings and capacity to subtly radicalize a large base and mainstream some VE messaging.</a:t>
            </a:r>
          </a:p>
          <a:p>
            <a:pPr marL="0" marR="0" lvl="0" indent="0" defTabSz="457200" eaLnBrk="1" fontAlgn="auto" latinLnBrk="0" hangingPunct="1">
              <a:lnSpc>
                <a:spcPct val="117999"/>
              </a:lnSpc>
              <a:spcBef>
                <a:spcPts val="0"/>
              </a:spcBef>
              <a:spcAft>
                <a:spcPts val="0"/>
              </a:spcAft>
              <a:buClrTx/>
              <a:buSzTx/>
              <a:buFontTx/>
              <a:buNone/>
              <a:tabLst/>
              <a:defRPr/>
            </a:pPr>
            <a:endParaRPr lang="en-CA" dirty="0"/>
          </a:p>
          <a:p>
            <a:r>
              <a:rPr lang="en-CA" dirty="0"/>
              <a:t>Tamim Al </a:t>
            </a:r>
            <a:r>
              <a:rPr lang="en-CA" dirty="0" err="1"/>
              <a:t>Adnani</a:t>
            </a:r>
            <a:r>
              <a:rPr lang="en-CA" dirty="0"/>
              <a:t> has ties to AQ, although his current messaging avoids those narratives.</a:t>
            </a:r>
          </a:p>
          <a:p>
            <a:endParaRPr lang="en-CA" dirty="0"/>
          </a:p>
        </p:txBody>
      </p:sp>
    </p:spTree>
    <p:extLst>
      <p:ext uri="{BB962C8B-B14F-4D97-AF65-F5344CB8AC3E}">
        <p14:creationId xmlns:p14="http://schemas.microsoft.com/office/powerpoint/2010/main" val="1047830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Social media influencers often engage with local political issues that resonate with social media users, as in Bangladesh.</a:t>
            </a:r>
          </a:p>
          <a:p>
            <a:endParaRPr lang="en-CA" dirty="0"/>
          </a:p>
          <a:p>
            <a:r>
              <a:rPr lang="en-CA" dirty="0"/>
              <a:t>In Bangladesh, where local political issues attract high levels of interaction on social media, VE actors are increasingly engaging in these discussions.</a:t>
            </a:r>
          </a:p>
          <a:p>
            <a:endParaRPr lang="en-CA" dirty="0"/>
          </a:p>
          <a:p>
            <a:r>
              <a:rPr lang="en-CA" dirty="0"/>
              <a:t>Discussions of political issues offer an opportunity to propagate narratives for the overthrow of the existing political system and its replacement with one based on sharia law, which may appeal to those who feel dissatisfied or disenfranchised.</a:t>
            </a:r>
          </a:p>
        </p:txBody>
      </p:sp>
    </p:spTree>
    <p:extLst>
      <p:ext uri="{BB962C8B-B14F-4D97-AF65-F5344CB8AC3E}">
        <p14:creationId xmlns:p14="http://schemas.microsoft.com/office/powerpoint/2010/main" val="166506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As VE actors involve themselves more in political discussions online, some of their views – particularly less extreme, ideological or anti-democratic positions --  are being picked up and amplified by unofficial and official supporter groups for political parties.</a:t>
            </a:r>
          </a:p>
          <a:p>
            <a:endParaRPr lang="en-CA" dirty="0"/>
          </a:p>
          <a:p>
            <a:r>
              <a:rPr lang="en-CA" dirty="0"/>
              <a:t>Content shared in this way can quickly go viral and spread beyond these supporter groups.</a:t>
            </a:r>
          </a:p>
          <a:p>
            <a:endParaRPr lang="en-CA" dirty="0"/>
          </a:p>
          <a:p>
            <a:r>
              <a:rPr lang="en-CA" dirty="0"/>
              <a:t>Through these routes, VE content is being mainstreamed throughout social media and political debate subtly radicalised.</a:t>
            </a:r>
          </a:p>
        </p:txBody>
      </p:sp>
    </p:spTree>
    <p:extLst>
      <p:ext uri="{BB962C8B-B14F-4D97-AF65-F5344CB8AC3E}">
        <p14:creationId xmlns:p14="http://schemas.microsoft.com/office/powerpoint/2010/main" val="2584121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rPr lang="en-CA" dirty="0"/>
              <a:t>Some of the mainstreaming involves the sharing of disinformation – non-credible information being deliberately shared to sow confusion, division or violence. This spreads very easily on social media, where content is not regulated and viral transmission makes quickly spreading content easy.</a:t>
            </a:r>
          </a:p>
          <a:p>
            <a:endParaRPr lang="en-CA" dirty="0"/>
          </a:p>
          <a:p>
            <a:r>
              <a:rPr lang="en-CA" dirty="0"/>
              <a:t>Because they are the most digitally connected Bangladeshis, young people are most exposed to disinformation.</a:t>
            </a:r>
          </a:p>
          <a:p>
            <a:endParaRPr lang="en-CA" dirty="0"/>
          </a:p>
          <a:p>
            <a:r>
              <a:rPr lang="en-CA" dirty="0"/>
              <a:t>But mainstream media and political parties aren’t immune either, with recent instances of major media sites being cloned and used to spread disinformation, and disinformation against both government and opposition.</a:t>
            </a:r>
          </a:p>
          <a:p>
            <a:endParaRPr lang="en-CA" dirty="0"/>
          </a:p>
          <a:p>
            <a:r>
              <a:rPr lang="en-CA" dirty="0"/>
              <a:t>Parties are even using disinformation to counter disinformation, making it ever harder for social media users to establish what is fact and what is not.</a:t>
            </a:r>
          </a:p>
          <a:p>
            <a:endParaRPr lang="en-CA" dirty="0"/>
          </a:p>
          <a:p>
            <a:r>
              <a:rPr lang="en-CA" dirty="0"/>
              <a:t> </a:t>
            </a:r>
          </a:p>
        </p:txBody>
      </p:sp>
    </p:spTree>
    <p:extLst>
      <p:ext uri="{BB962C8B-B14F-4D97-AF65-F5344CB8AC3E}">
        <p14:creationId xmlns:p14="http://schemas.microsoft.com/office/powerpoint/2010/main" val="327685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afternoon and thanks for the opportunity to speak here today. </a:t>
            </a:r>
          </a:p>
          <a:p>
            <a:endParaRPr lang="en-US" dirty="0"/>
          </a:p>
          <a:p>
            <a:r>
              <a:rPr lang="en-US" dirty="0"/>
              <a:t>In this presentation I’m going to be sharing some of the insights from </a:t>
            </a:r>
            <a:r>
              <a:rPr lang="en-US" dirty="0" err="1"/>
              <a:t>SecDev’s</a:t>
            </a:r>
            <a:r>
              <a:rPr lang="en-US" dirty="0"/>
              <a:t> research into trends in social media usage by VE actors in Bangladesh and Central Asia. </a:t>
            </a:r>
          </a:p>
        </p:txBody>
      </p:sp>
    </p:spTree>
    <p:extLst>
      <p:ext uri="{BB962C8B-B14F-4D97-AF65-F5344CB8AC3E}">
        <p14:creationId xmlns:p14="http://schemas.microsoft.com/office/powerpoint/2010/main" val="2295420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81000" y="685800"/>
            <a:ext cx="6096000" cy="3429000"/>
          </a:xfrm>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r>
              <a:rPr dirty="0"/>
              <a:t>next steps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r>
              <a:rPr dirty="0"/>
              <a:t>The diversity, density, and scale of the VE online presence requires further study including audience segmentation to identify the specific “at risk” populations, and to develop appropriate response strategies.  </a:t>
            </a:r>
            <a:r>
              <a:rPr lang="en-CA" dirty="0"/>
              <a:t>A one-size fits all strategy is likely either to be too </a:t>
            </a:r>
            <a:r>
              <a:rPr lang="en-CA" dirty="0" err="1"/>
              <a:t>heavyhanded</a:t>
            </a:r>
            <a:r>
              <a:rPr lang="en-CA" dirty="0"/>
              <a:t> or ineffective</a:t>
            </a:r>
            <a:endParaRPr dirty="0"/>
          </a:p>
          <a:p>
            <a:endParaRPr dirty="0"/>
          </a:p>
          <a:p>
            <a:r>
              <a:rPr dirty="0"/>
              <a:t>Response strategies should include:</a:t>
            </a:r>
          </a:p>
          <a:p>
            <a:endParaRPr dirty="0"/>
          </a:p>
          <a:p>
            <a:r>
              <a:rPr dirty="0"/>
              <a:t>- </a:t>
            </a:r>
            <a:r>
              <a:rPr b="1" dirty="0"/>
              <a:t>Selected content takedown </a:t>
            </a:r>
            <a:r>
              <a:rPr lang="en-CA" b="1" dirty="0"/>
              <a:t>and account blocking</a:t>
            </a:r>
            <a:r>
              <a:rPr dirty="0"/>
              <a:t>-   of </a:t>
            </a:r>
            <a:r>
              <a:rPr lang="en-CA" dirty="0"/>
              <a:t>the most extreme forms of VE online, including </a:t>
            </a:r>
            <a:r>
              <a:rPr dirty="0"/>
              <a:t>foreign fighter recruitment and tradecraft sites.</a:t>
            </a:r>
          </a:p>
          <a:p>
            <a:r>
              <a:rPr dirty="0"/>
              <a:t>- </a:t>
            </a:r>
            <a:r>
              <a:rPr b="1" dirty="0" err="1"/>
              <a:t>Countermessaging</a:t>
            </a:r>
            <a:r>
              <a:rPr b="1" dirty="0"/>
              <a:t> and engagement</a:t>
            </a:r>
            <a:r>
              <a:rPr dirty="0"/>
              <a:t> -  on moderate VE </a:t>
            </a:r>
            <a:r>
              <a:rPr lang="en-CA" dirty="0"/>
              <a:t>accounts</a:t>
            </a:r>
            <a:r>
              <a:rPr dirty="0"/>
              <a:t> and channels</a:t>
            </a:r>
            <a:r>
              <a:rPr lang="en-CA" dirty="0"/>
              <a:t> to redirect those at high risk</a:t>
            </a:r>
            <a:r>
              <a:rPr dirty="0"/>
              <a:t>.</a:t>
            </a:r>
          </a:p>
          <a:p>
            <a:r>
              <a:rPr dirty="0"/>
              <a:t>- </a:t>
            </a:r>
            <a:r>
              <a:rPr b="1" dirty="0"/>
              <a:t>Selected community engagement</a:t>
            </a:r>
            <a:r>
              <a:rPr dirty="0"/>
              <a:t>  -  among those communities that are clearly affected/impacted by online </a:t>
            </a:r>
            <a:r>
              <a:rPr lang="en-CA" dirty="0"/>
              <a:t>VE</a:t>
            </a:r>
            <a:r>
              <a:rPr dirty="0"/>
              <a:t>,  working </a:t>
            </a:r>
            <a:r>
              <a:rPr lang="en-CA" dirty="0"/>
              <a:t>to </a:t>
            </a:r>
            <a:r>
              <a:rPr dirty="0"/>
              <a:t>empower community leaders and other intermediaries (specifically focusing on youth).</a:t>
            </a:r>
          </a:p>
          <a:p>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An effective response to VE on social media needs to build in strengthening links between C/PVE and democratic governance. </a:t>
            </a:r>
          </a:p>
          <a:p>
            <a:endParaRPr lang="en-CA" dirty="0"/>
          </a:p>
          <a:p>
            <a:r>
              <a:rPr lang="en-CA" dirty="0"/>
              <a:t>VE actors are increasingly managing to mainstream their narratives and insert anti-democratic positions into political debate. </a:t>
            </a:r>
          </a:p>
          <a:p>
            <a:endParaRPr lang="en-CA" dirty="0"/>
          </a:p>
          <a:p>
            <a:r>
              <a:rPr lang="en-CA" dirty="0"/>
              <a:t>But a </a:t>
            </a:r>
            <a:r>
              <a:rPr lang="en-CA" dirty="0" err="1"/>
              <a:t>heavyhanded</a:t>
            </a:r>
            <a:r>
              <a:rPr lang="en-CA" dirty="0"/>
              <a:t> and repressive response is likely to feed these narratives. Instead, responses need to build a positive model of digital citizenship which strengthens the commitment to democracy and the rule of law.</a:t>
            </a:r>
          </a:p>
        </p:txBody>
      </p:sp>
    </p:spTree>
    <p:extLst>
      <p:ext uri="{BB962C8B-B14F-4D97-AF65-F5344CB8AC3E}">
        <p14:creationId xmlns:p14="http://schemas.microsoft.com/office/powerpoint/2010/main" val="3454824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That’s the end of my presentation. I’d now like to turn it over to the audience for any questions.</a:t>
            </a:r>
          </a:p>
        </p:txBody>
      </p:sp>
    </p:spTree>
    <p:extLst>
      <p:ext uri="{BB962C8B-B14F-4D97-AF65-F5344CB8AC3E}">
        <p14:creationId xmlns:p14="http://schemas.microsoft.com/office/powerpoint/2010/main" val="1446659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066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err="1"/>
              <a:t>SecDev</a:t>
            </a:r>
            <a:r>
              <a:rPr lang="en-CA" dirty="0"/>
              <a:t> is a geopolitical risk consultancy specialising in digital risk, including C/PVE. </a:t>
            </a:r>
          </a:p>
          <a:p>
            <a:endParaRPr lang="en-CA" dirty="0"/>
          </a:p>
          <a:p>
            <a:r>
              <a:rPr lang="en-CA" dirty="0"/>
              <a:t>We are subject matter experts in cybersecurity, urban and digital risk, and the digital economy.</a:t>
            </a:r>
          </a:p>
          <a:p>
            <a:endParaRPr lang="en-CA" dirty="0"/>
          </a:p>
          <a:p>
            <a:r>
              <a:rPr lang="en-CA" dirty="0"/>
              <a:t>Our practice is data-driven, global in scope and results-oriented. Our goal is to empower our clients to make informed and effective decisions in the digital era.</a:t>
            </a:r>
          </a:p>
        </p:txBody>
      </p:sp>
    </p:spTree>
    <p:extLst>
      <p:ext uri="{BB962C8B-B14F-4D97-AF65-F5344CB8AC3E}">
        <p14:creationId xmlns:p14="http://schemas.microsoft.com/office/powerpoint/2010/main" val="391073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endParaRPr dirty="0"/>
          </a:p>
          <a:p>
            <a:r>
              <a:rPr lang="en-CA" b="0" dirty="0"/>
              <a:t>Our VE practice gives clients a baseline analysis of the scope and scale of online VE communities active on open social media and publicly accessible sites on the Internet. We aim to answer questions like:</a:t>
            </a:r>
          </a:p>
          <a:p>
            <a:endParaRPr lang="en-CA" b="0" dirty="0"/>
          </a:p>
          <a:p>
            <a:pPr marL="342900" indent="-342900">
              <a:buFont typeface="Arial" panose="020B0604020202020204" pitchFamily="34" charset="0"/>
              <a:buChar char="•"/>
            </a:pPr>
            <a:r>
              <a:rPr lang="en-CA" b="0" dirty="0"/>
              <a:t>Who are the actors and groups?</a:t>
            </a:r>
          </a:p>
          <a:p>
            <a:pPr marL="342900" indent="-342900">
              <a:buFont typeface="Arial" panose="020B0604020202020204" pitchFamily="34" charset="0"/>
              <a:buChar char="•"/>
            </a:pPr>
            <a:r>
              <a:rPr lang="en-CA" b="0" dirty="0"/>
              <a:t>What is their reach in terms of channels, accounts, languages, and numbers of followers?</a:t>
            </a:r>
          </a:p>
          <a:p>
            <a:pPr marL="342900" indent="-342900">
              <a:buFont typeface="Arial" panose="020B0604020202020204" pitchFamily="34" charset="0"/>
              <a:buChar char="•"/>
            </a:pPr>
            <a:r>
              <a:rPr lang="en-CA" b="0" dirty="0"/>
              <a:t>What narratives are they using to connect with their followers, and how well are these resonating?</a:t>
            </a:r>
          </a:p>
          <a:p>
            <a:pPr marL="342900" indent="-342900">
              <a:buFont typeface="Arial" panose="020B0604020202020204" pitchFamily="34" charset="0"/>
              <a:buChar char="•"/>
            </a:pPr>
            <a:endParaRPr lang="en-CA" b="0" dirty="0"/>
          </a:p>
          <a:p>
            <a:pPr marL="0" indent="0">
              <a:buFont typeface="Arial" panose="020B0604020202020204" pitchFamily="34" charset="0"/>
              <a:buNone/>
            </a:pPr>
            <a:r>
              <a:rPr lang="en-CA" b="0" dirty="0"/>
              <a:t>This data allows us to provide data-driven analysis to help clients develop effective programming.</a:t>
            </a:r>
          </a:p>
          <a:p>
            <a:endParaRPr lang="en-CA" b="0" dirty="0"/>
          </a:p>
          <a:p>
            <a:endParaRPr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rPr lang="en-CA" b="0" dirty="0"/>
              <a:t>Our research involves analysing and monitoring open Internet-based sources to create trend analyses according to the public health model.</a:t>
            </a:r>
          </a:p>
          <a:p>
            <a:endParaRPr lang="en-CA" b="0" dirty="0"/>
          </a:p>
          <a:p>
            <a:r>
              <a:rPr lang="en-CA" b="0" dirty="0"/>
              <a:t>We hold ourselves to the highest ethical standards regarding individual privacy, which is constantly evolving as norms and standards change.</a:t>
            </a:r>
          </a:p>
          <a:p>
            <a:endParaRPr lang="en-CA" b="0" dirty="0"/>
          </a:p>
          <a:p>
            <a:r>
              <a:rPr lang="en-CA" b="0" dirty="0"/>
              <a:t>We aim to corroborate all our sources through secondary sources and infield expert opinion so that we can offer clients analysis with a clear level of confidence.</a:t>
            </a:r>
          </a:p>
          <a:p>
            <a:endParaRPr lang="en-CA" b="1" dirty="0"/>
          </a:p>
        </p:txBody>
      </p:sp>
    </p:spTree>
    <p:extLst>
      <p:ext uri="{BB962C8B-B14F-4D97-AF65-F5344CB8AC3E}">
        <p14:creationId xmlns:p14="http://schemas.microsoft.com/office/powerpoint/2010/main" val="18574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SecDev</a:t>
            </a:r>
            <a:r>
              <a:rPr lang="en-US" dirty="0"/>
              <a:t> uses a public health approach in our C/PVE monitoring and analysis. This involves:</a:t>
            </a:r>
          </a:p>
          <a:p>
            <a:endParaRPr lang="en-US" dirty="0"/>
          </a:p>
          <a:p>
            <a:pPr marL="342900" indent="-342900">
              <a:buFont typeface="Arial" panose="020B0604020202020204" pitchFamily="34" charset="0"/>
              <a:buChar char="•"/>
            </a:pPr>
            <a:r>
              <a:rPr lang="en-US" dirty="0"/>
              <a:t>Defining and monitoring the problem through a deep dive into relevant data</a:t>
            </a:r>
          </a:p>
          <a:p>
            <a:pPr marL="342900" lvl="3" indent="-342900">
              <a:buFont typeface="Arial" panose="020B0604020202020204" pitchFamily="34" charset="0"/>
              <a:buChar char="•"/>
            </a:pPr>
            <a:r>
              <a:rPr lang="en-US" dirty="0"/>
              <a:t>Identifying risk and protective factors that increase or decrease the likelihood of radicalization to violent extremism</a:t>
            </a:r>
          </a:p>
          <a:p>
            <a:pPr marL="342900" indent="-342900">
              <a:buFont typeface="Arial" panose="020B0604020202020204" pitchFamily="34" charset="0"/>
              <a:buChar char="•"/>
            </a:pPr>
            <a:r>
              <a:rPr lang="en-US" dirty="0"/>
              <a:t>Using this understanding to help our clients improve the effectiveness of their programming.</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Adopting this model means that we track trends and groups, not individuals. We are committed to ensuring individual privacy and safety.</a:t>
            </a:r>
          </a:p>
        </p:txBody>
      </p:sp>
    </p:spTree>
    <p:extLst>
      <p:ext uri="{BB962C8B-B14F-4D97-AF65-F5344CB8AC3E}">
        <p14:creationId xmlns:p14="http://schemas.microsoft.com/office/powerpoint/2010/main" val="2031896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Data protection standards are changing rapidly and our practice is evolving with it.</a:t>
            </a:r>
          </a:p>
          <a:p>
            <a:endParaRPr lang="en-CA" dirty="0"/>
          </a:p>
          <a:p>
            <a:r>
              <a:rPr lang="en-CA" dirty="0"/>
              <a:t>Public controversy and new data protection standards such as GDPR have led to changes in what data is available and how it can be used. Platforms are imposing restrictions on what data can be shared.</a:t>
            </a:r>
          </a:p>
          <a:p>
            <a:endParaRPr lang="en-CA" dirty="0"/>
          </a:p>
          <a:p>
            <a:r>
              <a:rPr lang="en-CA" dirty="0"/>
              <a:t>Facebook has closed access to data sharing that formerly enabled us to conduct automated analysis of VE data. As the discussion continues, we are working with Facebook to on how to develop and apply standards to C/PVE work that enable access to data while protecting privacy.</a:t>
            </a:r>
          </a:p>
        </p:txBody>
      </p:sp>
    </p:spTree>
    <p:extLst>
      <p:ext uri="{BB962C8B-B14F-4D97-AF65-F5344CB8AC3E}">
        <p14:creationId xmlns:p14="http://schemas.microsoft.com/office/powerpoint/2010/main" val="2836371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rPr lang="en-CA" dirty="0"/>
              <a:t>The following are some of our the key trends in VE usage of social media that we’ve been observing in Bangladesh and Central Asia this year.</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Moves by social media platforms to detect and remove VE content and actors are working worldwide.</a:t>
            </a:r>
          </a:p>
          <a:p>
            <a:endParaRPr lang="en-CA" dirty="0"/>
          </a:p>
          <a:p>
            <a:r>
              <a:rPr lang="en-CA" dirty="0"/>
              <a:t>Online policing and automation of detection of VE content have removed a huge amount of VE content from social media. Facebook recently reported that it had taken </a:t>
            </a:r>
            <a:r>
              <a:rPr lang="en-CA" dirty="0" err="1"/>
              <a:t>doen</a:t>
            </a:r>
            <a:r>
              <a:rPr lang="en-CA" dirty="0"/>
              <a:t> over 3 million terrorism-related posts, most of which were automatically detected by the platform’s Ai and removed within 2 minutes of posting.</a:t>
            </a:r>
          </a:p>
          <a:p>
            <a:endParaRPr lang="en-CA" dirty="0"/>
          </a:p>
          <a:p>
            <a:r>
              <a:rPr lang="en-CA" dirty="0"/>
              <a:t>The effectiveness of detection is particularly true for Bangladesh, where the number of open VE sites dropped by two thirds between 2016 and 2018, and is still dropping.</a:t>
            </a:r>
          </a:p>
        </p:txBody>
      </p:sp>
    </p:spTree>
    <p:extLst>
      <p:ext uri="{BB962C8B-B14F-4D97-AF65-F5344CB8AC3E}">
        <p14:creationId xmlns:p14="http://schemas.microsoft.com/office/powerpoint/2010/main" val="326616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idx="1"/>
          </p:nvPr>
        </p:nvSpPr>
        <p:spPr>
          <a:prstGeom prst="rect">
            <a:avLst/>
          </a:prstGeom>
        </p:spPr>
        <p:txBody>
          <a:bodyPr/>
          <a:lstStyle>
            <a:lvl1pPr>
              <a:buClrTx/>
              <a:buSzPct val="75000"/>
              <a:defRPr sz="5200">
                <a:latin typeface="Helvetica Light"/>
                <a:ea typeface="Helvetica Light"/>
                <a:cs typeface="Helvetica Light"/>
                <a:sym typeface="Helvetica Light"/>
              </a:defRPr>
            </a:lvl1pPr>
            <a:lvl2pPr>
              <a:buClrTx/>
              <a:buSzPct val="75000"/>
              <a:defRPr sz="5200">
                <a:latin typeface="Helvetica Light"/>
                <a:ea typeface="Helvetica Light"/>
                <a:cs typeface="Helvetica Light"/>
                <a:sym typeface="Helvetica Light"/>
              </a:defRPr>
            </a:lvl2pPr>
            <a:lvl3pPr>
              <a:buClrTx/>
              <a:buSzPct val="75000"/>
              <a:defRPr sz="5200">
                <a:latin typeface="Helvetica Light"/>
                <a:ea typeface="Helvetica Light"/>
                <a:cs typeface="Helvetica Light"/>
                <a:sym typeface="Helvetica Light"/>
              </a:defRPr>
            </a:lvl3pPr>
            <a:lvl4pPr>
              <a:buClrTx/>
              <a:buSzPct val="75000"/>
              <a:defRPr sz="5200">
                <a:latin typeface="Helvetica Light"/>
                <a:ea typeface="Helvetica Light"/>
                <a:cs typeface="Helvetica Light"/>
                <a:sym typeface="Helvetica Light"/>
              </a:defRPr>
            </a:lvl4pPr>
            <a:lvl5pPr>
              <a:buClrTx/>
              <a:buSzPct val="75000"/>
              <a:defRPr sz="5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387453" y="357187"/>
            <a:ext cx="15609094" cy="3036095"/>
          </a:xfrm>
          <a:prstGeom prst="rect">
            <a:avLst/>
          </a:prstGeom>
        </p:spPr>
        <p:txBody>
          <a:bodyPr lIns="71437" tIns="71437" rIns="71437" bIns="71437"/>
          <a:lstStyle>
            <a:lvl1pPr defTabSz="821531">
              <a:defRPr>
                <a:solidFill>
                  <a:srgbClr val="000000"/>
                </a:solidFill>
              </a:defRPr>
            </a:lvl1pPr>
          </a:lstStyle>
          <a:p>
            <a:r>
              <a:t>Title Text</a:t>
            </a:r>
          </a:p>
        </p:txBody>
      </p:sp>
      <p:sp>
        <p:nvSpPr>
          <p:cNvPr id="127" name="Body Level One…"/>
          <p:cNvSpPr txBox="1">
            <a:spLocks noGrp="1"/>
          </p:cNvSpPr>
          <p:nvPr>
            <p:ph type="body" idx="1"/>
          </p:nvPr>
        </p:nvSpPr>
        <p:spPr>
          <a:xfrm>
            <a:off x="4387453" y="3643312"/>
            <a:ext cx="15609094" cy="8840392"/>
          </a:xfrm>
          <a:prstGeom prst="rect">
            <a:avLst/>
          </a:prstGeom>
        </p:spPr>
        <p:txBody>
          <a:bodyPr lIns="71437" tIns="71437" rIns="71437" bIns="71437"/>
          <a:lstStyle>
            <a:lvl1pPr marL="611187" indent="-611187" defTabSz="821531">
              <a:buClrTx/>
              <a:buSzPct val="145000"/>
              <a:defRPr sz="4400">
                <a:solidFill>
                  <a:srgbClr val="000000"/>
                </a:solidFill>
              </a:defRPr>
            </a:lvl1pPr>
            <a:lvl2pPr marL="1055687" indent="-611187" defTabSz="821531">
              <a:buClrTx/>
              <a:buSzPct val="145000"/>
              <a:defRPr sz="4400">
                <a:solidFill>
                  <a:srgbClr val="000000"/>
                </a:solidFill>
              </a:defRPr>
            </a:lvl2pPr>
            <a:lvl3pPr marL="1500187" indent="-611187" defTabSz="821531">
              <a:buClrTx/>
              <a:buSzPct val="145000"/>
              <a:defRPr sz="4400">
                <a:solidFill>
                  <a:srgbClr val="000000"/>
                </a:solidFill>
              </a:defRPr>
            </a:lvl3pPr>
            <a:lvl4pPr marL="1944687" indent="-611187" defTabSz="821531">
              <a:buClrTx/>
              <a:buSzPct val="145000"/>
              <a:defRPr sz="4400">
                <a:solidFill>
                  <a:srgbClr val="000000"/>
                </a:solidFill>
              </a:defRPr>
            </a:lvl4pPr>
            <a:lvl5pPr marL="2389187" indent="-611187" defTabSz="821531">
              <a:buClrTx/>
              <a:buSzPct val="145000"/>
              <a:defRPr sz="4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689099" y="355599"/>
            <a:ext cx="21005801" cy="2286001"/>
          </a:xfrm>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36" name="Body Level One…"/>
          <p:cNvSpPr txBox="1">
            <a:spLocks noGrp="1"/>
          </p:cNvSpPr>
          <p:nvPr>
            <p:ph type="body" idx="1"/>
          </p:nvPr>
        </p:nvSpPr>
        <p:spPr>
          <a:xfrm>
            <a:off x="1689099" y="3149599"/>
            <a:ext cx="21005801" cy="9296401"/>
          </a:xfrm>
          <a:prstGeom prst="rect">
            <a:avLst/>
          </a:prstGeom>
        </p:spPr>
        <p:txBody>
          <a:bodyPr/>
          <a:lstStyle>
            <a:lvl1pPr marL="586153" indent="-586153">
              <a:buClrTx/>
              <a:buSzPct val="75000"/>
              <a:defRPr>
                <a:latin typeface="Helvetica Light"/>
                <a:ea typeface="Helvetica Light"/>
                <a:cs typeface="Helvetica Light"/>
                <a:sym typeface="Helvetica Light"/>
              </a:defRPr>
            </a:lvl1pPr>
            <a:lvl2pPr marL="1221153" indent="-586153">
              <a:buClrTx/>
              <a:buSzPct val="75000"/>
              <a:defRPr>
                <a:latin typeface="Helvetica Light"/>
                <a:ea typeface="Helvetica Light"/>
                <a:cs typeface="Helvetica Light"/>
                <a:sym typeface="Helvetica Light"/>
              </a:defRPr>
            </a:lvl2pPr>
            <a:lvl3pPr marL="1856153" indent="-586153">
              <a:buClrTx/>
              <a:buSzPct val="75000"/>
              <a:defRPr>
                <a:latin typeface="Helvetica Light"/>
                <a:ea typeface="Helvetica Light"/>
                <a:cs typeface="Helvetica Light"/>
                <a:sym typeface="Helvetica Light"/>
              </a:defRPr>
            </a:lvl3pPr>
            <a:lvl4pPr marL="2491153" indent="-586153">
              <a:buClrTx/>
              <a:buSzPct val="75000"/>
              <a:defRPr>
                <a:latin typeface="Helvetica Light"/>
                <a:ea typeface="Helvetica Light"/>
                <a:cs typeface="Helvetica Light"/>
                <a:sym typeface="Helvetica Light"/>
              </a:defRPr>
            </a:lvl4pPr>
            <a:lvl5pPr marL="3126153" indent="-586153">
              <a:buClrTx/>
              <a:buSzPct val="75000"/>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4826000" y="2311400"/>
            <a:ext cx="14706600" cy="4648200"/>
          </a:xfrm>
          <a:prstGeom prst="rect">
            <a:avLst/>
          </a:prstGeom>
        </p:spPr>
        <p:txBody>
          <a:bodyPr lIns="101600" tIns="101600" rIns="101600" bIns="101600" anchor="b"/>
          <a:lstStyle>
            <a:lvl1pPr defTabSz="406400">
              <a:defRPr>
                <a:solidFill>
                  <a:srgbClr val="000000"/>
                </a:solidFill>
                <a:latin typeface="Gill Sans"/>
                <a:ea typeface="Gill Sans"/>
                <a:cs typeface="Gill Sans"/>
                <a:sym typeface="Gill Sans"/>
              </a:defRPr>
            </a:lvl1pPr>
          </a:lstStyle>
          <a:p>
            <a:r>
              <a:t>Title Text</a:t>
            </a:r>
          </a:p>
        </p:txBody>
      </p:sp>
      <p:sp>
        <p:nvSpPr>
          <p:cNvPr id="145" name="Body Level One…"/>
          <p:cNvSpPr txBox="1">
            <a:spLocks noGrp="1"/>
          </p:cNvSpPr>
          <p:nvPr>
            <p:ph type="body" sz="quarter" idx="1"/>
          </p:nvPr>
        </p:nvSpPr>
        <p:spPr>
          <a:xfrm>
            <a:off x="4826000" y="7061200"/>
            <a:ext cx="14706600" cy="1600200"/>
          </a:xfrm>
          <a:prstGeom prst="rect">
            <a:avLst/>
          </a:prstGeom>
        </p:spPr>
        <p:txBody>
          <a:bodyPr lIns="101600" tIns="101600" rIns="101600" bIns="101600" anchor="t"/>
          <a:lstStyle>
            <a:lvl1pPr marL="0" indent="0" algn="ctr" defTabSz="406400">
              <a:spcBef>
                <a:spcPts val="0"/>
              </a:spcBef>
              <a:buClrTx/>
              <a:buSzTx/>
              <a:buNone/>
              <a:defRPr sz="4400">
                <a:solidFill>
                  <a:srgbClr val="000000"/>
                </a:solidFill>
                <a:latin typeface="Gill Sans"/>
                <a:ea typeface="Gill Sans"/>
                <a:cs typeface="Gill Sans"/>
                <a:sym typeface="Gill Sans"/>
              </a:defRPr>
            </a:lvl1pPr>
            <a:lvl2pPr marL="0" indent="0" algn="ctr" defTabSz="406400">
              <a:spcBef>
                <a:spcPts val="0"/>
              </a:spcBef>
              <a:buClrTx/>
              <a:buSzTx/>
              <a:buNone/>
              <a:defRPr sz="4400">
                <a:solidFill>
                  <a:srgbClr val="000000"/>
                </a:solidFill>
                <a:latin typeface="Gill Sans"/>
                <a:ea typeface="Gill Sans"/>
                <a:cs typeface="Gill Sans"/>
                <a:sym typeface="Gill Sans"/>
              </a:defRPr>
            </a:lvl2pPr>
            <a:lvl3pPr marL="0" indent="0" algn="ctr" defTabSz="406400">
              <a:spcBef>
                <a:spcPts val="0"/>
              </a:spcBef>
              <a:buClrTx/>
              <a:buSzTx/>
              <a:buNone/>
              <a:defRPr sz="4400">
                <a:solidFill>
                  <a:srgbClr val="000000"/>
                </a:solidFill>
                <a:latin typeface="Gill Sans"/>
                <a:ea typeface="Gill Sans"/>
                <a:cs typeface="Gill Sans"/>
                <a:sym typeface="Gill Sans"/>
              </a:defRPr>
            </a:lvl3pPr>
            <a:lvl4pPr marL="0" indent="0" algn="ctr" defTabSz="406400">
              <a:spcBef>
                <a:spcPts val="0"/>
              </a:spcBef>
              <a:buClrTx/>
              <a:buSzTx/>
              <a:buNone/>
              <a:defRPr sz="4400">
                <a:solidFill>
                  <a:srgbClr val="000000"/>
                </a:solidFill>
                <a:latin typeface="Gill Sans"/>
                <a:ea typeface="Gill Sans"/>
                <a:cs typeface="Gill Sans"/>
                <a:sym typeface="Gill Sans"/>
              </a:defRPr>
            </a:lvl4pPr>
            <a:lvl5pPr marL="0" indent="0" algn="ctr" defTabSz="406400">
              <a:spcBef>
                <a:spcPts val="0"/>
              </a:spcBef>
              <a:buClrTx/>
              <a:buSzTx/>
              <a:buNone/>
              <a:defRPr sz="44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11931848" y="13004800"/>
            <a:ext cx="495301" cy="520700"/>
          </a:xfrm>
          <a:prstGeom prst="rect">
            <a:avLst/>
          </a:prstGeom>
        </p:spPr>
        <p:txBody>
          <a:bodyPr lIns="101600" tIns="101600" rIns="101600" bIns="101600">
            <a:normAutofit/>
          </a:bodyPr>
          <a:lstStyle>
            <a:lvl1pPr defTabSz="406400">
              <a:defRPr sz="22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4825999" y="2311399"/>
            <a:ext cx="14706601" cy="4648201"/>
          </a:xfrm>
          <a:prstGeom prst="rect">
            <a:avLst/>
          </a:prstGeom>
        </p:spPr>
        <p:txBody>
          <a:bodyPr lIns="101600" tIns="101600" rIns="101600" bIns="101600" anchor="b"/>
          <a:lstStyle>
            <a:lvl1pPr defTabSz="406400">
              <a:defRPr>
                <a:solidFill>
                  <a:srgbClr val="000000"/>
                </a:solidFill>
                <a:latin typeface="Gill Sans"/>
                <a:ea typeface="Gill Sans"/>
                <a:cs typeface="Gill Sans"/>
                <a:sym typeface="Gill Sans"/>
              </a:defRPr>
            </a:lvl1pPr>
          </a:lstStyle>
          <a:p>
            <a:r>
              <a:t>Title Text</a:t>
            </a:r>
          </a:p>
        </p:txBody>
      </p:sp>
      <p:sp>
        <p:nvSpPr>
          <p:cNvPr id="154" name="Body Level One…"/>
          <p:cNvSpPr txBox="1">
            <a:spLocks noGrp="1"/>
          </p:cNvSpPr>
          <p:nvPr>
            <p:ph type="body" sz="quarter" idx="1"/>
          </p:nvPr>
        </p:nvSpPr>
        <p:spPr>
          <a:xfrm>
            <a:off x="4825999" y="7061200"/>
            <a:ext cx="14706601" cy="1600200"/>
          </a:xfrm>
          <a:prstGeom prst="rect">
            <a:avLst/>
          </a:prstGeom>
        </p:spPr>
        <p:txBody>
          <a:bodyPr lIns="101600" tIns="101600" rIns="101600" bIns="101600" anchor="t"/>
          <a:lstStyle>
            <a:lvl1pPr marL="0" indent="0" algn="ctr" defTabSz="406400">
              <a:spcBef>
                <a:spcPts val="0"/>
              </a:spcBef>
              <a:buClrTx/>
              <a:buSzTx/>
              <a:buNone/>
              <a:defRPr>
                <a:solidFill>
                  <a:srgbClr val="000000"/>
                </a:solidFill>
                <a:latin typeface="Gill Sans"/>
                <a:ea typeface="Gill Sans"/>
                <a:cs typeface="Gill Sans"/>
                <a:sym typeface="Gill Sans"/>
              </a:defRPr>
            </a:lvl1pPr>
            <a:lvl2pPr marL="0" indent="0" algn="ctr" defTabSz="406400">
              <a:spcBef>
                <a:spcPts val="0"/>
              </a:spcBef>
              <a:buClrTx/>
              <a:buSzTx/>
              <a:buNone/>
              <a:defRPr>
                <a:solidFill>
                  <a:srgbClr val="000000"/>
                </a:solidFill>
                <a:latin typeface="Gill Sans"/>
                <a:ea typeface="Gill Sans"/>
                <a:cs typeface="Gill Sans"/>
                <a:sym typeface="Gill Sans"/>
              </a:defRPr>
            </a:lvl2pPr>
            <a:lvl3pPr marL="0" indent="0" algn="ctr" defTabSz="406400">
              <a:spcBef>
                <a:spcPts val="0"/>
              </a:spcBef>
              <a:buClrTx/>
              <a:buSzTx/>
              <a:buNone/>
              <a:defRPr>
                <a:solidFill>
                  <a:srgbClr val="000000"/>
                </a:solidFill>
                <a:latin typeface="Gill Sans"/>
                <a:ea typeface="Gill Sans"/>
                <a:cs typeface="Gill Sans"/>
                <a:sym typeface="Gill Sans"/>
              </a:defRPr>
            </a:lvl3pPr>
            <a:lvl4pPr marL="0" indent="0" algn="ctr" defTabSz="406400">
              <a:spcBef>
                <a:spcPts val="0"/>
              </a:spcBef>
              <a:buClrTx/>
              <a:buSzTx/>
              <a:buNone/>
              <a:defRPr>
                <a:solidFill>
                  <a:srgbClr val="000000"/>
                </a:solidFill>
                <a:latin typeface="Gill Sans"/>
                <a:ea typeface="Gill Sans"/>
                <a:cs typeface="Gill Sans"/>
                <a:sym typeface="Gill Sans"/>
              </a:defRPr>
            </a:lvl4pPr>
            <a:lvl5pPr marL="0" indent="0" algn="ctr" defTabSz="406400">
              <a:spcBef>
                <a:spcPts val="0"/>
              </a:spcBef>
              <a:buClrTx/>
              <a:buSzTx/>
              <a:buNone/>
              <a:defRPr>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11918950" y="12979400"/>
            <a:ext cx="520701" cy="558800"/>
          </a:xfrm>
          <a:prstGeom prst="rect">
            <a:avLst/>
          </a:prstGeom>
        </p:spPr>
        <p:txBody>
          <a:bodyPr lIns="101600" tIns="101600" rIns="101600" bIns="101600">
            <a:normAutofit/>
          </a:bodyPr>
          <a:lstStyle>
            <a:lvl1pPr defTabSz="406400">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4242"/>
        </a:solidFill>
        <a:effectLst/>
      </p:bgPr>
    </p:bg>
    <p:spTree>
      <p:nvGrpSpPr>
        <p:cNvPr id="1" name=""/>
        <p:cNvGrpSpPr/>
        <p:nvPr/>
      </p:nvGrpSpPr>
      <p:grpSpPr>
        <a:xfrm>
          <a:off x="0" y="0"/>
          <a:ext cx="0" cy="0"/>
          <a:chOff x="0" y="0"/>
          <a:chExt cx="0" cy="0"/>
        </a:xfrm>
      </p:grpSpPr>
      <p:sp>
        <p:nvSpPr>
          <p:cNvPr id="164" name="SecDev"/>
          <p:cNvSpPr txBox="1"/>
          <p:nvPr/>
        </p:nvSpPr>
        <p:spPr>
          <a:xfrm>
            <a:off x="11844540" y="10932294"/>
            <a:ext cx="3838170" cy="1407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1160859">
              <a:defRPr sz="8400" spc="-252"/>
            </a:pPr>
            <a:r>
              <a:t>Sec</a:t>
            </a:r>
            <a:r>
              <a:rPr>
                <a:solidFill>
                  <a:srgbClr val="E71210"/>
                </a:solidFill>
              </a:rPr>
              <a:t>Dev</a:t>
            </a:r>
          </a:p>
        </p:txBody>
      </p:sp>
      <p:sp>
        <p:nvSpPr>
          <p:cNvPr id="165" name="потенциал в риске"/>
          <p:cNvSpPr txBox="1"/>
          <p:nvPr/>
        </p:nvSpPr>
        <p:spPr>
          <a:xfrm>
            <a:off x="16052971" y="11988164"/>
            <a:ext cx="4379571" cy="7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4200" b="0" spc="-210">
                <a:solidFill>
                  <a:srgbClr val="000000"/>
                </a:solidFill>
              </a:defRPr>
            </a:pPr>
            <a:r>
              <a:rPr>
                <a:solidFill>
                  <a:srgbClr val="FFFFFF"/>
                </a:solidFill>
              </a:rPr>
              <a:t>потенциал в </a:t>
            </a:r>
            <a:r>
              <a:rPr>
                <a:solidFill>
                  <a:srgbClr val="FF2600"/>
                </a:solidFill>
              </a:rPr>
              <a:t>риске</a:t>
            </a:r>
          </a:p>
        </p:txBody>
      </p:sp>
      <p:sp>
        <p:nvSpPr>
          <p:cNvPr id="166" name="リスクから機会"/>
          <p:cNvSpPr txBox="1"/>
          <p:nvPr/>
        </p:nvSpPr>
        <p:spPr>
          <a:xfrm>
            <a:off x="16019938" y="12489959"/>
            <a:ext cx="3702686" cy="892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4200" b="0" spc="-210">
                <a:solidFill>
                  <a:srgbClr val="000000"/>
                </a:solidFill>
                <a:latin typeface="Helvetica"/>
                <a:ea typeface="Helvetica"/>
                <a:cs typeface="Helvetica"/>
                <a:sym typeface="Helvetica"/>
              </a:defRPr>
            </a:pPr>
            <a:r>
              <a:rPr>
                <a:solidFill>
                  <a:srgbClr val="E71210"/>
                </a:solidFill>
              </a:rPr>
              <a:t>リスク</a:t>
            </a:r>
            <a:r>
              <a:rPr>
                <a:solidFill>
                  <a:srgbClr val="FFFFFF"/>
                </a:solidFill>
              </a:rPr>
              <a:t>から機会</a:t>
            </a:r>
          </a:p>
        </p:txBody>
      </p:sp>
      <p:sp>
        <p:nvSpPr>
          <p:cNvPr id="167" name="riesgo y oportunidad"/>
          <p:cNvSpPr txBox="1"/>
          <p:nvPr/>
        </p:nvSpPr>
        <p:spPr>
          <a:xfrm>
            <a:off x="16070411" y="11147333"/>
            <a:ext cx="4551859" cy="7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4200" b="0" spc="-210">
                <a:solidFill>
                  <a:srgbClr val="000000"/>
                </a:solidFill>
              </a:defRPr>
            </a:pPr>
            <a:r>
              <a:rPr>
                <a:solidFill>
                  <a:srgbClr val="FF2600"/>
                </a:solidFill>
              </a:rPr>
              <a:t>riesgo</a:t>
            </a:r>
            <a:r>
              <a:rPr>
                <a:solidFill>
                  <a:srgbClr val="FFFFFF"/>
                </a:solidFill>
              </a:rPr>
              <a:t> y oportunidad</a:t>
            </a:r>
          </a:p>
        </p:txBody>
      </p:sp>
      <p:sp>
        <p:nvSpPr>
          <p:cNvPr id="168" name="opportunity in risk"/>
          <p:cNvSpPr txBox="1"/>
          <p:nvPr/>
        </p:nvSpPr>
        <p:spPr>
          <a:xfrm>
            <a:off x="16027873" y="11555729"/>
            <a:ext cx="3936848" cy="7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4200" b="0" spc="-210">
                <a:solidFill>
                  <a:srgbClr val="000000"/>
                </a:solidFill>
              </a:defRPr>
            </a:pPr>
            <a:r>
              <a:rPr>
                <a:solidFill>
                  <a:srgbClr val="FFFFFF"/>
                </a:solidFill>
              </a:rPr>
              <a:t>opportunity in</a:t>
            </a:r>
            <a:r>
              <a:t> </a:t>
            </a:r>
            <a:r>
              <a:rPr>
                <a:solidFill>
                  <a:srgbClr val="E71210"/>
                </a:solidFill>
              </a:rPr>
              <a:t>risk</a:t>
            </a:r>
          </a:p>
        </p:txBody>
      </p:sp>
      <p:pic>
        <p:nvPicPr>
          <p:cNvPr id="169" name="Keyhole.png" descr="Keyhole.png"/>
          <p:cNvPicPr>
            <a:picLocks noChangeAspect="1"/>
          </p:cNvPicPr>
          <p:nvPr/>
        </p:nvPicPr>
        <p:blipFill>
          <a:blip r:embed="rId3">
            <a:alphaModFix amt="96470"/>
            <a:extLst/>
          </a:blip>
          <a:stretch>
            <a:fillRect/>
          </a:stretch>
        </p:blipFill>
        <p:spPr>
          <a:xfrm>
            <a:off x="7631226" y="644327"/>
            <a:ext cx="9121548" cy="90485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radicalisation.jpg" descr="radicalisation.jpg"/>
          <p:cNvPicPr>
            <a:picLocks noChangeAspect="1"/>
          </p:cNvPicPr>
          <p:nvPr/>
        </p:nvPicPr>
        <p:blipFill>
          <a:blip r:embed="rId3">
            <a:alphaModFix amt="38483"/>
            <a:extLst/>
          </a:blip>
          <a:stretch>
            <a:fillRect/>
          </a:stretch>
        </p:blipFill>
        <p:spPr>
          <a:xfrm>
            <a:off x="-50832" y="-1301895"/>
            <a:ext cx="24485664" cy="16319790"/>
          </a:xfrm>
          <a:prstGeom prst="rect">
            <a:avLst/>
          </a:prstGeom>
          <a:ln w="12700">
            <a:miter lim="400000"/>
          </a:ln>
        </p:spPr>
      </p:pic>
      <p:sp>
        <p:nvSpPr>
          <p:cNvPr id="256" name="Text"/>
          <p:cNvSpPr txBox="1"/>
          <p:nvPr/>
        </p:nvSpPr>
        <p:spPr>
          <a:xfrm>
            <a:off x="6940550" y="1866899"/>
            <a:ext cx="1270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lnSpc>
                <a:spcPts val="2800"/>
              </a:lnSpc>
              <a:defRPr sz="1200" b="0">
                <a:solidFill>
                  <a:srgbClr val="000000"/>
                </a:solidFill>
                <a:latin typeface="Times"/>
                <a:ea typeface="Times"/>
                <a:cs typeface="Times"/>
                <a:sym typeface="Times"/>
              </a:defRPr>
            </a:pPr>
            <a:endParaRPr/>
          </a:p>
        </p:txBody>
      </p:sp>
      <p:sp>
        <p:nvSpPr>
          <p:cNvPr id="257" name="What we found"/>
          <p:cNvSpPr txBox="1"/>
          <p:nvPr/>
        </p:nvSpPr>
        <p:spPr>
          <a:xfrm>
            <a:off x="411463" y="1831677"/>
            <a:ext cx="12420340"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5000" spc="-750">
                <a:latin typeface="Helvetica"/>
                <a:ea typeface="Helvetica"/>
                <a:cs typeface="Helvetica"/>
                <a:sym typeface="Helvetica"/>
              </a:defRPr>
            </a:pPr>
            <a:r>
              <a:rPr dirty="0">
                <a:latin typeface="Arial" panose="020B0604020202020204" pitchFamily="34" charset="0"/>
                <a:cs typeface="Arial" panose="020B0604020202020204" pitchFamily="34" charset="0"/>
              </a:rPr>
              <a:t>What we </a:t>
            </a:r>
            <a:r>
              <a:rPr dirty="0">
                <a:solidFill>
                  <a:schemeClr val="accent5"/>
                </a:solidFill>
                <a:latin typeface="Arial" panose="020B0604020202020204" pitchFamily="34" charset="0"/>
                <a:cs typeface="Arial" panose="020B0604020202020204" pitchFamily="34" charset="0"/>
              </a:rPr>
              <a:t>found</a:t>
            </a:r>
          </a:p>
        </p:txBody>
      </p:sp>
      <p:sp>
        <p:nvSpPr>
          <p:cNvPr id="258" name="A dense ecosystem of on-line content sites professionally managed and representing a constituency that ranges from hard-core foreign fighters to moderate  voices calling for political change through Islam."/>
          <p:cNvSpPr txBox="1"/>
          <p:nvPr/>
        </p:nvSpPr>
        <p:spPr>
          <a:xfrm>
            <a:off x="411463" y="3961716"/>
            <a:ext cx="23326775"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A </a:t>
            </a:r>
            <a:r>
              <a:rPr dirty="0">
                <a:solidFill>
                  <a:schemeClr val="accent5"/>
                </a:solidFill>
                <a:latin typeface="Arial" panose="020B0604020202020204" pitchFamily="34" charset="0"/>
                <a:cs typeface="Arial" panose="020B0604020202020204" pitchFamily="34" charset="0"/>
              </a:rPr>
              <a:t>dense ecosystem </a:t>
            </a:r>
            <a:r>
              <a:rPr dirty="0">
                <a:latin typeface="Arial" panose="020B0604020202020204" pitchFamily="34" charset="0"/>
                <a:cs typeface="Arial" panose="020B0604020202020204" pitchFamily="34" charset="0"/>
              </a:rPr>
              <a:t>of online content sites professionally managed and representing a constituency that ranges from </a:t>
            </a:r>
            <a:r>
              <a:rPr dirty="0">
                <a:solidFill>
                  <a:schemeClr val="accent5"/>
                </a:solidFill>
                <a:latin typeface="Arial" panose="020B0604020202020204" pitchFamily="34" charset="0"/>
                <a:cs typeface="Arial" panose="020B0604020202020204" pitchFamily="34" charset="0"/>
              </a:rPr>
              <a:t>hard-core foreign fighters</a:t>
            </a:r>
            <a:r>
              <a:rPr dirty="0">
                <a:latin typeface="Arial" panose="020B0604020202020204" pitchFamily="34" charset="0"/>
                <a:cs typeface="Arial" panose="020B0604020202020204" pitchFamily="34" charset="0"/>
              </a:rPr>
              <a:t> to moderate voices calling for political change through Islam.</a:t>
            </a:r>
          </a:p>
        </p:txBody>
      </p:sp>
      <p:sp>
        <p:nvSpPr>
          <p:cNvPr id="259" name="246 social media accounts containing some VE content or belonging to groups known to support VE…"/>
          <p:cNvSpPr txBox="1"/>
          <p:nvPr/>
        </p:nvSpPr>
        <p:spPr>
          <a:xfrm>
            <a:off x="8327085" y="6274525"/>
            <a:ext cx="15411153" cy="6891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7000" spc="-350"/>
            </a:pPr>
            <a:r>
              <a:rPr lang="en-US" dirty="0">
                <a:solidFill>
                  <a:schemeClr val="accent5"/>
                </a:solidFill>
                <a:latin typeface="Arial" panose="020B0604020202020204" pitchFamily="34" charset="0"/>
                <a:cs typeface="Arial" panose="020B0604020202020204" pitchFamily="34" charset="0"/>
              </a:rPr>
              <a:t>Hundreds of</a:t>
            </a:r>
            <a:r>
              <a:rPr dirty="0">
                <a:solidFill>
                  <a:schemeClr val="accent5"/>
                </a:solidFill>
                <a:latin typeface="Arial" panose="020B0604020202020204" pitchFamily="34" charset="0"/>
                <a:cs typeface="Arial" panose="020B0604020202020204" pitchFamily="34" charset="0"/>
              </a:rPr>
              <a:t> social media accounts</a:t>
            </a:r>
            <a:r>
              <a:rPr dirty="0">
                <a:latin typeface="Arial" panose="020B0604020202020204" pitchFamily="34" charset="0"/>
                <a:cs typeface="Arial" panose="020B0604020202020204" pitchFamily="34" charset="0"/>
              </a:rPr>
              <a:t> containing some VE content or belonging to groups known to support VE</a:t>
            </a:r>
          </a:p>
          <a:p>
            <a:pPr algn="l">
              <a:lnSpc>
                <a:spcPct val="80000"/>
              </a:lnSpc>
              <a:spcBef>
                <a:spcPts val="5900"/>
              </a:spcBef>
              <a:defRPr sz="7000" spc="-350"/>
            </a:pPr>
            <a:r>
              <a:rPr lang="en-US" dirty="0">
                <a:solidFill>
                  <a:srgbClr val="FF0000"/>
                </a:solidFill>
                <a:latin typeface="Arial" panose="020B0604020202020204" pitchFamily="34" charset="0"/>
                <a:cs typeface="Arial" panose="020B0604020202020204" pitchFamily="34" charset="0"/>
              </a:rPr>
              <a:t>Over a hundred</a:t>
            </a:r>
            <a:r>
              <a:rPr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accounts</a:t>
            </a:r>
            <a:r>
              <a:rPr dirty="0">
                <a:latin typeface="Arial" panose="020B0604020202020204" pitchFamily="34" charset="0"/>
                <a:cs typeface="Arial" panose="020B0604020202020204" pitchFamily="34" charset="0"/>
              </a:rPr>
              <a:t> actively distributing VE content to over </a:t>
            </a:r>
            <a:r>
              <a:rPr lang="en-US" dirty="0">
                <a:solidFill>
                  <a:schemeClr val="accent5"/>
                </a:solidFill>
                <a:latin typeface="Arial" panose="020B0604020202020204" pitchFamily="34" charset="0"/>
                <a:cs typeface="Arial" panose="020B0604020202020204" pitchFamily="34" charset="0"/>
              </a:rPr>
              <a:t>300,000 subscribers</a:t>
            </a:r>
            <a:r>
              <a:rPr dirty="0">
                <a:latin typeface="Arial" panose="020B0604020202020204" pitchFamily="34" charset="0"/>
                <a:cs typeface="Arial" panose="020B0604020202020204" pitchFamily="34" charset="0"/>
              </a:rPr>
              <a:t>. </a:t>
            </a:r>
          </a:p>
        </p:txBody>
      </p:sp>
      <p:grpSp>
        <p:nvGrpSpPr>
          <p:cNvPr id="263" name="Group"/>
          <p:cNvGrpSpPr/>
          <p:nvPr/>
        </p:nvGrpSpPr>
        <p:grpSpPr>
          <a:xfrm>
            <a:off x="23080451" y="12368368"/>
            <a:ext cx="885039" cy="887489"/>
            <a:chOff x="0" y="0"/>
            <a:chExt cx="885038" cy="887488"/>
          </a:xfrm>
        </p:grpSpPr>
        <p:sp>
          <p:nvSpPr>
            <p:cNvPr id="260" name="Rectangle"/>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261" name="secdev-logo-element.pdf" descr="secdev-logo-element.pdf"/>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262" name="Oval"/>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264" name="SecDev"/>
          <p:cNvSpPr txBox="1"/>
          <p:nvPr/>
        </p:nvSpPr>
        <p:spPr>
          <a:xfrm>
            <a:off x="20295703" y="123041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a:latin typeface="Arial" panose="020B0604020202020204" pitchFamily="34" charset="0"/>
                <a:cs typeface="Arial" panose="020B0604020202020204" pitchFamily="34" charset="0"/>
              </a:rPr>
              <a:t>SecDev</a:t>
            </a:r>
          </a:p>
        </p:txBody>
      </p:sp>
      <p:sp>
        <p:nvSpPr>
          <p:cNvPr id="12" name="Key findings">
            <a:extLst>
              <a:ext uri="{FF2B5EF4-FFF2-40B4-BE49-F238E27FC236}">
                <a16:creationId xmlns:a16="http://schemas.microsoft.com/office/drawing/2014/main" id="{F619E6F0-E9A5-434B-8C33-F792B41CBFAB}"/>
              </a:ext>
            </a:extLst>
          </p:cNvPr>
          <p:cNvSpPr txBox="1"/>
          <p:nvPr/>
        </p:nvSpPr>
        <p:spPr>
          <a:xfrm>
            <a:off x="161706" y="-303413"/>
            <a:ext cx="12420068" cy="287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lang="en-US" sz="18000" dirty="0">
                <a:latin typeface="Arial" panose="020B0604020202020204" pitchFamily="34" charset="0"/>
                <a:cs typeface="Arial" panose="020B0604020202020204" pitchFamily="34" charset="0"/>
              </a:rPr>
              <a:t>Central Asia</a:t>
            </a:r>
            <a:endParaRPr sz="18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fade">
                                      <p:cBhvr>
                                        <p:cTn id="12"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1" animBg="1" advAuto="0"/>
      <p:bldP spid="259"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Fintech-in-Bangladesh-1440x564_c.png" descr="Fintech-in-Bangladesh-1440x564_c.png"/>
          <p:cNvPicPr>
            <a:picLocks noChangeAspect="1"/>
          </p:cNvPicPr>
          <p:nvPr/>
        </p:nvPicPr>
        <p:blipFill>
          <a:blip r:embed="rId3">
            <a:alphaModFix amt="61026"/>
            <a:extLst/>
          </a:blip>
          <a:stretch>
            <a:fillRect/>
          </a:stretch>
        </p:blipFill>
        <p:spPr>
          <a:xfrm>
            <a:off x="-369293" y="0"/>
            <a:ext cx="35019575" cy="13716001"/>
          </a:xfrm>
          <a:prstGeom prst="rect">
            <a:avLst/>
          </a:prstGeom>
          <a:ln w="12700">
            <a:miter lim="400000"/>
          </a:ln>
        </p:spPr>
      </p:pic>
      <p:sp>
        <p:nvSpPr>
          <p:cNvPr id="203" name="VE actors moving off Social Media"/>
          <p:cNvSpPr txBox="1"/>
          <p:nvPr/>
        </p:nvSpPr>
        <p:spPr>
          <a:xfrm>
            <a:off x="246161" y="2563642"/>
            <a:ext cx="23306076" cy="982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70000"/>
              </a:lnSpc>
              <a:defRPr sz="12000" spc="-600">
                <a:latin typeface="Helvetica"/>
                <a:ea typeface="Helvetica"/>
                <a:cs typeface="Helvetica"/>
                <a:sym typeface="Helvetica"/>
              </a:defRPr>
            </a:pPr>
            <a:r>
              <a:rPr sz="8000" dirty="0"/>
              <a:t>VE actors </a:t>
            </a:r>
            <a:r>
              <a:rPr lang="en-CA" sz="8000" dirty="0"/>
              <a:t>are changing how they use </a:t>
            </a:r>
            <a:r>
              <a:rPr lang="en-CA" sz="8000" dirty="0">
                <a:solidFill>
                  <a:schemeClr val="accent5"/>
                </a:solidFill>
              </a:rPr>
              <a:t>s</a:t>
            </a:r>
            <a:r>
              <a:rPr sz="8000" dirty="0" err="1">
                <a:solidFill>
                  <a:schemeClr val="accent5"/>
                </a:solidFill>
              </a:rPr>
              <a:t>ocial</a:t>
            </a:r>
            <a:r>
              <a:rPr sz="8000" dirty="0">
                <a:solidFill>
                  <a:schemeClr val="accent5"/>
                </a:solidFill>
              </a:rPr>
              <a:t> </a:t>
            </a:r>
            <a:r>
              <a:rPr lang="en-CA" sz="8000" dirty="0">
                <a:solidFill>
                  <a:schemeClr val="accent5"/>
                </a:solidFill>
              </a:rPr>
              <a:t>m</a:t>
            </a:r>
            <a:r>
              <a:rPr sz="8000" dirty="0" err="1">
                <a:solidFill>
                  <a:schemeClr val="accent5"/>
                </a:solidFill>
              </a:rPr>
              <a:t>edia</a:t>
            </a:r>
            <a:endParaRPr sz="8000" dirty="0">
              <a:solidFill>
                <a:schemeClr val="accent5"/>
              </a:solidFill>
            </a:endParaRPr>
          </a:p>
        </p:txBody>
      </p:sp>
      <p:sp>
        <p:nvSpPr>
          <p:cNvPr id="204" name="VE actors no longer  set up Facebook pages or Groups and have shifted to using affiliate pages, supporter groups and individual profiles.…"/>
          <p:cNvSpPr txBox="1"/>
          <p:nvPr/>
        </p:nvSpPr>
        <p:spPr>
          <a:xfrm>
            <a:off x="8252503" y="4751112"/>
            <a:ext cx="15475180" cy="9446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2800"/>
              </a:spcBef>
              <a:defRPr sz="4000" spc="-200">
                <a:latin typeface="Helvetica"/>
                <a:ea typeface="Helvetica"/>
                <a:cs typeface="Helvetica"/>
                <a:sym typeface="Helvetica"/>
              </a:defRPr>
            </a:pPr>
            <a:r>
              <a:rPr dirty="0">
                <a:solidFill>
                  <a:srgbClr val="FF2600"/>
                </a:solidFill>
                <a:latin typeface="Arial" panose="020B0604020202020204" pitchFamily="34" charset="0"/>
                <a:cs typeface="Arial" panose="020B0604020202020204" pitchFamily="34" charset="0"/>
              </a:rPr>
              <a:t>VE actors no longer  set up Facebook pages or Groups</a:t>
            </a:r>
            <a:r>
              <a:rPr lang="en-CA" dirty="0">
                <a:solidFill>
                  <a:srgbClr val="FF2600"/>
                </a:solidFill>
                <a:latin typeface="Arial" panose="020B0604020202020204" pitchFamily="34" charset="0"/>
                <a:cs typeface="Arial" panose="020B0604020202020204" pitchFamily="34" charset="0"/>
              </a:rPr>
              <a:t> in their own names</a:t>
            </a:r>
            <a:r>
              <a:rPr dirty="0">
                <a:latin typeface="Arial" panose="020B0604020202020204" pitchFamily="34" charset="0"/>
                <a:cs typeface="Arial" panose="020B0604020202020204" pitchFamily="34" charset="0"/>
              </a:rPr>
              <a:t> and have shifted to using affiliate pages, supporter groups and individual profiles.</a:t>
            </a:r>
          </a:p>
          <a:p>
            <a:pPr algn="l">
              <a:lnSpc>
                <a:spcPct val="80000"/>
              </a:lnSpc>
              <a:spcBef>
                <a:spcPts val="2800"/>
              </a:spcBef>
              <a:defRPr sz="4000" spc="-200">
                <a:latin typeface="Helvetica"/>
                <a:ea typeface="Helvetica"/>
                <a:cs typeface="Helvetica"/>
                <a:sym typeface="Helvetica"/>
              </a:defRPr>
            </a:pPr>
            <a:r>
              <a:rPr dirty="0">
                <a:solidFill>
                  <a:srgbClr val="FF2600"/>
                </a:solidFill>
                <a:latin typeface="Arial" panose="020B0604020202020204" pitchFamily="34" charset="0"/>
                <a:cs typeface="Arial" panose="020B0604020202020204" pitchFamily="34" charset="0"/>
              </a:rPr>
              <a:t>VE narratives avoid posting explicit VE content</a:t>
            </a:r>
            <a:r>
              <a:rPr dirty="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They no longer openly publish target hitlists, violent videos, or other content that violates platform community standards.</a:t>
            </a:r>
            <a:endParaRPr dirty="0">
              <a:latin typeface="Arial" panose="020B0604020202020204" pitchFamily="34" charset="0"/>
              <a:cs typeface="Arial" panose="020B0604020202020204" pitchFamily="34" charset="0"/>
            </a:endParaRPr>
          </a:p>
          <a:p>
            <a:pPr algn="l">
              <a:lnSpc>
                <a:spcPct val="80000"/>
              </a:lnSpc>
              <a:spcBef>
                <a:spcPts val="2800"/>
              </a:spcBef>
              <a:defRPr sz="4000" spc="-200">
                <a:latin typeface="Helvetica"/>
                <a:ea typeface="Helvetica"/>
                <a:cs typeface="Helvetica"/>
                <a:sym typeface="Helvetica"/>
              </a:defRPr>
            </a:pPr>
            <a:r>
              <a:rPr dirty="0">
                <a:solidFill>
                  <a:srgbClr val="FF2600"/>
                </a:solidFill>
                <a:latin typeface="Arial" panose="020B0604020202020204" pitchFamily="34" charset="0"/>
                <a:cs typeface="Arial" panose="020B0604020202020204" pitchFamily="34" charset="0"/>
              </a:rPr>
              <a:t>VE actors now </a:t>
            </a:r>
            <a:r>
              <a:rPr dirty="0" err="1">
                <a:solidFill>
                  <a:srgbClr val="FF2600"/>
                </a:solidFill>
                <a:latin typeface="Arial" panose="020B0604020202020204" pitchFamily="34" charset="0"/>
                <a:cs typeface="Arial" panose="020B0604020202020204" pitchFamily="34" charset="0"/>
              </a:rPr>
              <a:t>favour</a:t>
            </a:r>
            <a:r>
              <a:rPr dirty="0">
                <a:solidFill>
                  <a:srgbClr val="FF2600"/>
                </a:solidFill>
                <a:latin typeface="Arial" panose="020B0604020202020204" pitchFamily="34" charset="0"/>
                <a:cs typeface="Arial" panose="020B0604020202020204" pitchFamily="34" charset="0"/>
              </a:rPr>
              <a:t> messages that appeal to the religious or moral obligations of followers.</a:t>
            </a:r>
            <a:r>
              <a:rPr dirty="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Current narratives stress ideological and anti-democracy narratives.</a:t>
            </a:r>
            <a:endParaRPr dirty="0">
              <a:latin typeface="Arial" panose="020B0604020202020204" pitchFamily="34" charset="0"/>
              <a:cs typeface="Arial" panose="020B0604020202020204" pitchFamily="34" charset="0"/>
            </a:endParaRPr>
          </a:p>
          <a:p>
            <a:pPr algn="l">
              <a:lnSpc>
                <a:spcPct val="80000"/>
              </a:lnSpc>
              <a:spcBef>
                <a:spcPts val="2800"/>
              </a:spcBef>
              <a:defRPr sz="4000" spc="-200">
                <a:latin typeface="Helvetica"/>
                <a:ea typeface="Helvetica"/>
                <a:cs typeface="Helvetica"/>
                <a:sym typeface="Helvetica"/>
              </a:defRPr>
            </a:pPr>
            <a:r>
              <a:rPr dirty="0">
                <a:solidFill>
                  <a:srgbClr val="FF2600"/>
                </a:solidFill>
                <a:latin typeface="Arial" panose="020B0604020202020204" pitchFamily="34" charset="0"/>
                <a:cs typeface="Arial" panose="020B0604020202020204" pitchFamily="34" charset="0"/>
              </a:rPr>
              <a:t>Open recruitment has stopped</a:t>
            </a:r>
            <a:r>
              <a:rPr dirty="0">
                <a:latin typeface="Arial" panose="020B0604020202020204" pitchFamily="34" charset="0"/>
                <a:cs typeface="Arial" panose="020B0604020202020204" pitchFamily="34" charset="0"/>
              </a:rPr>
              <a:t>. Open social media platforms are now being used to gauge the interest of potential recruits, upon which VE actors shift to closed and encrypted platforms like Telegram or to offline communication.</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algn="l">
              <a:lnSpc>
                <a:spcPct val="80000"/>
              </a:lnSpc>
              <a:spcBef>
                <a:spcPts val="5900"/>
              </a:spcBef>
              <a:defRPr sz="5000" spc="-250">
                <a:latin typeface="Helvetica"/>
                <a:ea typeface="Helvetica"/>
                <a:cs typeface="Helvetica"/>
                <a:sym typeface="Helvetica"/>
              </a:defRPr>
            </a:pPr>
            <a:endParaRPr dirty="0">
              <a:latin typeface="Arial" panose="020B0604020202020204" pitchFamily="34" charset="0"/>
              <a:cs typeface="Arial" panose="020B0604020202020204" pitchFamily="34" charset="0"/>
            </a:endParaRPr>
          </a:p>
        </p:txBody>
      </p:sp>
      <p:sp>
        <p:nvSpPr>
          <p:cNvPr id="205" name="Bangladesh"/>
          <p:cNvSpPr txBox="1"/>
          <p:nvPr/>
        </p:nvSpPr>
        <p:spPr>
          <a:xfrm>
            <a:off x="152710" y="371257"/>
            <a:ext cx="11368497" cy="1972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17000" spc="-850">
                <a:latin typeface="Helvetica"/>
                <a:ea typeface="Helvetica"/>
                <a:cs typeface="Helvetica"/>
                <a:sym typeface="Helvetica"/>
              </a:defRPr>
            </a:lvl1pPr>
          </a:lstStyle>
          <a:p>
            <a:r>
              <a:rPr dirty="0">
                <a:latin typeface="Arial" panose="020B0604020202020204" pitchFamily="34" charset="0"/>
                <a:cs typeface="Arial" panose="020B0604020202020204" pitchFamily="34" charset="0"/>
              </a:rPr>
              <a:t>Bangladesh</a:t>
            </a:r>
          </a:p>
        </p:txBody>
      </p:sp>
      <p:grpSp>
        <p:nvGrpSpPr>
          <p:cNvPr id="6" name="Group">
            <a:extLst>
              <a:ext uri="{FF2B5EF4-FFF2-40B4-BE49-F238E27FC236}">
                <a16:creationId xmlns:a16="http://schemas.microsoft.com/office/drawing/2014/main" id="{340C6516-E065-6B4D-8AFE-6E249B64CE8D}"/>
              </a:ext>
            </a:extLst>
          </p:cNvPr>
          <p:cNvGrpSpPr/>
          <p:nvPr/>
        </p:nvGrpSpPr>
        <p:grpSpPr>
          <a:xfrm>
            <a:off x="3497051" y="12444568"/>
            <a:ext cx="885039" cy="887489"/>
            <a:chOff x="0" y="0"/>
            <a:chExt cx="885038" cy="887488"/>
          </a:xfrm>
        </p:grpSpPr>
        <p:sp>
          <p:nvSpPr>
            <p:cNvPr id="7" name="Rectangle">
              <a:extLst>
                <a:ext uri="{FF2B5EF4-FFF2-40B4-BE49-F238E27FC236}">
                  <a16:creationId xmlns:a16="http://schemas.microsoft.com/office/drawing/2014/main" id="{448DDBF9-1913-4142-85C9-6DEBD7E4239F}"/>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8" name="secdev-logo-element.pdf" descr="secdev-logo-element.pdf">
              <a:extLst>
                <a:ext uri="{FF2B5EF4-FFF2-40B4-BE49-F238E27FC236}">
                  <a16:creationId xmlns:a16="http://schemas.microsoft.com/office/drawing/2014/main" id="{9D352ADF-27A1-834E-B9FB-3C3DA1012805}"/>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9" name="Oval">
              <a:extLst>
                <a:ext uri="{FF2B5EF4-FFF2-40B4-BE49-F238E27FC236}">
                  <a16:creationId xmlns:a16="http://schemas.microsoft.com/office/drawing/2014/main" id="{35575655-5321-434F-9E79-3C0C79C1EB62}"/>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0" name="SecDev">
            <a:extLst>
              <a:ext uri="{FF2B5EF4-FFF2-40B4-BE49-F238E27FC236}">
                <a16:creationId xmlns:a16="http://schemas.microsoft.com/office/drawing/2014/main" id="{95CE4422-86C7-8D45-88C1-5CE344097477}"/>
              </a:ext>
            </a:extLst>
          </p:cNvPr>
          <p:cNvSpPr txBox="1"/>
          <p:nvPr/>
        </p:nvSpPr>
        <p:spPr>
          <a:xfrm>
            <a:off x="712303" y="123803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03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
                                            <p:bg/>
                                          </p:spTgt>
                                        </p:tgtEl>
                                        <p:attrNameLst>
                                          <p:attrName>style.visibility</p:attrName>
                                        </p:attrNameLst>
                                      </p:cBhvr>
                                      <p:to>
                                        <p:strVal val="visible"/>
                                      </p:to>
                                    </p:set>
                                    <p:animEffect transition="in" filter="fade">
                                      <p:cBhvr>
                                        <p:cTn id="12" dur="500"/>
                                        <p:tgtEl>
                                          <p:spTgt spid="20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4">
                                            <p:txEl>
                                              <p:pRg st="0" end="0"/>
                                            </p:txEl>
                                          </p:spTgt>
                                        </p:tgtEl>
                                        <p:attrNameLst>
                                          <p:attrName>style.visibility</p:attrName>
                                        </p:attrNameLst>
                                      </p:cBhvr>
                                      <p:to>
                                        <p:strVal val="visible"/>
                                      </p:to>
                                    </p:set>
                                    <p:animEffect transition="in" filter="fade">
                                      <p:cBhvr>
                                        <p:cTn id="15" dur="500"/>
                                        <p:tgtEl>
                                          <p:spTgt spid="20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4">
                                            <p:txEl>
                                              <p:pRg st="1" end="1"/>
                                            </p:txEl>
                                          </p:spTgt>
                                        </p:tgtEl>
                                        <p:attrNameLst>
                                          <p:attrName>style.visibility</p:attrName>
                                        </p:attrNameLst>
                                      </p:cBhvr>
                                      <p:to>
                                        <p:strVal val="visible"/>
                                      </p:to>
                                    </p:set>
                                    <p:animEffect transition="in" filter="fade">
                                      <p:cBhvr>
                                        <p:cTn id="20" dur="500"/>
                                        <p:tgtEl>
                                          <p:spTgt spid="20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4">
                                            <p:txEl>
                                              <p:pRg st="2" end="2"/>
                                            </p:txEl>
                                          </p:spTgt>
                                        </p:tgtEl>
                                        <p:attrNameLst>
                                          <p:attrName>style.visibility</p:attrName>
                                        </p:attrNameLst>
                                      </p:cBhvr>
                                      <p:to>
                                        <p:strVal val="visible"/>
                                      </p:to>
                                    </p:set>
                                    <p:animEffect transition="in" filter="fade">
                                      <p:cBhvr>
                                        <p:cTn id="25" dur="500"/>
                                        <p:tgtEl>
                                          <p:spTgt spid="20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4">
                                            <p:txEl>
                                              <p:pRg st="3" end="3"/>
                                            </p:txEl>
                                          </p:spTgt>
                                        </p:tgtEl>
                                        <p:attrNameLst>
                                          <p:attrName>style.visibility</p:attrName>
                                        </p:attrNameLst>
                                      </p:cBhvr>
                                      <p:to>
                                        <p:strVal val="visible"/>
                                      </p:to>
                                    </p:set>
                                    <p:animEffect transition="in" filter="fade">
                                      <p:cBhvr>
                                        <p:cTn id="30" dur="500"/>
                                        <p:tgtEl>
                                          <p:spTgt spid="20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4">
                                            <p:txEl>
                                              <p:charRg st="703" end="703"/>
                                            </p:txEl>
                                          </p:spTgt>
                                        </p:tgtEl>
                                        <p:attrNameLst>
                                          <p:attrName>style.visibility</p:attrName>
                                        </p:attrNameLst>
                                      </p:cBhvr>
                                      <p:to>
                                        <p:strVal val="visible"/>
                                      </p:to>
                                    </p:set>
                                    <p:animEffect transition="in" filter="fade">
                                      <p:cBhvr>
                                        <p:cTn id="35" dur="500"/>
                                        <p:tgtEl>
                                          <p:spTgt spid="204">
                                            <p:txEl>
                                              <p:charRg st="703" end="70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advAuto="0"/>
      <p:bldP spid="204" grpId="0"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456619082 (1).jpg" descr="456619082 (1).jpg"/>
          <p:cNvPicPr>
            <a:picLocks noChangeAspect="1"/>
          </p:cNvPicPr>
          <p:nvPr/>
        </p:nvPicPr>
        <p:blipFill>
          <a:blip r:embed="rId3">
            <a:alphaModFix amt="46279"/>
            <a:extLst/>
          </a:blip>
          <a:stretch>
            <a:fillRect/>
          </a:stretch>
        </p:blipFill>
        <p:spPr>
          <a:xfrm>
            <a:off x="-13468" y="-1019458"/>
            <a:ext cx="24410936" cy="17024916"/>
          </a:xfrm>
          <a:prstGeom prst="rect">
            <a:avLst/>
          </a:prstGeom>
          <a:ln w="12700">
            <a:miter lim="400000"/>
          </a:ln>
        </p:spPr>
      </p:pic>
      <p:sp>
        <p:nvSpPr>
          <p:cNvPr id="306" name="VE actors are changing how they radicalize and recruit:"/>
          <p:cNvSpPr txBox="1"/>
          <p:nvPr/>
        </p:nvSpPr>
        <p:spPr>
          <a:xfrm>
            <a:off x="712303" y="3167433"/>
            <a:ext cx="9007873"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700"/>
              </a:spcBef>
              <a:defRPr sz="6000" spc="-300">
                <a:latin typeface="Helvetica"/>
                <a:ea typeface="Helvetica"/>
                <a:cs typeface="Helvetica"/>
                <a:sym typeface="Helvetica"/>
              </a:defRPr>
            </a:pPr>
            <a:r>
              <a:rPr dirty="0">
                <a:latin typeface="Arial" panose="020B0604020202020204" pitchFamily="34" charset="0"/>
                <a:cs typeface="Arial" panose="020B0604020202020204" pitchFamily="34" charset="0"/>
              </a:rPr>
              <a:t>VE actors are </a:t>
            </a:r>
            <a:r>
              <a:rPr dirty="0">
                <a:solidFill>
                  <a:schemeClr val="accent5"/>
                </a:solidFill>
                <a:latin typeface="Arial" panose="020B0604020202020204" pitchFamily="34" charset="0"/>
                <a:cs typeface="Arial" panose="020B0604020202020204" pitchFamily="34" charset="0"/>
              </a:rPr>
              <a:t>changing </a:t>
            </a:r>
            <a:r>
              <a:rPr dirty="0">
                <a:latin typeface="Arial" panose="020B0604020202020204" pitchFamily="34" charset="0"/>
                <a:cs typeface="Arial" panose="020B0604020202020204" pitchFamily="34" charset="0"/>
              </a:rPr>
              <a:t>how they radicalize and recruit:</a:t>
            </a:r>
          </a:p>
        </p:txBody>
      </p:sp>
      <p:sp>
        <p:nvSpPr>
          <p:cNvPr id="307" name="Very few pages are now openly calling for violent extremism.…"/>
          <p:cNvSpPr txBox="1"/>
          <p:nvPr/>
        </p:nvSpPr>
        <p:spPr>
          <a:xfrm>
            <a:off x="10044856" y="2036844"/>
            <a:ext cx="14366281" cy="2346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69900" indent="-469900" algn="l">
              <a:lnSpc>
                <a:spcPct val="80000"/>
              </a:lnSpc>
              <a:spcBef>
                <a:spcPts val="700"/>
              </a:spcBef>
              <a:buClr>
                <a:schemeClr val="accent5"/>
              </a:buClr>
              <a:buSzPct val="100000"/>
              <a:buChar char="✴"/>
              <a:defRPr sz="3500" spc="-175">
                <a:latin typeface="Helvetica"/>
                <a:ea typeface="Helvetica"/>
                <a:cs typeface="Helvetica"/>
                <a:sym typeface="Helvetica"/>
              </a:defRPr>
            </a:pPr>
            <a:r>
              <a:rPr dirty="0">
                <a:latin typeface="Arial" panose="020B0604020202020204" pitchFamily="34" charset="0"/>
                <a:cs typeface="Arial" panose="020B0604020202020204" pitchFamily="34" charset="0"/>
              </a:rPr>
              <a:t>Very few pages are now openly calling for violent extremism. </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z="3500" spc="-175">
                <a:latin typeface="Helvetica"/>
                <a:ea typeface="Helvetica"/>
                <a:cs typeface="Helvetica"/>
                <a:sym typeface="Helvetica"/>
              </a:defRPr>
            </a:pPr>
            <a:r>
              <a:rPr dirty="0">
                <a:latin typeface="Arial" panose="020B0604020202020204" pitchFamily="34" charset="0"/>
                <a:cs typeface="Arial" panose="020B0604020202020204" pitchFamily="34" charset="0"/>
              </a:rPr>
              <a:t>Instead, content on identified accounts and pages</a:t>
            </a:r>
            <a:br>
              <a:rPr dirty="0">
                <a:latin typeface="Arial" panose="020B0604020202020204" pitchFamily="34" charset="0"/>
                <a:cs typeface="Arial" panose="020B0604020202020204" pitchFamily="34" charset="0"/>
              </a:rPr>
            </a:b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
        <p:nvSpPr>
          <p:cNvPr id="308" name="actively promote metanarratives of Muslim oppression and religious content that are consistent with but do not actually promote VE…"/>
          <p:cNvSpPr txBox="1"/>
          <p:nvPr/>
        </p:nvSpPr>
        <p:spPr>
          <a:xfrm>
            <a:off x="12550037" y="3568699"/>
            <a:ext cx="9355919" cy="4394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dirty="0">
                <a:latin typeface="Arial" panose="020B0604020202020204" pitchFamily="34" charset="0"/>
                <a:cs typeface="Arial" panose="020B0604020202020204" pitchFamily="34" charset="0"/>
              </a:rPr>
              <a:t>actively promote</a:t>
            </a:r>
            <a:r>
              <a:rPr lang="en-CA" dirty="0">
                <a:latin typeface="Arial" panose="020B0604020202020204" pitchFamily="34" charset="0"/>
                <a:cs typeface="Arial" panose="020B0604020202020204" pitchFamily="34" charset="0"/>
              </a:rPr>
              <a:t>s</a:t>
            </a:r>
            <a:r>
              <a:rPr dirty="0">
                <a:latin typeface="Arial" panose="020B0604020202020204" pitchFamily="34" charset="0"/>
                <a:cs typeface="Arial" panose="020B0604020202020204" pitchFamily="34" charset="0"/>
              </a:rPr>
              <a:t> metanarratives of Muslim oppression and religious content that are consistent with but do not actually promote VE</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dirty="0">
                <a:latin typeface="Arial" panose="020B0604020202020204" pitchFamily="34" charset="0"/>
                <a:cs typeface="Arial" panose="020B0604020202020204" pitchFamily="34" charset="0"/>
              </a:rPr>
              <a:t>often intersperses extremist content with more moderate or neutral material, typically reporting or religious commentary</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dirty="0">
                <a:latin typeface="Arial" panose="020B0604020202020204" pitchFamily="34" charset="0"/>
                <a:cs typeface="Arial" panose="020B0604020202020204" pitchFamily="34" charset="0"/>
              </a:rPr>
              <a:t>shares links to encrypted chats and channels on closed social media, usually Telegram. </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
        <p:nvSpPr>
          <p:cNvPr id="309" name="begin the process of radicalization by sharing content supportive of VE among their followers;…"/>
          <p:cNvSpPr txBox="1"/>
          <p:nvPr/>
        </p:nvSpPr>
        <p:spPr>
          <a:xfrm>
            <a:off x="12658526" y="8827769"/>
            <a:ext cx="11154570" cy="4848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dirty="0">
                <a:latin typeface="Arial" panose="020B0604020202020204" pitchFamily="34" charset="0"/>
                <a:cs typeface="Arial" panose="020B0604020202020204" pitchFamily="34" charset="0"/>
              </a:rPr>
              <a:t>begin the process of radicalization by sharing content supportive of VE among their followers;</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dirty="0">
                <a:latin typeface="Arial" panose="020B0604020202020204" pitchFamily="34" charset="0"/>
                <a:cs typeface="Arial" panose="020B0604020202020204" pitchFamily="34" charset="0"/>
              </a:rPr>
              <a:t>avoid scaring off the uncommitted by sharing explicit VE content too quickly;</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dirty="0">
                <a:latin typeface="Arial" panose="020B0604020202020204" pitchFamily="34" charset="0"/>
                <a:cs typeface="Arial" panose="020B0604020202020204" pitchFamily="34" charset="0"/>
              </a:rPr>
              <a:t>gauge the interest of potential recruits;</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dirty="0">
                <a:latin typeface="Arial" panose="020B0604020202020204" pitchFamily="34" charset="0"/>
                <a:cs typeface="Arial" panose="020B0604020202020204" pitchFamily="34" charset="0"/>
              </a:rPr>
              <a:t>connect potential recruits to closed channels where more explicit VE content can be shared, and individuals radicalized, away from public scrutiny or monitoring.</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
        <p:nvSpPr>
          <p:cNvPr id="310" name="This strategy allows VE actors to:"/>
          <p:cNvSpPr txBox="1"/>
          <p:nvPr/>
        </p:nvSpPr>
        <p:spPr>
          <a:xfrm>
            <a:off x="10168548" y="7912060"/>
            <a:ext cx="7082388"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548216" indent="-548216" algn="l">
              <a:lnSpc>
                <a:spcPct val="80000"/>
              </a:lnSpc>
              <a:spcBef>
                <a:spcPts val="700"/>
              </a:spcBef>
              <a:buClr>
                <a:schemeClr val="accent5"/>
              </a:buClr>
              <a:buSzPct val="100000"/>
              <a:buChar char="✴"/>
              <a:defRPr sz="3500" spc="-175">
                <a:latin typeface="Helvetica"/>
                <a:ea typeface="Helvetica"/>
                <a:cs typeface="Helvetica"/>
                <a:sym typeface="Helvetica"/>
              </a:defRPr>
            </a:lvl1pPr>
          </a:lstStyle>
          <a:p>
            <a:pPr>
              <a:defRPr sz="3000" spc="-150"/>
            </a:pPr>
            <a:r>
              <a:rPr sz="3500" spc="-175" dirty="0">
                <a:latin typeface="Arial" panose="020B0604020202020204" pitchFamily="34" charset="0"/>
                <a:cs typeface="Arial" panose="020B0604020202020204" pitchFamily="34" charset="0"/>
              </a:rPr>
              <a:t>This strategy allows VE actors to:</a:t>
            </a:r>
          </a:p>
        </p:txBody>
      </p:sp>
      <p:grpSp>
        <p:nvGrpSpPr>
          <p:cNvPr id="314" name="Group"/>
          <p:cNvGrpSpPr/>
          <p:nvPr/>
        </p:nvGrpSpPr>
        <p:grpSpPr>
          <a:xfrm>
            <a:off x="3497051" y="12444568"/>
            <a:ext cx="885039" cy="887489"/>
            <a:chOff x="0" y="0"/>
            <a:chExt cx="885038" cy="887488"/>
          </a:xfrm>
        </p:grpSpPr>
        <p:sp>
          <p:nvSpPr>
            <p:cNvPr id="311" name="Rectangle"/>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312" name="secdev-logo-element.pdf" descr="secdev-logo-element.pdf"/>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313" name="Oval"/>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315" name="SecDev"/>
          <p:cNvSpPr txBox="1"/>
          <p:nvPr/>
        </p:nvSpPr>
        <p:spPr>
          <a:xfrm>
            <a:off x="712303" y="123803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
        <p:nvSpPr>
          <p:cNvPr id="14" name="Key findings">
            <a:extLst>
              <a:ext uri="{FF2B5EF4-FFF2-40B4-BE49-F238E27FC236}">
                <a16:creationId xmlns:a16="http://schemas.microsoft.com/office/drawing/2014/main" id="{52EAEE24-1E31-494A-9175-3E10AF50A4D7}"/>
              </a:ext>
            </a:extLst>
          </p:cNvPr>
          <p:cNvSpPr txBox="1"/>
          <p:nvPr/>
        </p:nvSpPr>
        <p:spPr>
          <a:xfrm>
            <a:off x="161706" y="339753"/>
            <a:ext cx="9007873" cy="2103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5000" spc="-750">
                <a:latin typeface="Helvetica"/>
                <a:ea typeface="Helvetica"/>
                <a:cs typeface="Helvetica"/>
                <a:sym typeface="Helvetica"/>
              </a:defRPr>
            </a:lvl1pPr>
          </a:lstStyle>
          <a:p>
            <a:r>
              <a:rPr lang="en-US" sz="13000" dirty="0">
                <a:latin typeface="Arial" panose="020B0604020202020204" pitchFamily="34" charset="0"/>
                <a:cs typeface="Arial" panose="020B0604020202020204" pitchFamily="34" charset="0"/>
              </a:rPr>
              <a:t>Central Asia</a:t>
            </a:r>
            <a:endParaRPr sz="13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8"/>
                                        </p:tgtEl>
                                        <p:attrNameLst>
                                          <p:attrName>style.visibility</p:attrName>
                                        </p:attrNameLst>
                                      </p:cBhvr>
                                      <p:to>
                                        <p:strVal val="visible"/>
                                      </p:to>
                                    </p:set>
                                    <p:animEffect transition="in" filter="fade">
                                      <p:cBhvr>
                                        <p:cTn id="12" dur="50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0"/>
                                        </p:tgtEl>
                                        <p:attrNameLst>
                                          <p:attrName>style.visibility</p:attrName>
                                        </p:attrNameLst>
                                      </p:cBhvr>
                                      <p:to>
                                        <p:strVal val="visible"/>
                                      </p:to>
                                    </p:set>
                                    <p:animEffect transition="in" filter="fade">
                                      <p:cBhvr>
                                        <p:cTn id="17" dur="500"/>
                                        <p:tgtEl>
                                          <p:spTgt spid="3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9"/>
                                        </p:tgtEl>
                                        <p:attrNameLst>
                                          <p:attrName>style.visibility</p:attrName>
                                        </p:attrNameLst>
                                      </p:cBhvr>
                                      <p:to>
                                        <p:strVal val="visible"/>
                                      </p:to>
                                    </p:set>
                                    <p:animEffect transition="in" filter="fade">
                                      <p:cBhvr>
                                        <p:cTn id="22"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8" grpId="0" animBg="1"/>
      <p:bldP spid="309" grpId="0" animBg="1"/>
      <p:bldP spid="3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facebook-arab-revolution.jpg" descr="facebook-arab-revolution.jpg"/>
          <p:cNvPicPr>
            <a:picLocks noChangeAspect="1"/>
          </p:cNvPicPr>
          <p:nvPr/>
        </p:nvPicPr>
        <p:blipFill>
          <a:blip r:embed="rId3">
            <a:alphaModFix amt="49197"/>
            <a:extLst/>
          </a:blip>
          <a:stretch>
            <a:fillRect/>
          </a:stretch>
        </p:blipFill>
        <p:spPr>
          <a:xfrm>
            <a:off x="-52090" y="-1304727"/>
            <a:ext cx="24488180" cy="16325454"/>
          </a:xfrm>
          <a:prstGeom prst="rect">
            <a:avLst/>
          </a:prstGeom>
          <a:ln w="12700">
            <a:miter lim="400000"/>
          </a:ln>
        </p:spPr>
      </p:pic>
      <p:sp>
        <p:nvSpPr>
          <p:cNvPr id="294" name="We found evidence that extremist groups are adapting their tactics on social media in response to increased monitoring and policing."/>
          <p:cNvSpPr txBox="1"/>
          <p:nvPr/>
        </p:nvSpPr>
        <p:spPr>
          <a:xfrm>
            <a:off x="1030287" y="2108705"/>
            <a:ext cx="23288924"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7500" spc="-375"/>
            </a:pPr>
            <a:r>
              <a:rPr lang="en-CA" dirty="0">
                <a:latin typeface="Arial" panose="020B0604020202020204" pitchFamily="34" charset="0"/>
                <a:cs typeface="Arial" panose="020B0604020202020204" pitchFamily="34" charset="0"/>
              </a:rPr>
              <a:t>VE </a:t>
            </a:r>
            <a:r>
              <a:rPr dirty="0">
                <a:latin typeface="Arial" panose="020B0604020202020204" pitchFamily="34" charset="0"/>
                <a:cs typeface="Arial" panose="020B0604020202020204" pitchFamily="34" charset="0"/>
              </a:rPr>
              <a:t>groups</a:t>
            </a:r>
            <a:r>
              <a:rPr dirty="0">
                <a:solidFill>
                  <a:schemeClr val="accent5"/>
                </a:solidFill>
                <a:latin typeface="Arial" panose="020B0604020202020204" pitchFamily="34" charset="0"/>
                <a:cs typeface="Arial" panose="020B0604020202020204" pitchFamily="34" charset="0"/>
              </a:rPr>
              <a:t> are adapting their tactics</a:t>
            </a:r>
            <a:r>
              <a:rPr dirty="0">
                <a:latin typeface="Arial" panose="020B0604020202020204" pitchFamily="34" charset="0"/>
                <a:cs typeface="Arial" panose="020B0604020202020204" pitchFamily="34" charset="0"/>
              </a:rPr>
              <a:t> on social media in response to increased monitoring and policing.</a:t>
            </a:r>
          </a:p>
        </p:txBody>
      </p:sp>
      <p:sp>
        <p:nvSpPr>
          <p:cNvPr id="295" name="They are changing how they use social media:"/>
          <p:cNvSpPr txBox="1"/>
          <p:nvPr/>
        </p:nvSpPr>
        <p:spPr>
          <a:xfrm>
            <a:off x="985490" y="4505642"/>
            <a:ext cx="14586447"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700"/>
              </a:spcBef>
              <a:defRPr sz="4000" spc="-200">
                <a:latin typeface="Helvetica"/>
                <a:ea typeface="Helvetica"/>
                <a:cs typeface="Helvetica"/>
                <a:sym typeface="Helvetica"/>
              </a:defRPr>
            </a:pPr>
            <a:r>
              <a:rPr dirty="0"/>
              <a:t>They </a:t>
            </a:r>
            <a:r>
              <a:rPr dirty="0">
                <a:solidFill>
                  <a:schemeClr val="accent5"/>
                </a:solidFill>
              </a:rPr>
              <a:t>are changing </a:t>
            </a:r>
            <a:r>
              <a:rPr dirty="0"/>
              <a:t>how they use social media:</a:t>
            </a:r>
          </a:p>
        </p:txBody>
      </p:sp>
      <p:sp>
        <p:nvSpPr>
          <p:cNvPr id="296" name="Groups are responding to blocking and takedowns by establishing redundancy within and across social media channels…"/>
          <p:cNvSpPr txBox="1"/>
          <p:nvPr/>
        </p:nvSpPr>
        <p:spPr>
          <a:xfrm>
            <a:off x="11274811" y="4519622"/>
            <a:ext cx="12657039" cy="9600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sz="3500" dirty="0">
                <a:latin typeface="Arial" panose="020B0604020202020204" pitchFamily="34" charset="0"/>
                <a:cs typeface="Arial" panose="020B0604020202020204" pitchFamily="34" charset="0"/>
              </a:rPr>
              <a:t>Groups are responding to blocking and takedowns by establishing redundancy within and across social media channels</a:t>
            </a:r>
            <a:br>
              <a:rPr sz="3500" dirty="0">
                <a:latin typeface="Arial" panose="020B0604020202020204" pitchFamily="34" charset="0"/>
                <a:cs typeface="Arial" panose="020B0604020202020204" pitchFamily="34" charset="0"/>
              </a:rPr>
            </a:br>
            <a:endParaRPr sz="3500"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sz="3500" dirty="0">
                <a:latin typeface="Arial" panose="020B0604020202020204" pitchFamily="34" charset="0"/>
                <a:cs typeface="Arial" panose="020B0604020202020204" pitchFamily="34" charset="0"/>
              </a:rPr>
              <a:t>Having accounts across many channels so that some channels will always remain active (and can be used to share new account details for other channels)</a:t>
            </a:r>
            <a:br>
              <a:rPr sz="3500" dirty="0">
                <a:latin typeface="Arial" panose="020B0604020202020204" pitchFamily="34" charset="0"/>
                <a:cs typeface="Arial" panose="020B0604020202020204" pitchFamily="34" charset="0"/>
              </a:rPr>
            </a:br>
            <a:endParaRPr sz="3500"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sz="3500" dirty="0">
                <a:latin typeface="Arial" panose="020B0604020202020204" pitchFamily="34" charset="0"/>
                <a:cs typeface="Arial" panose="020B0604020202020204" pitchFamily="34" charset="0"/>
              </a:rPr>
              <a:t>Creating multiple accounts within a single channel so they can migrate easily after account blocking</a:t>
            </a:r>
            <a:br>
              <a:rPr sz="3500" dirty="0">
                <a:latin typeface="Arial" panose="020B0604020202020204" pitchFamily="34" charset="0"/>
                <a:cs typeface="Arial" panose="020B0604020202020204" pitchFamily="34" charset="0"/>
              </a:rPr>
            </a:br>
            <a:endParaRPr sz="3500"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sz="3500" dirty="0">
                <a:latin typeface="Arial" panose="020B0604020202020204" pitchFamily="34" charset="0"/>
                <a:cs typeface="Arial" panose="020B0604020202020204" pitchFamily="34" charset="0"/>
              </a:rPr>
              <a:t>Anticipating takedowns by sharing links to dormant channels before active ones are blocked</a:t>
            </a:r>
            <a:br>
              <a:rPr sz="3500" dirty="0">
                <a:latin typeface="Arial" panose="020B0604020202020204" pitchFamily="34" charset="0"/>
                <a:cs typeface="Arial" panose="020B0604020202020204" pitchFamily="34" charset="0"/>
              </a:rPr>
            </a:br>
            <a:endParaRPr sz="3500"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sz="3500" dirty="0">
                <a:latin typeface="Arial" panose="020B0604020202020204" pitchFamily="34" charset="0"/>
                <a:cs typeface="Arial" panose="020B0604020202020204" pitchFamily="34" charset="0"/>
              </a:rPr>
              <a:t>Using join links on Telegram with expiring terms, which are constantly updated and distributed among subscribers</a:t>
            </a:r>
            <a:br>
              <a:rPr sz="3500" dirty="0">
                <a:latin typeface="Arial" panose="020B0604020202020204" pitchFamily="34" charset="0"/>
                <a:cs typeface="Arial" panose="020B0604020202020204" pitchFamily="34" charset="0"/>
              </a:rPr>
            </a:br>
            <a:endParaRPr sz="3500" dirty="0">
              <a:latin typeface="Arial" panose="020B0604020202020204" pitchFamily="34" charset="0"/>
              <a:cs typeface="Arial" panose="020B0604020202020204" pitchFamily="34" charset="0"/>
            </a:endParaRPr>
          </a:p>
          <a:p>
            <a:pPr marL="469900" indent="-469900" algn="l">
              <a:lnSpc>
                <a:spcPct val="80000"/>
              </a:lnSpc>
              <a:spcBef>
                <a:spcPts val="700"/>
              </a:spcBef>
              <a:buClr>
                <a:schemeClr val="accent5"/>
              </a:buClr>
              <a:buSzPct val="100000"/>
              <a:buChar char="✴"/>
              <a:defRPr spc="-150">
                <a:latin typeface="Helvetica"/>
                <a:ea typeface="Helvetica"/>
                <a:cs typeface="Helvetica"/>
                <a:sym typeface="Helvetica"/>
              </a:defRPr>
            </a:pPr>
            <a:r>
              <a:rPr sz="3500" dirty="0">
                <a:latin typeface="Arial" panose="020B0604020202020204" pitchFamily="34" charset="0"/>
                <a:cs typeface="Arial" panose="020B0604020202020204" pitchFamily="34" charset="0"/>
              </a:rPr>
              <a:t>Using individual profiles on Facebook as informal groups to bypass the blocking of open groups and pages with VE content..</a:t>
            </a:r>
            <a:br>
              <a:rPr sz="3500" dirty="0">
                <a:latin typeface="Arial" panose="020B0604020202020204" pitchFamily="34" charset="0"/>
                <a:cs typeface="Arial" panose="020B0604020202020204" pitchFamily="34" charset="0"/>
              </a:rPr>
            </a:br>
            <a:endParaRPr sz="3500" dirty="0">
              <a:latin typeface="Arial" panose="020B0604020202020204" pitchFamily="34" charset="0"/>
              <a:cs typeface="Arial" panose="020B0604020202020204" pitchFamily="34" charset="0"/>
            </a:endParaRPr>
          </a:p>
        </p:txBody>
      </p:sp>
      <p:grpSp>
        <p:nvGrpSpPr>
          <p:cNvPr id="300" name="Group"/>
          <p:cNvGrpSpPr/>
          <p:nvPr/>
        </p:nvGrpSpPr>
        <p:grpSpPr>
          <a:xfrm>
            <a:off x="3903451" y="12393768"/>
            <a:ext cx="885039" cy="887489"/>
            <a:chOff x="0" y="0"/>
            <a:chExt cx="885038" cy="887488"/>
          </a:xfrm>
        </p:grpSpPr>
        <p:sp>
          <p:nvSpPr>
            <p:cNvPr id="297" name="Rectangle"/>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298" name="secdev-logo-element.pdf" descr="secdev-logo-element.pdf"/>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299" name="Oval"/>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301" name="SecDev"/>
          <p:cNvSpPr txBox="1"/>
          <p:nvPr/>
        </p:nvSpPr>
        <p:spPr>
          <a:xfrm>
            <a:off x="1118703" y="123295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a:latin typeface="Arial" panose="020B0604020202020204" pitchFamily="34" charset="0"/>
                <a:cs typeface="Arial" panose="020B0604020202020204" pitchFamily="34" charset="0"/>
              </a:rPr>
              <a:t>SecDev</a:t>
            </a:r>
          </a:p>
        </p:txBody>
      </p:sp>
      <p:sp>
        <p:nvSpPr>
          <p:cNvPr id="12" name="Key findings">
            <a:extLst>
              <a:ext uri="{FF2B5EF4-FFF2-40B4-BE49-F238E27FC236}">
                <a16:creationId xmlns:a16="http://schemas.microsoft.com/office/drawing/2014/main" id="{FE5D01D3-A216-4EE1-B9A5-686FDE85FC64}"/>
              </a:ext>
            </a:extLst>
          </p:cNvPr>
          <p:cNvSpPr txBox="1"/>
          <p:nvPr/>
        </p:nvSpPr>
        <p:spPr>
          <a:xfrm>
            <a:off x="254681" y="-463523"/>
            <a:ext cx="12420068" cy="287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lang="en-US" sz="18000" dirty="0">
                <a:latin typeface="Arial" panose="020B0604020202020204" pitchFamily="34" charset="0"/>
                <a:cs typeface="Arial" panose="020B0604020202020204" pitchFamily="34" charset="0"/>
              </a:rPr>
              <a:t>Central Asia</a:t>
            </a:r>
            <a:endParaRPr sz="18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5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500"/>
                                        <p:tgtEl>
                                          <p:spTgt spid="2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
                                        </p:tgtEl>
                                        <p:attrNameLst>
                                          <p:attrName>style.visibility</p:attrName>
                                        </p:attrNameLst>
                                      </p:cBhvr>
                                      <p:to>
                                        <p:strVal val="visible"/>
                                      </p:to>
                                    </p:set>
                                    <p:animEffect transition="in" filter="fade">
                                      <p:cBhvr>
                                        <p:cTn id="17"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1" animBg="1" advAuto="0"/>
      <p:bldP spid="295" grpId="0" animBg="1"/>
      <p:bldP spid="29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The-Kremlins-Telegram-Fiasco.jpg" descr="The-Kremlins-Telegram-Fiasco.jpg"/>
          <p:cNvPicPr>
            <a:picLocks noChangeAspect="1"/>
          </p:cNvPicPr>
          <p:nvPr/>
        </p:nvPicPr>
        <p:blipFill>
          <a:blip r:embed="rId3">
            <a:alphaModFix amt="48162"/>
            <a:extLst/>
          </a:blip>
          <a:stretch>
            <a:fillRect/>
          </a:stretch>
        </p:blipFill>
        <p:spPr>
          <a:xfrm>
            <a:off x="12898" y="69850"/>
            <a:ext cx="24496431" cy="13779242"/>
          </a:xfrm>
          <a:prstGeom prst="rect">
            <a:avLst/>
          </a:prstGeom>
          <a:ln w="12700">
            <a:miter lim="400000"/>
          </a:ln>
        </p:spPr>
      </p:pic>
      <p:sp>
        <p:nvSpPr>
          <p:cNvPr id="280" name="Telegram &amp; Facebook"/>
          <p:cNvSpPr txBox="1"/>
          <p:nvPr/>
        </p:nvSpPr>
        <p:spPr>
          <a:xfrm>
            <a:off x="217297" y="89943"/>
            <a:ext cx="18259807"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dirty="0">
                <a:latin typeface="Arial" panose="020B0604020202020204" pitchFamily="34" charset="0"/>
                <a:cs typeface="Arial" panose="020B0604020202020204" pitchFamily="34" charset="0"/>
              </a:rPr>
              <a:t>Telegram &amp; Facebook</a:t>
            </a:r>
          </a:p>
        </p:txBody>
      </p:sp>
      <p:sp>
        <p:nvSpPr>
          <p:cNvPr id="281" name="…are the most commonly used channels."/>
          <p:cNvSpPr txBox="1"/>
          <p:nvPr/>
        </p:nvSpPr>
        <p:spPr>
          <a:xfrm>
            <a:off x="909613" y="2463502"/>
            <a:ext cx="23326775"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…are the </a:t>
            </a:r>
            <a:r>
              <a:rPr dirty="0">
                <a:solidFill>
                  <a:schemeClr val="accent5"/>
                </a:solidFill>
                <a:latin typeface="Arial" panose="020B0604020202020204" pitchFamily="34" charset="0"/>
                <a:cs typeface="Arial" panose="020B0604020202020204" pitchFamily="34" charset="0"/>
              </a:rPr>
              <a:t>most commonly used</a:t>
            </a:r>
            <a:r>
              <a:rPr dirty="0">
                <a:latin typeface="Arial" panose="020B0604020202020204" pitchFamily="34" charset="0"/>
                <a:cs typeface="Arial" panose="020B0604020202020204" pitchFamily="34" charset="0"/>
              </a:rPr>
              <a:t> channels</a:t>
            </a:r>
            <a:r>
              <a:rPr lang="en-CA" dirty="0">
                <a:latin typeface="Arial" panose="020B0604020202020204" pitchFamily="34" charset="0"/>
                <a:cs typeface="Arial" panose="020B0604020202020204" pitchFamily="34" charset="0"/>
              </a:rPr>
              <a:t> In Central Asia and Bangladesh</a:t>
            </a:r>
            <a:r>
              <a:rPr dirty="0">
                <a:latin typeface="Arial" panose="020B0604020202020204" pitchFamily="34" charset="0"/>
                <a:cs typeface="Arial" panose="020B0604020202020204" pitchFamily="34" charset="0"/>
              </a:rPr>
              <a:t>.</a:t>
            </a:r>
          </a:p>
        </p:txBody>
      </p:sp>
      <p:sp>
        <p:nvSpPr>
          <p:cNvPr id="282" name="These trends are evident in VE groups in other parts of the world."/>
          <p:cNvSpPr txBox="1"/>
          <p:nvPr/>
        </p:nvSpPr>
        <p:spPr>
          <a:xfrm>
            <a:off x="6025787" y="9984523"/>
            <a:ext cx="17416493" cy="24083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35000" indent="-635000" algn="l">
              <a:lnSpc>
                <a:spcPct val="80000"/>
              </a:lnSpc>
              <a:spcBef>
                <a:spcPts val="700"/>
              </a:spcBef>
              <a:buClr>
                <a:schemeClr val="accent5"/>
              </a:buClr>
              <a:buSzPct val="100000"/>
              <a:buChar char="✴"/>
              <a:defRPr sz="6000" spc="-300">
                <a:latin typeface="Helvetica"/>
                <a:ea typeface="Helvetica"/>
                <a:cs typeface="Helvetica"/>
                <a:sym typeface="Helvetica"/>
              </a:defRPr>
            </a:pPr>
            <a:endParaRPr>
              <a:latin typeface="Arial" panose="020B0604020202020204" pitchFamily="34" charset="0"/>
              <a:cs typeface="Arial" panose="020B0604020202020204" pitchFamily="34" charset="0"/>
            </a:endParaRPr>
          </a:p>
          <a:p>
            <a:pPr marL="635000" indent="-635000" algn="l">
              <a:lnSpc>
                <a:spcPct val="80000"/>
              </a:lnSpc>
              <a:spcBef>
                <a:spcPts val="700"/>
              </a:spcBef>
              <a:buClr>
                <a:schemeClr val="accent5"/>
              </a:buClr>
              <a:buSzPct val="100000"/>
              <a:buChar char="✴"/>
              <a:defRPr sz="6000" spc="-300">
                <a:latin typeface="Helvetica"/>
                <a:ea typeface="Helvetica"/>
                <a:cs typeface="Helvetica"/>
                <a:sym typeface="Helvetica"/>
              </a:defRPr>
            </a:pPr>
            <a:r>
              <a:rPr>
                <a:latin typeface="Arial" panose="020B0604020202020204" pitchFamily="34" charset="0"/>
                <a:cs typeface="Arial" panose="020B0604020202020204" pitchFamily="34" charset="0"/>
              </a:rPr>
              <a:t>These trends are evident in VE groups in other parts of the world.</a:t>
            </a:r>
          </a:p>
        </p:txBody>
      </p:sp>
      <p:sp>
        <p:nvSpPr>
          <p:cNvPr id="283" name="Creating social media empires offering content in multiple languages across multiple accounts in varying formats…"/>
          <p:cNvSpPr txBox="1"/>
          <p:nvPr/>
        </p:nvSpPr>
        <p:spPr>
          <a:xfrm>
            <a:off x="10594057" y="6117589"/>
            <a:ext cx="13231367" cy="4302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69900" lvl="3" indent="-469900" algn="l">
              <a:lnSpc>
                <a:spcPct val="80000"/>
              </a:lnSpc>
              <a:spcBef>
                <a:spcPts val="700"/>
              </a:spcBef>
              <a:buClr>
                <a:schemeClr val="accent5"/>
              </a:buClr>
              <a:buSzPct val="100000"/>
              <a:buChar char="✴"/>
              <a:defRPr sz="4000" spc="-200">
                <a:latin typeface="Helvetica"/>
                <a:ea typeface="Helvetica"/>
                <a:cs typeface="Helvetica"/>
                <a:sym typeface="Helvetica"/>
              </a:defRPr>
            </a:pPr>
            <a:r>
              <a:rPr dirty="0">
                <a:latin typeface="Arial" panose="020B0604020202020204" pitchFamily="34" charset="0"/>
                <a:cs typeface="Arial" panose="020B0604020202020204" pitchFamily="34" charset="0"/>
              </a:rPr>
              <a:t>Creating </a:t>
            </a:r>
            <a:r>
              <a:rPr dirty="0">
                <a:solidFill>
                  <a:schemeClr val="accent5"/>
                </a:solidFill>
                <a:latin typeface="Arial" panose="020B0604020202020204" pitchFamily="34" charset="0"/>
                <a:cs typeface="Arial" panose="020B0604020202020204" pitchFamily="34" charset="0"/>
              </a:rPr>
              <a:t>social media empires</a:t>
            </a:r>
            <a:r>
              <a:rPr dirty="0">
                <a:latin typeface="Arial" panose="020B0604020202020204" pitchFamily="34" charset="0"/>
                <a:cs typeface="Arial" panose="020B0604020202020204" pitchFamily="34" charset="0"/>
              </a:rPr>
              <a:t> offering content in multiple languages across multiple </a:t>
            </a:r>
            <a:r>
              <a:rPr lang="en-CA" dirty="0">
                <a:latin typeface="Arial" panose="020B0604020202020204" pitchFamily="34" charset="0"/>
                <a:cs typeface="Arial" panose="020B0604020202020204" pitchFamily="34" charset="0"/>
              </a:rPr>
              <a:t>channel</a:t>
            </a:r>
            <a:r>
              <a:rPr dirty="0">
                <a:latin typeface="Arial" panose="020B0604020202020204" pitchFamily="34" charset="0"/>
                <a:cs typeface="Arial" panose="020B0604020202020204" pitchFamily="34" charset="0"/>
              </a:rPr>
              <a:t>s in varying formats</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69900" lvl="3" indent="-469900" algn="l">
              <a:lnSpc>
                <a:spcPct val="80000"/>
              </a:lnSpc>
              <a:spcBef>
                <a:spcPts val="700"/>
              </a:spcBef>
              <a:buClr>
                <a:schemeClr val="accent5"/>
              </a:buClr>
              <a:buSzPct val="100000"/>
              <a:buChar char="✴"/>
              <a:defRPr sz="4000" spc="-200">
                <a:latin typeface="Helvetica"/>
                <a:ea typeface="Helvetica"/>
                <a:cs typeface="Helvetica"/>
                <a:sym typeface="Helvetica"/>
              </a:defRPr>
            </a:pPr>
            <a:r>
              <a:rPr dirty="0">
                <a:latin typeface="Arial" panose="020B0604020202020204" pitchFamily="34" charset="0"/>
                <a:cs typeface="Arial" panose="020B0604020202020204" pitchFamily="34" charset="0"/>
              </a:rPr>
              <a:t>Creating </a:t>
            </a:r>
            <a:r>
              <a:rPr dirty="0">
                <a:solidFill>
                  <a:schemeClr val="accent5"/>
                </a:solidFill>
                <a:latin typeface="Arial" panose="020B0604020202020204" pitchFamily="34" charset="0"/>
                <a:cs typeface="Arial" panose="020B0604020202020204" pitchFamily="34" charset="0"/>
              </a:rPr>
              <a:t>soft points of entry</a:t>
            </a:r>
            <a:r>
              <a:rPr dirty="0">
                <a:latin typeface="Arial" panose="020B0604020202020204" pitchFamily="34" charset="0"/>
                <a:cs typeface="Arial" panose="020B0604020202020204" pitchFamily="34" charset="0"/>
              </a:rPr>
              <a:t> through religious or news pages that run in parallel with VE accounts/pages</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69900" lvl="3" indent="-469900" algn="l">
              <a:lnSpc>
                <a:spcPct val="80000"/>
              </a:lnSpc>
              <a:spcBef>
                <a:spcPts val="700"/>
              </a:spcBef>
              <a:buClr>
                <a:schemeClr val="accent5"/>
              </a:buClr>
              <a:buSzPct val="100000"/>
              <a:buChar char="✴"/>
              <a:defRPr sz="4000" spc="-200">
                <a:latin typeface="Helvetica"/>
                <a:ea typeface="Helvetica"/>
                <a:cs typeface="Helvetica"/>
                <a:sym typeface="Helvetica"/>
              </a:defRPr>
            </a:pPr>
            <a:r>
              <a:rPr dirty="0">
                <a:solidFill>
                  <a:schemeClr val="accent5"/>
                </a:solidFill>
                <a:latin typeface="Arial" panose="020B0604020202020204" pitchFamily="34" charset="0"/>
                <a:cs typeface="Arial" panose="020B0604020202020204" pitchFamily="34" charset="0"/>
              </a:rPr>
              <a:t>Soliciting funds</a:t>
            </a:r>
            <a:r>
              <a:rPr dirty="0">
                <a:latin typeface="Arial" panose="020B0604020202020204" pitchFamily="34" charset="0"/>
                <a:cs typeface="Arial" panose="020B0604020202020204" pitchFamily="34" charset="0"/>
              </a:rPr>
              <a:t> in bitcoin or other cryptocurrencies</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
        <p:nvSpPr>
          <p:cNvPr id="284" name="Larger groups are becoming more sophisticated in their usage of social media:"/>
          <p:cNvSpPr txBox="1"/>
          <p:nvPr/>
        </p:nvSpPr>
        <p:spPr>
          <a:xfrm>
            <a:off x="5969197" y="4192249"/>
            <a:ext cx="17529672"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84200" indent="-584200" algn="l">
              <a:lnSpc>
                <a:spcPct val="80000"/>
              </a:lnSpc>
              <a:spcBef>
                <a:spcPts val="700"/>
              </a:spcBef>
              <a:buClr>
                <a:schemeClr val="accent5"/>
              </a:buClr>
              <a:buSzPct val="100000"/>
              <a:buChar char="✴"/>
              <a:defRPr sz="6000" spc="-300">
                <a:latin typeface="Helvetica"/>
                <a:ea typeface="Helvetica"/>
                <a:cs typeface="Helvetica"/>
                <a:sym typeface="Helvetica"/>
              </a:defRPr>
            </a:pPr>
            <a:r>
              <a:rPr dirty="0">
                <a:latin typeface="Arial" panose="020B0604020202020204" pitchFamily="34" charset="0"/>
                <a:cs typeface="Arial" panose="020B0604020202020204" pitchFamily="34" charset="0"/>
              </a:rPr>
              <a:t>Larger groups are becoming </a:t>
            </a:r>
            <a:r>
              <a:rPr dirty="0">
                <a:solidFill>
                  <a:schemeClr val="accent5"/>
                </a:solidFill>
                <a:latin typeface="Arial" panose="020B0604020202020204" pitchFamily="34" charset="0"/>
                <a:cs typeface="Arial" panose="020B0604020202020204" pitchFamily="34" charset="0"/>
              </a:rPr>
              <a:t>more sophisticated</a:t>
            </a:r>
            <a:r>
              <a:rPr dirty="0">
                <a:latin typeface="Arial" panose="020B0604020202020204" pitchFamily="34" charset="0"/>
                <a:cs typeface="Arial" panose="020B0604020202020204" pitchFamily="34" charset="0"/>
              </a:rPr>
              <a:t> in their usage of social media:</a:t>
            </a:r>
          </a:p>
        </p:txBody>
      </p:sp>
      <p:grpSp>
        <p:nvGrpSpPr>
          <p:cNvPr id="288" name="Group"/>
          <p:cNvGrpSpPr/>
          <p:nvPr/>
        </p:nvGrpSpPr>
        <p:grpSpPr>
          <a:xfrm>
            <a:off x="23080451" y="12368368"/>
            <a:ext cx="885039" cy="887489"/>
            <a:chOff x="0" y="0"/>
            <a:chExt cx="885038" cy="887488"/>
          </a:xfrm>
        </p:grpSpPr>
        <p:sp>
          <p:nvSpPr>
            <p:cNvPr id="285" name="Rectangle"/>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286" name="secdev-logo-element.pdf" descr="secdev-logo-element.pdf"/>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287" name="Oval"/>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289" name="SecDev"/>
          <p:cNvSpPr txBox="1"/>
          <p:nvPr/>
        </p:nvSpPr>
        <p:spPr>
          <a:xfrm>
            <a:off x="20295703" y="123041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t>SecDev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4"/>
                                        </p:tgtEl>
                                        <p:attrNameLst>
                                          <p:attrName>style.visibility</p:attrName>
                                        </p:attrNameLst>
                                      </p:cBhvr>
                                      <p:to>
                                        <p:strVal val="visible"/>
                                      </p:to>
                                    </p:set>
                                    <p:animEffect transition="in" filter="fade">
                                      <p:cBhvr>
                                        <p:cTn id="12" dur="500"/>
                                        <p:tgtEl>
                                          <p:spTgt spid="2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3"/>
                                        </p:tgtEl>
                                        <p:attrNameLst>
                                          <p:attrName>style.visibility</p:attrName>
                                        </p:attrNameLst>
                                      </p:cBhvr>
                                      <p:to>
                                        <p:strVal val="visible"/>
                                      </p:to>
                                    </p:set>
                                    <p:animEffect transition="in" filter="fade">
                                      <p:cBhvr>
                                        <p:cTn id="17" dur="500"/>
                                        <p:tgtEl>
                                          <p:spTgt spid="2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2" nodeType="clickEffect">
                                  <p:stCondLst>
                                    <p:cond delay="0"/>
                                  </p:stCondLst>
                                  <p:childTnLst>
                                    <p:set>
                                      <p:cBhvr>
                                        <p:cTn id="21" dur="1" fill="hold">
                                          <p:stCondLst>
                                            <p:cond delay="0"/>
                                          </p:stCondLst>
                                        </p:cTn>
                                        <p:tgtEl>
                                          <p:spTgt spid="282">
                                            <p:txEl>
                                              <p:pRg st="1" end="1"/>
                                            </p:txEl>
                                          </p:spTgt>
                                        </p:tgtEl>
                                        <p:attrNameLst>
                                          <p:attrName>style.visibility</p:attrName>
                                        </p:attrNameLst>
                                      </p:cBhvr>
                                      <p:to>
                                        <p:strVal val="visible"/>
                                      </p:to>
                                    </p:set>
                                    <p:animEffect transition="in" filter="fade">
                                      <p:cBhvr>
                                        <p:cTn id="22" dur="500"/>
                                        <p:tgtEl>
                                          <p:spTgt spid="2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1" animBg="1" advAuto="0"/>
      <p:bldP spid="282" grpId="2" uiExpand="1" build="p" advAuto="0"/>
      <p:bldP spid="283" grpId="0" animBg="1"/>
      <p:bldP spid="2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telegram.jpg" descr="telegram.jpg"/>
          <p:cNvPicPr>
            <a:picLocks noChangeAspect="1"/>
          </p:cNvPicPr>
          <p:nvPr/>
        </p:nvPicPr>
        <p:blipFill>
          <a:blip r:embed="rId3">
            <a:alphaModFix amt="70748"/>
            <a:extLst/>
          </a:blip>
          <a:stretch>
            <a:fillRect/>
          </a:stretch>
        </p:blipFill>
        <p:spPr>
          <a:xfrm>
            <a:off x="-2611861" y="-64959"/>
            <a:ext cx="27691836" cy="13845918"/>
          </a:xfrm>
          <a:prstGeom prst="rect">
            <a:avLst/>
          </a:prstGeom>
          <a:ln w="12700">
            <a:miter lim="400000"/>
          </a:ln>
        </p:spPr>
      </p:pic>
      <p:sp>
        <p:nvSpPr>
          <p:cNvPr id="264" name="January 2018: Jihadi Media (জিহাদি মিডিয়া)  published a list of 20 Telegram channels."/>
          <p:cNvSpPr txBox="1"/>
          <p:nvPr/>
        </p:nvSpPr>
        <p:spPr>
          <a:xfrm>
            <a:off x="5878286" y="4917195"/>
            <a:ext cx="17070472" cy="2540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80000"/>
              </a:lnSpc>
              <a:spcBef>
                <a:spcPts val="2800"/>
              </a:spcBef>
              <a:defRPr sz="4000" spc="-200">
                <a:latin typeface="Helvetica"/>
                <a:ea typeface="Helvetica"/>
                <a:cs typeface="Helvetica"/>
                <a:sym typeface="Helvetica"/>
              </a:defRPr>
            </a:pPr>
            <a:r>
              <a:rPr lang="en-CA" sz="6600" dirty="0">
                <a:solidFill>
                  <a:schemeClr val="accent5"/>
                </a:solidFill>
              </a:rPr>
              <a:t>Links to closed Telegram channels </a:t>
            </a:r>
            <a:r>
              <a:rPr lang="en-CA" sz="6600" dirty="0">
                <a:solidFill>
                  <a:schemeClr val="tx1"/>
                </a:solidFill>
              </a:rPr>
              <a:t>are shared on open social media, including Facebook pages</a:t>
            </a:r>
            <a:endParaRPr sz="6600" dirty="0"/>
          </a:p>
        </p:txBody>
      </p:sp>
      <p:sp>
        <p:nvSpPr>
          <p:cNvPr id="265" name="October 2018: Five channels still operational, 12 had been suspended by Telegram, and three had become inactive. The active number of subscribers is around 330  (ranges between 10 and 617 subscribers per channel."/>
          <p:cNvSpPr txBox="1"/>
          <p:nvPr/>
        </p:nvSpPr>
        <p:spPr>
          <a:xfrm>
            <a:off x="5878286" y="7722528"/>
            <a:ext cx="14978743" cy="1727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80000"/>
              </a:lnSpc>
              <a:spcBef>
                <a:spcPts val="2800"/>
              </a:spcBef>
              <a:defRPr sz="4000" spc="-200">
                <a:latin typeface="Helvetica"/>
                <a:ea typeface="Helvetica"/>
                <a:cs typeface="Helvetica"/>
                <a:sym typeface="Helvetica"/>
              </a:defRPr>
            </a:pPr>
            <a:r>
              <a:rPr lang="en-CA" sz="6600" dirty="0">
                <a:solidFill>
                  <a:schemeClr val="accent5"/>
                </a:solidFill>
              </a:rPr>
              <a:t>Content and communication in closed channels</a:t>
            </a:r>
            <a:r>
              <a:rPr lang="en-CA" sz="6600" dirty="0">
                <a:solidFill>
                  <a:schemeClr val="tx1"/>
                </a:solidFill>
              </a:rPr>
              <a:t> are much harder to monitor</a:t>
            </a:r>
            <a:endParaRPr sz="6600" dirty="0"/>
          </a:p>
        </p:txBody>
      </p:sp>
      <p:sp>
        <p:nvSpPr>
          <p:cNvPr id="266" name="The average number of subscribers: 327 by the end of October 2018, with a range of 10 to 617 subscribers. Many channels  are built for resilience  - anticipating their own  suspension and creating backup channels for their subscribers."/>
          <p:cNvSpPr txBox="1"/>
          <p:nvPr/>
        </p:nvSpPr>
        <p:spPr>
          <a:xfrm>
            <a:off x="8836371" y="9895662"/>
            <a:ext cx="14597560"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2800"/>
              </a:spcBef>
              <a:defRPr sz="4000" spc="-200">
                <a:latin typeface="Helvetica"/>
                <a:ea typeface="Helvetica"/>
                <a:cs typeface="Helvetica"/>
                <a:sym typeface="Helvetica"/>
              </a:defRPr>
            </a:pPr>
            <a:br>
              <a:rPr dirty="0"/>
            </a:br>
            <a:endParaRPr dirty="0"/>
          </a:p>
        </p:txBody>
      </p:sp>
      <p:sp>
        <p:nvSpPr>
          <p:cNvPr id="267" name="“Hardcore” VE actors shift to"/>
          <p:cNvSpPr txBox="1"/>
          <p:nvPr/>
        </p:nvSpPr>
        <p:spPr>
          <a:xfrm>
            <a:off x="538961" y="2083686"/>
            <a:ext cx="23306077" cy="21925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lnSpc>
                <a:spcPct val="70000"/>
              </a:lnSpc>
              <a:defRPr sz="13000" spc="-650">
                <a:latin typeface="Helvetica"/>
                <a:ea typeface="Helvetica"/>
                <a:cs typeface="Helvetica"/>
                <a:sym typeface="Helvetica"/>
              </a:defRPr>
            </a:lvl1pPr>
          </a:lstStyle>
          <a:p>
            <a:r>
              <a:rPr lang="en-CA" sz="9600" dirty="0"/>
              <a:t>More extreme </a:t>
            </a:r>
            <a:r>
              <a:rPr sz="9600" dirty="0"/>
              <a:t>VE </a:t>
            </a:r>
            <a:r>
              <a:rPr lang="en-CA" sz="9600" dirty="0"/>
              <a:t>content</a:t>
            </a:r>
            <a:r>
              <a:rPr sz="9600" dirty="0"/>
              <a:t> shift</a:t>
            </a:r>
            <a:r>
              <a:rPr lang="en-CA" sz="9600" dirty="0"/>
              <a:t>s</a:t>
            </a:r>
            <a:r>
              <a:rPr sz="9600" dirty="0"/>
              <a:t> to </a:t>
            </a:r>
            <a:r>
              <a:rPr lang="en-CA" sz="9600" dirty="0"/>
              <a:t>closed channels on Telegram</a:t>
            </a:r>
          </a:p>
        </p:txBody>
      </p:sp>
      <p:grpSp>
        <p:nvGrpSpPr>
          <p:cNvPr id="9" name="Group">
            <a:extLst>
              <a:ext uri="{FF2B5EF4-FFF2-40B4-BE49-F238E27FC236}">
                <a16:creationId xmlns:a16="http://schemas.microsoft.com/office/drawing/2014/main" id="{FD3AA9D6-BC23-8D4C-AE99-D0D3B8E333E2}"/>
              </a:ext>
            </a:extLst>
          </p:cNvPr>
          <p:cNvGrpSpPr/>
          <p:nvPr/>
        </p:nvGrpSpPr>
        <p:grpSpPr>
          <a:xfrm>
            <a:off x="3497051" y="12444568"/>
            <a:ext cx="885039" cy="887489"/>
            <a:chOff x="0" y="0"/>
            <a:chExt cx="885038" cy="887488"/>
          </a:xfrm>
        </p:grpSpPr>
        <p:sp>
          <p:nvSpPr>
            <p:cNvPr id="10" name="Rectangle">
              <a:extLst>
                <a:ext uri="{FF2B5EF4-FFF2-40B4-BE49-F238E27FC236}">
                  <a16:creationId xmlns:a16="http://schemas.microsoft.com/office/drawing/2014/main" id="{427120DB-73A4-3646-860F-46F513382F8B}"/>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11" name="secdev-logo-element.pdf" descr="secdev-logo-element.pdf">
              <a:extLst>
                <a:ext uri="{FF2B5EF4-FFF2-40B4-BE49-F238E27FC236}">
                  <a16:creationId xmlns:a16="http://schemas.microsoft.com/office/drawing/2014/main" id="{3DE9907B-C59F-D345-B8D9-957CE2A1D447}"/>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12" name="Oval">
              <a:extLst>
                <a:ext uri="{FF2B5EF4-FFF2-40B4-BE49-F238E27FC236}">
                  <a16:creationId xmlns:a16="http://schemas.microsoft.com/office/drawing/2014/main" id="{D9CB7EB6-6088-344C-81A4-1F22779D9A78}"/>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3" name="SecDev">
            <a:extLst>
              <a:ext uri="{FF2B5EF4-FFF2-40B4-BE49-F238E27FC236}">
                <a16:creationId xmlns:a16="http://schemas.microsoft.com/office/drawing/2014/main" id="{87D4FFD5-ADCE-2747-A9FD-A7C9A8D35894}"/>
              </a:ext>
            </a:extLst>
          </p:cNvPr>
          <p:cNvSpPr txBox="1"/>
          <p:nvPr/>
        </p:nvSpPr>
        <p:spPr>
          <a:xfrm>
            <a:off x="712303" y="123803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74C3A32-8D97-4606-8469-108AFB31D53F}"/>
              </a:ext>
            </a:extLst>
          </p:cNvPr>
          <p:cNvSpPr txBox="1"/>
          <p:nvPr/>
        </p:nvSpPr>
        <p:spPr>
          <a:xfrm>
            <a:off x="538961" y="0"/>
            <a:ext cx="8947161" cy="21031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3000" b="1" i="0" u="none" strike="noStrike" cap="none" spc="0" normalizeH="0" baseline="0" dirty="0">
                <a:ln>
                  <a:noFill/>
                </a:ln>
                <a:solidFill>
                  <a:srgbClr val="FFFFFF"/>
                </a:solidFill>
                <a:effectLst/>
                <a:uFillTx/>
                <a:latin typeface="Helvetica" panose="020B0604020202020204" pitchFamily="34" charset="0"/>
                <a:cs typeface="Helvetica" panose="020B0604020202020204" pitchFamily="34" charset="0"/>
                <a:sym typeface="Helvetica Neue"/>
              </a:rPr>
              <a:t>Key trends</a:t>
            </a:r>
          </a:p>
        </p:txBody>
      </p:sp>
    </p:spTree>
    <p:extLst>
      <p:ext uri="{BB962C8B-B14F-4D97-AF65-F5344CB8AC3E}">
        <p14:creationId xmlns:p14="http://schemas.microsoft.com/office/powerpoint/2010/main" val="1422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4">
                                            <p:bg/>
                                          </p:spTgt>
                                        </p:tgtEl>
                                        <p:attrNameLst>
                                          <p:attrName>style.visibility</p:attrName>
                                        </p:attrNameLst>
                                      </p:cBhvr>
                                      <p:to>
                                        <p:strVal val="visible"/>
                                      </p:to>
                                    </p:set>
                                    <p:animEffect transition="in" filter="fade">
                                      <p:cBhvr>
                                        <p:cTn id="7" dur="500"/>
                                        <p:tgtEl>
                                          <p:spTgt spid="26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4">
                                            <p:txEl>
                                              <p:pRg st="0" end="0"/>
                                            </p:txEl>
                                          </p:spTgt>
                                        </p:tgtEl>
                                        <p:attrNameLst>
                                          <p:attrName>style.visibility</p:attrName>
                                        </p:attrNameLst>
                                      </p:cBhvr>
                                      <p:to>
                                        <p:strVal val="visible"/>
                                      </p:to>
                                    </p:set>
                                    <p:animEffect transition="in" filter="fade">
                                      <p:cBhvr>
                                        <p:cTn id="10" dur="500"/>
                                        <p:tgtEl>
                                          <p:spTgt spid="2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5"/>
                                        </p:tgtEl>
                                        <p:attrNameLst>
                                          <p:attrName>style.visibility</p:attrName>
                                        </p:attrNameLst>
                                      </p:cBhvr>
                                      <p:to>
                                        <p:strVal val="visible"/>
                                      </p:to>
                                    </p:set>
                                    <p:animEffect transition="in" filter="fade">
                                      <p:cBhvr>
                                        <p:cTn id="15" dur="500"/>
                                        <p:tgtEl>
                                          <p:spTgt spid="2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6"/>
                                        </p:tgtEl>
                                        <p:attrNameLst>
                                          <p:attrName>style.visibility</p:attrName>
                                        </p:attrNameLst>
                                      </p:cBhvr>
                                      <p:to>
                                        <p:strVal val="visible"/>
                                      </p:to>
                                    </p:set>
                                    <p:animEffect transition="in" filter="fade">
                                      <p:cBhvr>
                                        <p:cTn id="20"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uild="p" animBg="1" advAuto="0"/>
      <p:bldP spid="265" grpId="0" animBg="1" advAuto="0"/>
      <p:bldP spid="26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TamanAlAdnani.mp4" descr="TamanAlAdnani.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196419" y="-3025379"/>
            <a:ext cx="33898773" cy="19068059"/>
          </a:xfrm>
          <a:prstGeom prst="rect">
            <a:avLst/>
          </a:prstGeom>
          <a:ln w="12700">
            <a:miter lim="400000"/>
          </a:ln>
        </p:spPr>
      </p:pic>
      <p:sp>
        <p:nvSpPr>
          <p:cNvPr id="254" name="The “Al Adnani” phenomena"/>
          <p:cNvSpPr txBox="1"/>
          <p:nvPr/>
        </p:nvSpPr>
        <p:spPr>
          <a:xfrm>
            <a:off x="-23920" y="1623512"/>
            <a:ext cx="21531535" cy="1290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70000"/>
              </a:lnSpc>
              <a:defRPr sz="15000" spc="-750">
                <a:latin typeface="Helvetica"/>
                <a:ea typeface="Helvetica"/>
                <a:cs typeface="Helvetica"/>
                <a:sym typeface="Helvetica"/>
              </a:defRPr>
            </a:pPr>
            <a:r>
              <a:rPr sz="10800" dirty="0">
                <a:latin typeface="Arial" panose="020B0604020202020204" pitchFamily="34" charset="0"/>
                <a:cs typeface="Arial" panose="020B0604020202020204" pitchFamily="34" charset="0"/>
              </a:rPr>
              <a:t>The </a:t>
            </a:r>
            <a:r>
              <a:rPr lang="en-CA" sz="10800" dirty="0">
                <a:latin typeface="Arial" panose="020B0604020202020204" pitchFamily="34" charset="0"/>
                <a:cs typeface="Arial" panose="020B0604020202020204" pitchFamily="34" charset="0"/>
              </a:rPr>
              <a:t>rise of the social media </a:t>
            </a:r>
            <a:r>
              <a:rPr lang="en-CA" sz="10800" dirty="0">
                <a:solidFill>
                  <a:schemeClr val="accent5"/>
                </a:solidFill>
                <a:latin typeface="Arial" panose="020B0604020202020204" pitchFamily="34" charset="0"/>
                <a:cs typeface="Arial" panose="020B0604020202020204" pitchFamily="34" charset="0"/>
              </a:rPr>
              <a:t>influencer</a:t>
            </a:r>
            <a:endParaRPr sz="10800" dirty="0">
              <a:solidFill>
                <a:schemeClr val="accent5"/>
              </a:solidFill>
              <a:latin typeface="Arial" panose="020B0604020202020204" pitchFamily="34" charset="0"/>
              <a:cs typeface="Arial" panose="020B0604020202020204" pitchFamily="34" charset="0"/>
            </a:endParaRPr>
          </a:p>
        </p:txBody>
      </p:sp>
      <p:sp>
        <p:nvSpPr>
          <p:cNvPr id="255" name="Subscriptions to  Tamim Al Adnani YouTube channels have surged, and his posts attract very high levels of interaction.…"/>
          <p:cNvSpPr txBox="1"/>
          <p:nvPr/>
        </p:nvSpPr>
        <p:spPr>
          <a:xfrm>
            <a:off x="11356237" y="4032249"/>
            <a:ext cx="12254831" cy="7835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4000" spc="-200">
                <a:latin typeface="Helvetica"/>
                <a:ea typeface="Helvetica"/>
                <a:cs typeface="Helvetica"/>
                <a:sym typeface="Helvetica"/>
              </a:defRPr>
            </a:pPr>
            <a:endParaRPr>
              <a:latin typeface="Arial" panose="020B0604020202020204" pitchFamily="34" charset="0"/>
              <a:cs typeface="Arial" panose="020B0604020202020204" pitchFamily="34" charset="0"/>
            </a:endParaRPr>
          </a:p>
          <a:p>
            <a:pPr marL="661458" indent="-661458" algn="l">
              <a:lnSpc>
                <a:spcPct val="80000"/>
              </a:lnSpc>
              <a:spcBef>
                <a:spcPts val="5900"/>
              </a:spcBef>
              <a:buClr>
                <a:schemeClr val="accent5"/>
              </a:buClr>
              <a:buSzPct val="125000"/>
              <a:buChar char="✴"/>
              <a:defRPr sz="4000" spc="-200">
                <a:latin typeface="Helvetica"/>
                <a:ea typeface="Helvetica"/>
                <a:cs typeface="Helvetica"/>
                <a:sym typeface="Helvetica"/>
              </a:defRPr>
            </a:pPr>
            <a:r>
              <a:rPr>
                <a:latin typeface="Arial" panose="020B0604020202020204" pitchFamily="34" charset="0"/>
                <a:cs typeface="Arial" panose="020B0604020202020204" pitchFamily="34" charset="0"/>
              </a:rPr>
              <a:t>Subscriptions to  Tamim Al Adnani YouTube channels have surged, and his posts attract very high levels of interaction.</a:t>
            </a:r>
          </a:p>
          <a:p>
            <a:pPr marL="661458" indent="-661458" algn="l">
              <a:lnSpc>
                <a:spcPct val="80000"/>
              </a:lnSpc>
              <a:spcBef>
                <a:spcPts val="5900"/>
              </a:spcBef>
              <a:buClr>
                <a:schemeClr val="accent5"/>
              </a:buClr>
              <a:buSzPct val="125000"/>
              <a:buChar char="✴"/>
              <a:defRPr sz="4000" spc="-200">
                <a:latin typeface="Helvetica"/>
                <a:ea typeface="Helvetica"/>
                <a:cs typeface="Helvetica"/>
                <a:sym typeface="Helvetica"/>
              </a:defRPr>
            </a:pPr>
            <a:r>
              <a:rPr>
                <a:latin typeface="Arial" panose="020B0604020202020204" pitchFamily="34" charset="0"/>
                <a:cs typeface="Arial" panose="020B0604020202020204" pitchFamily="34" charset="0"/>
              </a:rPr>
              <a:t>Adnani’s lectures are strongly critical of the existing Bangladeshi social and political system.</a:t>
            </a:r>
          </a:p>
          <a:p>
            <a:pPr marL="661458" indent="-661458" algn="l">
              <a:lnSpc>
                <a:spcPct val="80000"/>
              </a:lnSpc>
              <a:spcBef>
                <a:spcPts val="5900"/>
              </a:spcBef>
              <a:buClr>
                <a:schemeClr val="accent5"/>
              </a:buClr>
              <a:buSzPct val="125000"/>
              <a:buChar char="✴"/>
              <a:defRPr sz="4000" spc="-200">
                <a:latin typeface="Helvetica"/>
                <a:ea typeface="Helvetica"/>
                <a:cs typeface="Helvetica"/>
                <a:sym typeface="Helvetica"/>
              </a:defRPr>
            </a:pPr>
            <a:r>
              <a:rPr>
                <a:latin typeface="Arial" panose="020B0604020202020204" pitchFamily="34" charset="0"/>
                <a:cs typeface="Arial" panose="020B0604020202020204" pitchFamily="34" charset="0"/>
              </a:rPr>
              <a:t>Although he has promoted AQ narratives in the past, he currently refrains from calling for jihad or sharing openly VE content. Instead, he prefers to radicalise his audience by advocating for an Islamic political and educational system. </a:t>
            </a:r>
          </a:p>
        </p:txBody>
      </p:sp>
      <p:sp>
        <p:nvSpPr>
          <p:cNvPr id="256" name="The increasing popularity of Tamim Al Adnani is indicative of the shift in strategy in use of Social media to avoid content takedown."/>
          <p:cNvSpPr txBox="1"/>
          <p:nvPr/>
        </p:nvSpPr>
        <p:spPr>
          <a:xfrm>
            <a:off x="284292" y="2813249"/>
            <a:ext cx="23326776"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nSpc>
                <a:spcPct val="80000"/>
              </a:lnSpc>
              <a:spcBef>
                <a:spcPts val="5900"/>
              </a:spcBef>
              <a:defRPr sz="5000" spc="-250">
                <a:latin typeface="Helvetica"/>
                <a:ea typeface="Helvetica"/>
                <a:cs typeface="Helvetica"/>
                <a:sym typeface="Helvetica"/>
              </a:defRPr>
            </a:lvl1pPr>
          </a:lstStyle>
          <a:p>
            <a:r>
              <a:rPr lang="en-CA" dirty="0">
                <a:latin typeface="Arial" panose="020B0604020202020204" pitchFamily="34" charset="0"/>
                <a:cs typeface="Arial" panose="020B0604020202020204" pitchFamily="34" charset="0"/>
              </a:rPr>
              <a:t>In Bangladesh, t</a:t>
            </a:r>
            <a:r>
              <a:rPr dirty="0">
                <a:latin typeface="Arial" panose="020B0604020202020204" pitchFamily="34" charset="0"/>
                <a:cs typeface="Arial" panose="020B0604020202020204" pitchFamily="34" charset="0"/>
              </a:rPr>
              <a:t>he increasing popularity of Tamim Al </a:t>
            </a:r>
            <a:r>
              <a:rPr dirty="0" err="1">
                <a:latin typeface="Arial" panose="020B0604020202020204" pitchFamily="34" charset="0"/>
                <a:cs typeface="Arial" panose="020B0604020202020204" pitchFamily="34" charset="0"/>
              </a:rPr>
              <a:t>Adnani</a:t>
            </a:r>
            <a:r>
              <a:rPr dirty="0">
                <a:latin typeface="Arial" panose="020B0604020202020204" pitchFamily="34" charset="0"/>
                <a:cs typeface="Arial" panose="020B0604020202020204" pitchFamily="34" charset="0"/>
              </a:rPr>
              <a:t> is indicative of the shift in strategy in use of </a:t>
            </a:r>
            <a:r>
              <a:rPr lang="en-CA" dirty="0">
                <a:latin typeface="Arial" panose="020B0604020202020204" pitchFamily="34" charset="0"/>
                <a:cs typeface="Arial" panose="020B0604020202020204" pitchFamily="34" charset="0"/>
              </a:rPr>
              <a:t>s</a:t>
            </a:r>
            <a:r>
              <a:rPr dirty="0" err="1">
                <a:latin typeface="Arial" panose="020B0604020202020204" pitchFamily="34" charset="0"/>
                <a:cs typeface="Arial" panose="020B0604020202020204" pitchFamily="34" charset="0"/>
              </a:rPr>
              <a:t>ocial</a:t>
            </a:r>
            <a:r>
              <a:rPr dirty="0">
                <a:latin typeface="Arial" panose="020B0604020202020204" pitchFamily="34" charset="0"/>
                <a:cs typeface="Arial" panose="020B0604020202020204" pitchFamily="34" charset="0"/>
              </a:rPr>
              <a:t> media to avoid content takedown.</a:t>
            </a:r>
          </a:p>
        </p:txBody>
      </p:sp>
      <p:grpSp>
        <p:nvGrpSpPr>
          <p:cNvPr id="6" name="Group">
            <a:extLst>
              <a:ext uri="{FF2B5EF4-FFF2-40B4-BE49-F238E27FC236}">
                <a16:creationId xmlns:a16="http://schemas.microsoft.com/office/drawing/2014/main" id="{4CE1FD02-B140-3946-9B0B-37EEA90D7804}"/>
              </a:ext>
            </a:extLst>
          </p:cNvPr>
          <p:cNvGrpSpPr/>
          <p:nvPr/>
        </p:nvGrpSpPr>
        <p:grpSpPr>
          <a:xfrm>
            <a:off x="3497051" y="12444568"/>
            <a:ext cx="885039" cy="887489"/>
            <a:chOff x="0" y="0"/>
            <a:chExt cx="885038" cy="887488"/>
          </a:xfrm>
        </p:grpSpPr>
        <p:sp>
          <p:nvSpPr>
            <p:cNvPr id="7" name="Rectangle">
              <a:extLst>
                <a:ext uri="{FF2B5EF4-FFF2-40B4-BE49-F238E27FC236}">
                  <a16:creationId xmlns:a16="http://schemas.microsoft.com/office/drawing/2014/main" id="{89ABC7D2-E30F-6243-84F9-86859005046D}"/>
                </a:ext>
              </a:extLst>
            </p:cNvPr>
            <p:cNvSpPr/>
            <p:nvPr/>
          </p:nvSpPr>
          <p:spPr>
            <a:xfrm>
              <a:off x="262985" y="275998"/>
              <a:ext cx="394802" cy="554119"/>
            </a:xfrm>
            <a:prstGeom prst="rect">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8" name="secdev-logo-element.pdf" descr="secdev-logo-element.pdf">
              <a:extLst>
                <a:ext uri="{FF2B5EF4-FFF2-40B4-BE49-F238E27FC236}">
                  <a16:creationId xmlns:a16="http://schemas.microsoft.com/office/drawing/2014/main" id="{2DD2C61D-7D80-EA4B-AFA8-98F5B8AC6FB1}"/>
                </a:ext>
              </a:extLst>
            </p:cNvPr>
            <p:cNvPicPr>
              <a:picLocks noChangeAspect="1"/>
            </p:cNvPicPr>
            <p:nvPr/>
          </p:nvPicPr>
          <p:blipFill>
            <a:blip r:embed="rId7">
              <a:extLst/>
            </a:blip>
            <a:stretch>
              <a:fillRect/>
            </a:stretch>
          </p:blipFill>
          <p:spPr>
            <a:xfrm>
              <a:off x="0" y="2382"/>
              <a:ext cx="885039" cy="872133"/>
            </a:xfrm>
            <a:prstGeom prst="rect">
              <a:avLst/>
            </a:prstGeom>
            <a:ln w="12700" cap="flat">
              <a:noFill/>
              <a:miter lim="400000"/>
            </a:ln>
            <a:effectLst/>
          </p:spPr>
        </p:pic>
        <p:sp>
          <p:nvSpPr>
            <p:cNvPr id="9" name="Oval">
              <a:extLst>
                <a:ext uri="{FF2B5EF4-FFF2-40B4-BE49-F238E27FC236}">
                  <a16:creationId xmlns:a16="http://schemas.microsoft.com/office/drawing/2014/main" id="{81345F1A-BB7E-8B43-B645-1FFE82A5E998}"/>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0" name="SecDev">
            <a:extLst>
              <a:ext uri="{FF2B5EF4-FFF2-40B4-BE49-F238E27FC236}">
                <a16:creationId xmlns:a16="http://schemas.microsoft.com/office/drawing/2014/main" id="{4B45A7C2-0E3F-5A44-B241-71D5D5D8FCF3}"/>
              </a:ext>
            </a:extLst>
          </p:cNvPr>
          <p:cNvSpPr txBox="1"/>
          <p:nvPr/>
        </p:nvSpPr>
        <p:spPr>
          <a:xfrm>
            <a:off x="712303" y="123803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1D8CE08-C616-4224-A425-5AF31A6DCD4E}"/>
              </a:ext>
            </a:extLst>
          </p:cNvPr>
          <p:cNvSpPr txBox="1"/>
          <p:nvPr/>
        </p:nvSpPr>
        <p:spPr>
          <a:xfrm>
            <a:off x="-98051" y="-290339"/>
            <a:ext cx="8947161" cy="21031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3000" b="1" i="0" u="none" strike="noStrike" cap="none" spc="0" normalizeH="0" baseline="0" dirty="0">
                <a:ln>
                  <a:noFill/>
                </a:ln>
                <a:solidFill>
                  <a:srgbClr val="FFFFFF"/>
                </a:solidFill>
                <a:effectLst/>
                <a:uFillTx/>
                <a:latin typeface="Helvetica Neue"/>
                <a:ea typeface="Helvetica Neue"/>
                <a:cs typeface="Helvetica Neue"/>
                <a:sym typeface="Helvetica Neue"/>
              </a:rPr>
              <a:t>Key trends</a:t>
            </a:r>
          </a:p>
        </p:txBody>
      </p:sp>
    </p:spTree>
    <p:extLst>
      <p:ext uri="{BB962C8B-B14F-4D97-AF65-F5344CB8AC3E}">
        <p14:creationId xmlns:p14="http://schemas.microsoft.com/office/powerpoint/2010/main" val="38738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62" fill="hold"/>
                                        <p:tgtEl>
                                          <p:spTgt spid="25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4"/>
                                        </p:tgtEl>
                                        <p:attrNameLst>
                                          <p:attrName>style.visibility</p:attrName>
                                        </p:attrNameLst>
                                      </p:cBhvr>
                                      <p:to>
                                        <p:strVal val="visible"/>
                                      </p:to>
                                    </p:set>
                                    <p:animEffect transition="in" filter="fade">
                                      <p:cBhvr>
                                        <p:cTn id="11" dur="500"/>
                                        <p:tgtEl>
                                          <p:spTgt spid="2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6"/>
                                        </p:tgtEl>
                                        <p:attrNameLst>
                                          <p:attrName>style.visibility</p:attrName>
                                        </p:attrNameLst>
                                      </p:cBhvr>
                                      <p:to>
                                        <p:strVal val="visible"/>
                                      </p:to>
                                    </p:set>
                                    <p:animEffect transition="in" filter="fade">
                                      <p:cBhvr>
                                        <p:cTn id="16" dur="500"/>
                                        <p:tgtEl>
                                          <p:spTgt spid="2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5"/>
                                        </p:tgtEl>
                                        <p:attrNameLst>
                                          <p:attrName>style.visibility</p:attrName>
                                        </p:attrNameLst>
                                      </p:cBhvr>
                                      <p:to>
                                        <p:strVal val="visible"/>
                                      </p:to>
                                    </p:set>
                                    <p:animEffect transition="in" filter="fade">
                                      <p:cBhvr>
                                        <p:cTn id="21"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22" fill="hold" display="0">
                  <p:stCondLst>
                    <p:cond delay="indefinite"/>
                  </p:stCondLst>
                </p:cTn>
                <p:tgtEl>
                  <p:spTgt spid="253"/>
                </p:tgtEl>
              </p:cMediaNode>
            </p:video>
          </p:childTnLst>
        </p:cTn>
      </p:par>
    </p:tnLst>
    <p:bldLst>
      <p:bldP spid="254" grpId="0" animBg="1" advAuto="0"/>
      <p:bldP spid="255" grpId="0" animBg="1" advAuto="0"/>
      <p:bldP spid="25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3">
            <a:alphaModFix amt="59005"/>
            <a:extLst/>
          </a:blip>
          <a:stretch>
            <a:fillRect/>
          </a:stretch>
        </p:blipFill>
        <p:spPr>
          <a:xfrm>
            <a:off x="-81733" y="-45975"/>
            <a:ext cx="24547466" cy="13807950"/>
          </a:xfrm>
          <a:prstGeom prst="rect">
            <a:avLst/>
          </a:prstGeom>
          <a:ln w="12700">
            <a:miter lim="400000"/>
          </a:ln>
        </p:spPr>
      </p:pic>
      <p:sp>
        <p:nvSpPr>
          <p:cNvPr id="259" name="New topics: Bangladeshi politics"/>
          <p:cNvSpPr txBox="1"/>
          <p:nvPr/>
        </p:nvSpPr>
        <p:spPr>
          <a:xfrm>
            <a:off x="324474" y="1443632"/>
            <a:ext cx="22081366" cy="1532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70000"/>
              </a:lnSpc>
              <a:defRPr sz="13000" spc="-650">
                <a:latin typeface="Helvetica"/>
                <a:ea typeface="Helvetica"/>
                <a:cs typeface="Helvetica"/>
                <a:sym typeface="Helvetica"/>
              </a:defRPr>
            </a:pPr>
            <a:r>
              <a:rPr lang="en-CA" dirty="0">
                <a:latin typeface="Arial" panose="020B0604020202020204" pitchFamily="34" charset="0"/>
                <a:cs typeface="Arial" panose="020B0604020202020204" pitchFamily="34" charset="0"/>
              </a:rPr>
              <a:t>VE actors </a:t>
            </a:r>
            <a:r>
              <a:rPr lang="en-CA" dirty="0">
                <a:solidFill>
                  <a:schemeClr val="accent5"/>
                </a:solidFill>
                <a:latin typeface="Arial" panose="020B0604020202020204" pitchFamily="34" charset="0"/>
                <a:cs typeface="Arial" panose="020B0604020202020204" pitchFamily="34" charset="0"/>
              </a:rPr>
              <a:t>critique local p</a:t>
            </a:r>
            <a:r>
              <a:rPr dirty="0" err="1">
                <a:solidFill>
                  <a:schemeClr val="accent5"/>
                </a:solidFill>
                <a:latin typeface="Arial" panose="020B0604020202020204" pitchFamily="34" charset="0"/>
                <a:cs typeface="Arial" panose="020B0604020202020204" pitchFamily="34" charset="0"/>
              </a:rPr>
              <a:t>olitics</a:t>
            </a:r>
            <a:endParaRPr dirty="0">
              <a:solidFill>
                <a:schemeClr val="accent5"/>
              </a:solidFill>
              <a:latin typeface="Arial" panose="020B0604020202020204" pitchFamily="34" charset="0"/>
              <a:cs typeface="Arial" panose="020B0604020202020204" pitchFamily="34" charset="0"/>
            </a:endParaRPr>
          </a:p>
        </p:txBody>
      </p:sp>
      <p:sp>
        <p:nvSpPr>
          <p:cNvPr id="260" name="VE actors/accounts have shifted to discussion of Bangladeshi politics. Topics are sharp but below the threshold of  being targeted for content takedown or removal."/>
          <p:cNvSpPr txBox="1"/>
          <p:nvPr/>
        </p:nvSpPr>
        <p:spPr>
          <a:xfrm>
            <a:off x="528613" y="2949464"/>
            <a:ext cx="23326775"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nSpc>
                <a:spcPct val="80000"/>
              </a:lnSpc>
              <a:spcBef>
                <a:spcPts val="5900"/>
              </a:spcBef>
              <a:defRPr sz="5000" spc="-250">
                <a:latin typeface="Helvetica"/>
                <a:ea typeface="Helvetica"/>
                <a:cs typeface="Helvetica"/>
                <a:sym typeface="Helvetica"/>
              </a:defRPr>
            </a:lvl1pPr>
          </a:lstStyle>
          <a:p>
            <a:r>
              <a:rPr dirty="0">
                <a:latin typeface="Arial" panose="020B0604020202020204" pitchFamily="34" charset="0"/>
                <a:cs typeface="Arial" panose="020B0604020202020204" pitchFamily="34" charset="0"/>
              </a:rPr>
              <a:t>VE actors</a:t>
            </a:r>
            <a:r>
              <a:rPr lang="en-CA"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have shifted to discussion of Bangladeshi politics. Topics are sharp but below the threshold for content takedown or removal. </a:t>
            </a:r>
          </a:p>
        </p:txBody>
      </p:sp>
      <p:sp>
        <p:nvSpPr>
          <p:cNvPr id="261" name="In their criticism of current Bangladeshi politics, VE actors continued to propagate narratives arguing for the replacement of the existing political system with one based on sharia law.…"/>
          <p:cNvSpPr txBox="1"/>
          <p:nvPr/>
        </p:nvSpPr>
        <p:spPr>
          <a:xfrm>
            <a:off x="10746637" y="4487343"/>
            <a:ext cx="12254831" cy="7789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4000" spc="-200">
                <a:latin typeface="Helvetica"/>
                <a:ea typeface="Helvetica"/>
                <a:cs typeface="Helvetica"/>
                <a:sym typeface="Helvetica"/>
              </a:defRPr>
            </a:pPr>
            <a:endParaRPr dirty="0">
              <a:latin typeface="Arial" panose="020B0604020202020204" pitchFamily="34" charset="0"/>
              <a:cs typeface="Arial" panose="020B0604020202020204" pitchFamily="34" charset="0"/>
            </a:endParaRPr>
          </a:p>
          <a:p>
            <a:pPr marL="661458" indent="-661458" algn="l">
              <a:lnSpc>
                <a:spcPct val="80000"/>
              </a:lnSpc>
              <a:spcBef>
                <a:spcPts val="5900"/>
              </a:spcBef>
              <a:buClr>
                <a:schemeClr val="accent5"/>
              </a:buClr>
              <a:buSzPct val="125000"/>
              <a:buChar char="✴"/>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VE actors continued to propagate narratives arguing for the replacement of the existing political system with one based on sharia law.</a:t>
            </a:r>
          </a:p>
          <a:p>
            <a:pPr marL="661458" indent="-661458" algn="l">
              <a:lnSpc>
                <a:spcPct val="80000"/>
              </a:lnSpc>
              <a:spcBef>
                <a:spcPts val="5900"/>
              </a:spcBef>
              <a:buClr>
                <a:schemeClr val="accent5"/>
              </a:buClr>
              <a:buSzPct val="125000"/>
              <a:buChar char="✴"/>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Calls for jihad against the current government in Bangladesh. </a:t>
            </a:r>
          </a:p>
          <a:p>
            <a:pPr marL="661458" indent="-661458" algn="l">
              <a:lnSpc>
                <a:spcPct val="80000"/>
              </a:lnSpc>
              <a:spcBef>
                <a:spcPts val="5900"/>
              </a:spcBef>
              <a:buClr>
                <a:schemeClr val="accent5"/>
              </a:buClr>
              <a:buSzPct val="125000"/>
              <a:buChar char="✴"/>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VE actors criticize the government for suppressing people’s </a:t>
            </a:r>
            <a:r>
              <a:rPr lang="en-CA" dirty="0">
                <a:latin typeface="Arial" panose="020B0604020202020204" pitchFamily="34" charset="0"/>
                <a:cs typeface="Arial" panose="020B0604020202020204" pitchFamily="34" charset="0"/>
              </a:rPr>
              <a:t>voices</a:t>
            </a:r>
            <a:r>
              <a:rPr dirty="0">
                <a:latin typeface="Arial" panose="020B0604020202020204" pitchFamily="34" charset="0"/>
                <a:cs typeface="Arial" panose="020B0604020202020204" pitchFamily="34" charset="0"/>
              </a:rPr>
              <a:t>.</a:t>
            </a:r>
          </a:p>
        </p:txBody>
      </p:sp>
      <p:grpSp>
        <p:nvGrpSpPr>
          <p:cNvPr id="6" name="Group">
            <a:extLst>
              <a:ext uri="{FF2B5EF4-FFF2-40B4-BE49-F238E27FC236}">
                <a16:creationId xmlns:a16="http://schemas.microsoft.com/office/drawing/2014/main" id="{372C1504-7A25-1840-A2AF-5850D7893F56}"/>
              </a:ext>
            </a:extLst>
          </p:cNvPr>
          <p:cNvGrpSpPr/>
          <p:nvPr/>
        </p:nvGrpSpPr>
        <p:grpSpPr>
          <a:xfrm>
            <a:off x="3497051" y="12444568"/>
            <a:ext cx="885039" cy="887489"/>
            <a:chOff x="0" y="0"/>
            <a:chExt cx="885038" cy="887488"/>
          </a:xfrm>
        </p:grpSpPr>
        <p:sp>
          <p:nvSpPr>
            <p:cNvPr id="7" name="Rectangle">
              <a:extLst>
                <a:ext uri="{FF2B5EF4-FFF2-40B4-BE49-F238E27FC236}">
                  <a16:creationId xmlns:a16="http://schemas.microsoft.com/office/drawing/2014/main" id="{7D4EB7B6-BFEE-DB47-A2C2-864C1476850C}"/>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8" name="secdev-logo-element.pdf" descr="secdev-logo-element.pdf">
              <a:extLst>
                <a:ext uri="{FF2B5EF4-FFF2-40B4-BE49-F238E27FC236}">
                  <a16:creationId xmlns:a16="http://schemas.microsoft.com/office/drawing/2014/main" id="{8C7E659A-5DB0-3C4E-90EA-142FB5A958F2}"/>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9" name="Oval">
              <a:extLst>
                <a:ext uri="{FF2B5EF4-FFF2-40B4-BE49-F238E27FC236}">
                  <a16:creationId xmlns:a16="http://schemas.microsoft.com/office/drawing/2014/main" id="{04AF2905-1AD5-8845-B8AD-6073F9444277}"/>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0" name="SecDev">
            <a:extLst>
              <a:ext uri="{FF2B5EF4-FFF2-40B4-BE49-F238E27FC236}">
                <a16:creationId xmlns:a16="http://schemas.microsoft.com/office/drawing/2014/main" id="{657E6235-B77B-B54F-BFE1-58DC801FCDE3}"/>
              </a:ext>
            </a:extLst>
          </p:cNvPr>
          <p:cNvSpPr txBox="1"/>
          <p:nvPr/>
        </p:nvSpPr>
        <p:spPr>
          <a:xfrm>
            <a:off x="712303" y="123803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8E135F8-6029-4049-B313-1431E6655FDA}"/>
              </a:ext>
            </a:extLst>
          </p:cNvPr>
          <p:cNvSpPr/>
          <p:nvPr/>
        </p:nvSpPr>
        <p:spPr>
          <a:xfrm>
            <a:off x="324474" y="-235234"/>
            <a:ext cx="6546984" cy="1569660"/>
          </a:xfrm>
          <a:prstGeom prst="rect">
            <a:avLst/>
          </a:prstGeom>
        </p:spPr>
        <p:txBody>
          <a:bodyPr wrap="none">
            <a:spAutoFit/>
          </a:bodyPr>
          <a:lstStyle/>
          <a:p>
            <a:r>
              <a:rPr lang="en-CA" sz="9600" dirty="0"/>
              <a:t>Key trends</a:t>
            </a:r>
          </a:p>
        </p:txBody>
      </p:sp>
    </p:spTree>
    <p:extLst>
      <p:ext uri="{BB962C8B-B14F-4D97-AF65-F5344CB8AC3E}">
        <p14:creationId xmlns:p14="http://schemas.microsoft.com/office/powerpoint/2010/main" val="105147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0"/>
                                        </p:tgtEl>
                                        <p:attrNameLst>
                                          <p:attrName>style.visibility</p:attrName>
                                        </p:attrNameLst>
                                      </p:cBhvr>
                                      <p:to>
                                        <p:strVal val="visible"/>
                                      </p:to>
                                    </p:set>
                                    <p:animEffect transition="in" filter="fade">
                                      <p:cBhvr>
                                        <p:cTn id="12" dur="500"/>
                                        <p:tgtEl>
                                          <p:spTgt spid="2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fade">
                                      <p:cBhvr>
                                        <p:cTn id="1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advAuto="0"/>
      <p:bldP spid="260" grpId="0" animBg="1" advAuto="0"/>
      <p:bldP spid="26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3">
            <a:alphaModFix amt="56427"/>
            <a:extLst/>
          </a:blip>
          <a:stretch>
            <a:fillRect/>
          </a:stretch>
        </p:blipFill>
        <p:spPr>
          <a:xfrm>
            <a:off x="-3624147" y="-1943720"/>
            <a:ext cx="29352176" cy="17045879"/>
          </a:xfrm>
          <a:prstGeom prst="rect">
            <a:avLst/>
          </a:prstGeom>
          <a:ln w="12700">
            <a:miter lim="400000"/>
          </a:ln>
        </p:spPr>
      </p:pic>
      <p:sp>
        <p:nvSpPr>
          <p:cNvPr id="330" name="Major political parties such as Awami League (AL) and Bangladesh Nationalist Party (BNP), and some smaller religious parties, are using social media to reach voters more than ever ahead of the national election.…"/>
          <p:cNvSpPr txBox="1"/>
          <p:nvPr/>
        </p:nvSpPr>
        <p:spPr>
          <a:xfrm>
            <a:off x="953116" y="5758249"/>
            <a:ext cx="14848586" cy="5168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61458" indent="-661458" algn="l">
              <a:lnSpc>
                <a:spcPct val="80000"/>
              </a:lnSpc>
              <a:spcBef>
                <a:spcPts val="5900"/>
              </a:spcBef>
              <a:buSzPct val="125000"/>
              <a:buChar char="•"/>
              <a:defRPr sz="5000" spc="-250">
                <a:latin typeface="Helvetica"/>
                <a:ea typeface="Helvetica"/>
                <a:cs typeface="Helvetica"/>
                <a:sym typeface="Helvetica"/>
              </a:defRPr>
            </a:pPr>
            <a:r>
              <a:rPr lang="en-CA" dirty="0">
                <a:solidFill>
                  <a:schemeClr val="accent5"/>
                </a:solidFill>
                <a:latin typeface="Arial" panose="020B0604020202020204" pitchFamily="34" charset="0"/>
                <a:cs typeface="Arial" panose="020B0604020202020204" pitchFamily="34" charset="0"/>
              </a:rPr>
              <a:t>S</a:t>
            </a:r>
            <a:r>
              <a:rPr dirty="0" err="1">
                <a:solidFill>
                  <a:schemeClr val="accent5"/>
                </a:solidFill>
                <a:latin typeface="Arial" panose="020B0604020202020204" pitchFamily="34" charset="0"/>
                <a:cs typeface="Arial" panose="020B0604020202020204" pitchFamily="34" charset="0"/>
              </a:rPr>
              <a:t>upporter</a:t>
            </a:r>
            <a:r>
              <a:rPr dirty="0">
                <a:solidFill>
                  <a:schemeClr val="accent5"/>
                </a:solidFill>
                <a:latin typeface="Arial" panose="020B0604020202020204" pitchFamily="34" charset="0"/>
                <a:cs typeface="Arial" panose="020B0604020202020204" pitchFamily="34" charset="0"/>
              </a:rPr>
              <a:t> groups of political parties on Facebook</a:t>
            </a:r>
            <a:r>
              <a:rPr lang="en-CA" dirty="0">
                <a:solidFill>
                  <a:schemeClr val="accent5"/>
                </a:solidFill>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shar</a:t>
            </a:r>
            <a:r>
              <a:rPr lang="en-CA" dirty="0">
                <a:latin typeface="Arial" panose="020B0604020202020204" pitchFamily="34" charset="0"/>
                <a:cs typeface="Arial" panose="020B0604020202020204" pitchFamily="34" charset="0"/>
              </a:rPr>
              <a:t>e unregulated content from </a:t>
            </a:r>
            <a:r>
              <a:rPr dirty="0">
                <a:latin typeface="Arial" panose="020B0604020202020204" pitchFamily="34" charset="0"/>
                <a:cs typeface="Arial" panose="020B0604020202020204" pitchFamily="34" charset="0"/>
              </a:rPr>
              <a:t>non-credible sources</a:t>
            </a:r>
            <a:r>
              <a:rPr lang="en-CA" dirty="0">
                <a:latin typeface="Arial" panose="020B0604020202020204" pitchFamily="34" charset="0"/>
                <a:cs typeface="Arial" panose="020B0604020202020204" pitchFamily="34" charset="0"/>
              </a:rPr>
              <a:t>, including VE actors</a:t>
            </a:r>
            <a:r>
              <a:rPr dirty="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a:p>
            <a:pPr marL="661458" indent="-661458" algn="l">
              <a:lnSpc>
                <a:spcPct val="80000"/>
              </a:lnSpc>
              <a:spcBef>
                <a:spcPts val="5900"/>
              </a:spcBef>
              <a:buSzPct val="125000"/>
              <a:buChar char="•"/>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Many of these </a:t>
            </a:r>
            <a:r>
              <a:rPr lang="en-CA" dirty="0">
                <a:latin typeface="Arial" panose="020B0604020202020204" pitchFamily="34" charset="0"/>
                <a:cs typeface="Arial" panose="020B0604020202020204" pitchFamily="34" charset="0"/>
              </a:rPr>
              <a:t>supporter </a:t>
            </a:r>
            <a:r>
              <a:rPr dirty="0">
                <a:latin typeface="Arial" panose="020B0604020202020204" pitchFamily="34" charset="0"/>
                <a:cs typeface="Arial" panose="020B0604020202020204" pitchFamily="34" charset="0"/>
              </a:rPr>
              <a:t>groups have over a hundred thousand members and they have a substantial impact on the social media ecosystem of Bangladesh</a:t>
            </a:r>
          </a:p>
        </p:txBody>
      </p:sp>
      <p:sp>
        <p:nvSpPr>
          <p:cNvPr id="331" name="Mainstreaming…is accelerating"/>
          <p:cNvSpPr txBox="1"/>
          <p:nvPr/>
        </p:nvSpPr>
        <p:spPr>
          <a:xfrm>
            <a:off x="246433" y="2595695"/>
            <a:ext cx="23891133"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15000" spc="-750">
                <a:latin typeface="Helvetica"/>
                <a:ea typeface="Helvetica"/>
                <a:cs typeface="Helvetica"/>
                <a:sym typeface="Helvetica"/>
              </a:defRPr>
            </a:pPr>
            <a:r>
              <a:rPr sz="9600" spc="-650" dirty="0">
                <a:latin typeface="Arial" panose="020B0604020202020204" pitchFamily="34" charset="0"/>
                <a:cs typeface="Arial" panose="020B0604020202020204" pitchFamily="34" charset="0"/>
              </a:rPr>
              <a:t>Mainstreaming</a:t>
            </a:r>
            <a:r>
              <a:rPr lang="en-CA" sz="9600" spc="-650" dirty="0">
                <a:latin typeface="Arial" panose="020B0604020202020204" pitchFamily="34" charset="0"/>
                <a:cs typeface="Arial" panose="020B0604020202020204" pitchFamily="34" charset="0"/>
              </a:rPr>
              <a:t> of VE narratives </a:t>
            </a:r>
            <a:r>
              <a:rPr sz="9600" spc="-550" dirty="0">
                <a:solidFill>
                  <a:schemeClr val="accent5"/>
                </a:solidFill>
                <a:latin typeface="Arial" panose="020B0604020202020204" pitchFamily="34" charset="0"/>
                <a:cs typeface="Arial" panose="020B0604020202020204" pitchFamily="34" charset="0"/>
              </a:rPr>
              <a:t>is accelerating</a:t>
            </a:r>
          </a:p>
        </p:txBody>
      </p:sp>
      <p:sp>
        <p:nvSpPr>
          <p:cNvPr id="332" name="Other Areas of concern"/>
          <p:cNvSpPr txBox="1"/>
          <p:nvPr/>
        </p:nvSpPr>
        <p:spPr>
          <a:xfrm>
            <a:off x="246433" y="358900"/>
            <a:ext cx="7753725" cy="2103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lang="en-CA" sz="13000" dirty="0">
                <a:latin typeface="Arial" panose="020B0604020202020204" pitchFamily="34" charset="0"/>
                <a:cs typeface="Arial" panose="020B0604020202020204" pitchFamily="34" charset="0"/>
              </a:rPr>
              <a:t>Key trends</a:t>
            </a:r>
            <a:endParaRPr sz="13000" dirty="0">
              <a:latin typeface="Arial" panose="020B0604020202020204" pitchFamily="34" charset="0"/>
              <a:cs typeface="Arial" panose="020B0604020202020204" pitchFamily="34" charset="0"/>
            </a:endParaRPr>
          </a:p>
        </p:txBody>
      </p:sp>
      <p:grpSp>
        <p:nvGrpSpPr>
          <p:cNvPr id="6" name="Group">
            <a:extLst>
              <a:ext uri="{FF2B5EF4-FFF2-40B4-BE49-F238E27FC236}">
                <a16:creationId xmlns:a16="http://schemas.microsoft.com/office/drawing/2014/main" id="{F6DBFF33-9C6E-EF4A-89DE-C9F39A78B0E4}"/>
              </a:ext>
            </a:extLst>
          </p:cNvPr>
          <p:cNvGrpSpPr/>
          <p:nvPr/>
        </p:nvGrpSpPr>
        <p:grpSpPr>
          <a:xfrm>
            <a:off x="22545845" y="12170823"/>
            <a:ext cx="885039" cy="887489"/>
            <a:chOff x="0" y="0"/>
            <a:chExt cx="885038" cy="887488"/>
          </a:xfrm>
        </p:grpSpPr>
        <p:sp>
          <p:nvSpPr>
            <p:cNvPr id="7" name="Rectangle">
              <a:extLst>
                <a:ext uri="{FF2B5EF4-FFF2-40B4-BE49-F238E27FC236}">
                  <a16:creationId xmlns:a16="http://schemas.microsoft.com/office/drawing/2014/main" id="{B86E1644-C816-1843-8AE4-EEB97DD8C4AC}"/>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8" name="secdev-logo-element.pdf" descr="secdev-logo-element.pdf">
              <a:extLst>
                <a:ext uri="{FF2B5EF4-FFF2-40B4-BE49-F238E27FC236}">
                  <a16:creationId xmlns:a16="http://schemas.microsoft.com/office/drawing/2014/main" id="{10F06DC5-0E0F-074C-A500-6F2D3056D1C9}"/>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9" name="Oval">
              <a:extLst>
                <a:ext uri="{FF2B5EF4-FFF2-40B4-BE49-F238E27FC236}">
                  <a16:creationId xmlns:a16="http://schemas.microsoft.com/office/drawing/2014/main" id="{D5BA4DB1-20DE-2244-BAF4-3E80D7E1C848}"/>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0" name="SecDev">
            <a:extLst>
              <a:ext uri="{FF2B5EF4-FFF2-40B4-BE49-F238E27FC236}">
                <a16:creationId xmlns:a16="http://schemas.microsoft.com/office/drawing/2014/main" id="{2B333234-260B-FA49-AA44-E0012558BD76}"/>
              </a:ext>
            </a:extLst>
          </p:cNvPr>
          <p:cNvSpPr txBox="1"/>
          <p:nvPr/>
        </p:nvSpPr>
        <p:spPr>
          <a:xfrm>
            <a:off x="19761097" y="12106567"/>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30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500"/>
                                        <p:tgtEl>
                                          <p:spTgt spid="3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tv-head-propaganda-1024x768.jpg" descr="tv-head-propaganda-1024x768.jpg"/>
          <p:cNvPicPr>
            <a:picLocks noChangeAspect="1"/>
          </p:cNvPicPr>
          <p:nvPr/>
        </p:nvPicPr>
        <p:blipFill>
          <a:blip r:embed="rId3">
            <a:alphaModFix amt="60296"/>
            <a:extLst/>
          </a:blip>
          <a:stretch>
            <a:fillRect/>
          </a:stretch>
        </p:blipFill>
        <p:spPr>
          <a:xfrm>
            <a:off x="-34894" y="-4094659"/>
            <a:ext cx="24453788" cy="18340340"/>
          </a:xfrm>
          <a:prstGeom prst="rect">
            <a:avLst/>
          </a:prstGeom>
          <a:ln w="12700">
            <a:miter lim="400000"/>
          </a:ln>
        </p:spPr>
      </p:pic>
      <p:sp>
        <p:nvSpPr>
          <p:cNvPr id="335" name="Disinformation is increasing"/>
          <p:cNvSpPr txBox="1"/>
          <p:nvPr/>
        </p:nvSpPr>
        <p:spPr>
          <a:xfrm>
            <a:off x="325980" y="1988406"/>
            <a:ext cx="16538182" cy="1312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70000"/>
              </a:lnSpc>
              <a:defRPr sz="15000" spc="-750">
                <a:latin typeface="Helvetica"/>
                <a:ea typeface="Helvetica"/>
                <a:cs typeface="Helvetica"/>
                <a:sym typeface="Helvetica"/>
              </a:defRPr>
            </a:pPr>
            <a:r>
              <a:rPr sz="11000" dirty="0">
                <a:latin typeface="Arial" panose="020B0604020202020204" pitchFamily="34" charset="0"/>
                <a:cs typeface="Arial" panose="020B0604020202020204" pitchFamily="34" charset="0"/>
              </a:rPr>
              <a:t>Disinformation </a:t>
            </a:r>
            <a:r>
              <a:rPr sz="11000" spc="-650" dirty="0">
                <a:latin typeface="Arial" panose="020B0604020202020204" pitchFamily="34" charset="0"/>
                <a:cs typeface="Arial" panose="020B0604020202020204" pitchFamily="34" charset="0"/>
              </a:rPr>
              <a:t>is </a:t>
            </a:r>
            <a:r>
              <a:rPr sz="11000" spc="-650" dirty="0">
                <a:solidFill>
                  <a:schemeClr val="accent5"/>
                </a:solidFill>
                <a:latin typeface="Arial" panose="020B0604020202020204" pitchFamily="34" charset="0"/>
                <a:cs typeface="Arial" panose="020B0604020202020204" pitchFamily="34" charset="0"/>
              </a:rPr>
              <a:t>increasing</a:t>
            </a:r>
          </a:p>
        </p:txBody>
      </p:sp>
      <p:sp>
        <p:nvSpPr>
          <p:cNvPr id="336" name="Young voters, who make up nearly a quarter of the electorate, and who are both politically active and digitally connected, are also disproportionately exposed to disinformation.…"/>
          <p:cNvSpPr txBox="1"/>
          <p:nvPr/>
        </p:nvSpPr>
        <p:spPr>
          <a:xfrm>
            <a:off x="9857637" y="3526118"/>
            <a:ext cx="13132540" cy="900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61458" indent="-661458" algn="l">
              <a:lnSpc>
                <a:spcPct val="80000"/>
              </a:lnSpc>
              <a:spcBef>
                <a:spcPts val="5900"/>
              </a:spcBef>
              <a:buClr>
                <a:schemeClr val="accent5"/>
              </a:buClr>
              <a:buSzPct val="125000"/>
              <a:buFontTx/>
              <a:buChar char="✴"/>
              <a:defRPr sz="5000" spc="-250">
                <a:latin typeface="Helvetica"/>
                <a:ea typeface="Helvetica"/>
                <a:cs typeface="Helvetica"/>
                <a:sym typeface="Helvetica"/>
              </a:defRPr>
            </a:pPr>
            <a:r>
              <a:rPr lang="en-CA" dirty="0">
                <a:solidFill>
                  <a:schemeClr val="accent5"/>
                </a:solidFill>
                <a:latin typeface="Arial" panose="020B0604020202020204" pitchFamily="34" charset="0"/>
                <a:cs typeface="Arial" panose="020B0604020202020204" pitchFamily="34" charset="0"/>
              </a:rPr>
              <a:t>Young voters</a:t>
            </a:r>
            <a:r>
              <a:rPr lang="en-CA" dirty="0">
                <a:latin typeface="Arial" panose="020B0604020202020204" pitchFamily="34" charset="0"/>
                <a:cs typeface="Arial" panose="020B0604020202020204" pitchFamily="34" charset="0"/>
              </a:rPr>
              <a:t>, who are both politically active and digitally connected, are also disproportionately exposed to disinformation.</a:t>
            </a:r>
          </a:p>
          <a:p>
            <a:pPr marL="661458" indent="-661458" algn="l">
              <a:lnSpc>
                <a:spcPct val="80000"/>
              </a:lnSpc>
              <a:spcBef>
                <a:spcPts val="5900"/>
              </a:spcBef>
              <a:buClr>
                <a:schemeClr val="accent5"/>
              </a:buClr>
              <a:buSzPct val="125000"/>
              <a:buChar char="✴"/>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Bangladeshi mainstream media has fallen victim to disinformation. In 2018, three major Bangla-language news sites</a:t>
            </a:r>
            <a:r>
              <a:rPr lang="en-CA" dirty="0">
                <a:latin typeface="Arial" panose="020B0604020202020204" pitchFamily="34" charset="0"/>
                <a:cs typeface="Arial" panose="020B0604020202020204" pitchFamily="34" charset="0"/>
              </a:rPr>
              <a:t> were </a:t>
            </a:r>
            <a:r>
              <a:rPr dirty="0">
                <a:latin typeface="Arial" panose="020B0604020202020204" pitchFamily="34" charset="0"/>
                <a:cs typeface="Arial" panose="020B0604020202020204" pitchFamily="34" charset="0"/>
              </a:rPr>
              <a:t>cloned, and the fake sites used to spread </a:t>
            </a:r>
            <a:r>
              <a:rPr dirty="0" err="1">
                <a:latin typeface="Arial" panose="020B0604020202020204" pitchFamily="34" charset="0"/>
                <a:cs typeface="Arial" panose="020B0604020202020204" pitchFamily="34" charset="0"/>
              </a:rPr>
              <a:t>disinformatio</a:t>
            </a:r>
            <a:r>
              <a:rPr lang="en-CA" dirty="0">
                <a:latin typeface="Arial" panose="020B0604020202020204" pitchFamily="34" charset="0"/>
                <a:cs typeface="Arial" panose="020B0604020202020204" pitchFamily="34" charset="0"/>
              </a:rPr>
              <a:t>n.</a:t>
            </a:r>
          </a:p>
          <a:p>
            <a:pPr marL="661458" indent="-661458" algn="l">
              <a:lnSpc>
                <a:spcPct val="80000"/>
              </a:lnSpc>
              <a:spcBef>
                <a:spcPts val="5900"/>
              </a:spcBef>
              <a:buClr>
                <a:schemeClr val="accent5"/>
              </a:buClr>
              <a:buSzPct val="125000"/>
              <a:buChar char="✴"/>
              <a:defRPr sz="5000" spc="-250">
                <a:latin typeface="Helvetica"/>
                <a:ea typeface="Helvetica"/>
                <a:cs typeface="Helvetica"/>
                <a:sym typeface="Helvetica"/>
              </a:defRPr>
            </a:pPr>
            <a:r>
              <a:rPr lang="en-CA" dirty="0">
                <a:latin typeface="Arial" panose="020B0604020202020204" pitchFamily="34" charset="0"/>
                <a:cs typeface="Arial" panose="020B0604020202020204" pitchFamily="34" charset="0"/>
              </a:rPr>
              <a:t>Parties are using disinformation to counter disinformation, </a:t>
            </a:r>
            <a:r>
              <a:rPr lang="en-CA" dirty="0">
                <a:solidFill>
                  <a:schemeClr val="accent5"/>
                </a:solidFill>
                <a:latin typeface="Arial" panose="020B0604020202020204" pitchFamily="34" charset="0"/>
                <a:cs typeface="Arial" panose="020B0604020202020204" pitchFamily="34" charset="0"/>
              </a:rPr>
              <a:t>making it harder for users to distinguish what is factual</a:t>
            </a:r>
            <a:r>
              <a:rPr lang="en-CA" dirty="0">
                <a:latin typeface="Arial" panose="020B0604020202020204" pitchFamily="34" charset="0"/>
                <a:cs typeface="Arial" panose="020B0604020202020204" pitchFamily="34" charset="0"/>
              </a:rPr>
              <a:t>.</a:t>
            </a:r>
          </a:p>
        </p:txBody>
      </p:sp>
      <p:grpSp>
        <p:nvGrpSpPr>
          <p:cNvPr id="5" name="Group">
            <a:extLst>
              <a:ext uri="{FF2B5EF4-FFF2-40B4-BE49-F238E27FC236}">
                <a16:creationId xmlns:a16="http://schemas.microsoft.com/office/drawing/2014/main" id="{B5989BAB-ACD9-814D-99AF-A3069BB7325F}"/>
              </a:ext>
            </a:extLst>
          </p:cNvPr>
          <p:cNvGrpSpPr/>
          <p:nvPr/>
        </p:nvGrpSpPr>
        <p:grpSpPr>
          <a:xfrm>
            <a:off x="3497051" y="12444568"/>
            <a:ext cx="885039" cy="887489"/>
            <a:chOff x="0" y="0"/>
            <a:chExt cx="885038" cy="887488"/>
          </a:xfrm>
        </p:grpSpPr>
        <p:sp>
          <p:nvSpPr>
            <p:cNvPr id="6" name="Rectangle">
              <a:extLst>
                <a:ext uri="{FF2B5EF4-FFF2-40B4-BE49-F238E27FC236}">
                  <a16:creationId xmlns:a16="http://schemas.microsoft.com/office/drawing/2014/main" id="{45F988A4-347C-044F-AC6F-E4B54D05181C}"/>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7" name="secdev-logo-element.pdf" descr="secdev-logo-element.pdf">
              <a:extLst>
                <a:ext uri="{FF2B5EF4-FFF2-40B4-BE49-F238E27FC236}">
                  <a16:creationId xmlns:a16="http://schemas.microsoft.com/office/drawing/2014/main" id="{13B288D9-D597-A644-91FA-746946F326A7}"/>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8" name="Oval">
              <a:extLst>
                <a:ext uri="{FF2B5EF4-FFF2-40B4-BE49-F238E27FC236}">
                  <a16:creationId xmlns:a16="http://schemas.microsoft.com/office/drawing/2014/main" id="{E63AE759-7678-0D49-8043-098E3EA7B776}"/>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9" name="SecDev">
            <a:extLst>
              <a:ext uri="{FF2B5EF4-FFF2-40B4-BE49-F238E27FC236}">
                <a16:creationId xmlns:a16="http://schemas.microsoft.com/office/drawing/2014/main" id="{251225B2-BDC3-3D48-ADED-15178075F04A}"/>
              </a:ext>
            </a:extLst>
          </p:cNvPr>
          <p:cNvSpPr txBox="1"/>
          <p:nvPr/>
        </p:nvSpPr>
        <p:spPr>
          <a:xfrm>
            <a:off x="712303" y="123803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AE285A3-DA49-4597-BA23-00F0DFEFE0EF}"/>
              </a:ext>
            </a:extLst>
          </p:cNvPr>
          <p:cNvSpPr txBox="1"/>
          <p:nvPr/>
        </p:nvSpPr>
        <p:spPr>
          <a:xfrm>
            <a:off x="325980" y="10524"/>
            <a:ext cx="7391447"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CA" sz="11000" dirty="0">
                <a:latin typeface="Arial" panose="020B0604020202020204" pitchFamily="34" charset="0"/>
                <a:cs typeface="Arial" panose="020B0604020202020204" pitchFamily="34" charset="0"/>
              </a:rPr>
              <a:t>Key trends</a:t>
            </a:r>
          </a:p>
          <a:p>
            <a:pPr marL="0" marR="0" indent="0" algn="ctr" defTabSz="825500" rtl="0" fontAlgn="auto" latinLnBrk="0" hangingPunct="0">
              <a:lnSpc>
                <a:spcPct val="100000"/>
              </a:lnSpc>
              <a:spcBef>
                <a:spcPts val="0"/>
              </a:spcBef>
              <a:spcAft>
                <a:spcPts val="0"/>
              </a:spcAft>
              <a:buClrTx/>
              <a:buSzTx/>
              <a:buFontTx/>
              <a:buNone/>
              <a:tabLst/>
            </a:pPr>
            <a:endParaRPr kumimoji="0" lang="en-CA" sz="30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83900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fade">
                                      <p:cBhvr>
                                        <p:cTn id="12"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animBg="1"/>
      <p:bldP spid="3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Stock-898824628.jpg" descr="iStock-898824628.jpg">
            <a:extLst>
              <a:ext uri="{FF2B5EF4-FFF2-40B4-BE49-F238E27FC236}">
                <a16:creationId xmlns:a16="http://schemas.microsoft.com/office/drawing/2014/main" id="{094E894E-FE42-A74D-87ED-D4ECED0CF0D6}"/>
              </a:ext>
            </a:extLst>
          </p:cNvPr>
          <p:cNvPicPr>
            <a:picLocks noChangeAspect="1"/>
          </p:cNvPicPr>
          <p:nvPr/>
        </p:nvPicPr>
        <p:blipFill>
          <a:blip r:embed="rId3">
            <a:alphaModFix amt="70000"/>
            <a:extLst/>
          </a:blip>
          <a:stretch>
            <a:fillRect/>
          </a:stretch>
        </p:blipFill>
        <p:spPr>
          <a:xfrm>
            <a:off x="14361" y="-1260426"/>
            <a:ext cx="24355278" cy="16236852"/>
          </a:xfrm>
          <a:prstGeom prst="rect">
            <a:avLst/>
          </a:prstGeom>
          <a:ln w="12700">
            <a:miter lim="400000"/>
          </a:ln>
        </p:spPr>
      </p:pic>
      <p:sp>
        <p:nvSpPr>
          <p:cNvPr id="172" name="Google Shape;67;p13"/>
          <p:cNvSpPr txBox="1">
            <a:spLocks noGrp="1"/>
          </p:cNvSpPr>
          <p:nvPr>
            <p:ph type="ctrTitle"/>
          </p:nvPr>
        </p:nvSpPr>
        <p:spPr>
          <a:xfrm>
            <a:off x="1061291" y="2298700"/>
            <a:ext cx="24637534" cy="4648200"/>
          </a:xfrm>
          <a:prstGeom prst="rect">
            <a:avLst/>
          </a:prstGeom>
        </p:spPr>
        <p:txBody>
          <a:bodyPr/>
          <a:lstStyle>
            <a:lvl1pPr algn="l">
              <a:defRPr sz="14000" b="1">
                <a:latin typeface="Helvetica"/>
                <a:ea typeface="Helvetica"/>
                <a:cs typeface="Helvetica"/>
                <a:sym typeface="Helvetica"/>
              </a:defRPr>
            </a:lvl1pPr>
          </a:lstStyle>
          <a:p>
            <a:r>
              <a:rPr lang="en-US" dirty="0">
                <a:latin typeface="Arial" panose="020B0604020202020204" pitchFamily="34" charset="0"/>
                <a:cs typeface="Arial" panose="020B0604020202020204" pitchFamily="34" charset="0"/>
              </a:rPr>
              <a:t>Digital Dimensions of VE</a:t>
            </a:r>
            <a:endParaRPr dirty="0"/>
          </a:p>
        </p:txBody>
      </p:sp>
      <p:sp>
        <p:nvSpPr>
          <p:cNvPr id="173" name="Google Shape;68;p13"/>
          <p:cNvSpPr txBox="1">
            <a:spLocks noGrp="1"/>
          </p:cNvSpPr>
          <p:nvPr>
            <p:ph type="subTitle" sz="quarter" idx="1"/>
          </p:nvPr>
        </p:nvSpPr>
        <p:spPr>
          <a:xfrm>
            <a:off x="1295400" y="6927850"/>
            <a:ext cx="20828000" cy="2782491"/>
          </a:xfrm>
          <a:prstGeom prst="rect">
            <a:avLst/>
          </a:prstGeom>
        </p:spPr>
        <p:txBody>
          <a:bodyPr/>
          <a:lstStyle/>
          <a:p>
            <a:pPr algn="l" defTabSz="396239">
              <a:defRPr sz="5760" b="1"/>
            </a:pPr>
            <a:r>
              <a:rPr lang="en-US" dirty="0">
                <a:latin typeface="Arial" panose="020B0604020202020204" pitchFamily="34" charset="0"/>
                <a:cs typeface="Arial" panose="020B0604020202020204" pitchFamily="34" charset="0"/>
              </a:rPr>
              <a:t>Trends: Bangladesh and Central Asia</a:t>
            </a:r>
            <a:endParaRPr dirty="0"/>
          </a:p>
          <a:p>
            <a:pPr algn="l" defTabSz="396239">
              <a:spcBef>
                <a:spcPts val="2000"/>
              </a:spcBef>
              <a:defRPr sz="5760" b="1">
                <a:solidFill>
                  <a:schemeClr val="accent5"/>
                </a:solidFill>
              </a:defRPr>
            </a:pPr>
            <a:r>
              <a:rPr dirty="0"/>
              <a:t>A</a:t>
            </a:r>
            <a:r>
              <a:rPr lang="en-US" dirty="0"/>
              <a:t>pril</a:t>
            </a:r>
            <a:r>
              <a:rPr dirty="0"/>
              <a:t>-</a:t>
            </a:r>
            <a:r>
              <a:rPr lang="en-US" dirty="0"/>
              <a:t>November</a:t>
            </a:r>
            <a:r>
              <a:rPr dirty="0"/>
              <a:t> 2018</a:t>
            </a:r>
          </a:p>
        </p:txBody>
      </p:sp>
      <p:grpSp>
        <p:nvGrpSpPr>
          <p:cNvPr id="177" name="Group"/>
          <p:cNvGrpSpPr/>
          <p:nvPr/>
        </p:nvGrpSpPr>
        <p:grpSpPr>
          <a:xfrm>
            <a:off x="23080451" y="12368368"/>
            <a:ext cx="885039" cy="887489"/>
            <a:chOff x="0" y="0"/>
            <a:chExt cx="885038" cy="887488"/>
          </a:xfrm>
        </p:grpSpPr>
        <p:sp>
          <p:nvSpPr>
            <p:cNvPr id="174" name="Rectangle"/>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175" name="secdev-logo-element.pdf" descr="secdev-logo-element.pdf"/>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176" name="Oval"/>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78" name="SecDev"/>
          <p:cNvSpPr txBox="1"/>
          <p:nvPr/>
        </p:nvSpPr>
        <p:spPr>
          <a:xfrm>
            <a:off x="20295703" y="123041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t>SecDev</a:t>
            </a:r>
          </a:p>
        </p:txBody>
      </p:sp>
      <p:sp>
        <p:nvSpPr>
          <p:cNvPr id="179" name="Rectangle"/>
          <p:cNvSpPr/>
          <p:nvPr/>
        </p:nvSpPr>
        <p:spPr>
          <a:xfrm>
            <a:off x="1206599" y="6780658"/>
            <a:ext cx="17797066" cy="152104"/>
          </a:xfrm>
          <a:prstGeom prst="rect">
            <a:avLst/>
          </a:prstGeom>
          <a:blipFill>
            <a:blip r:embed="rId6"/>
          </a:blipFill>
          <a:ln w="12700">
            <a:miter lim="400000"/>
          </a:ln>
        </p:spPr>
        <p:txBody>
          <a:bodyPr lIns="50800" tIns="50800" rIns="50800" bIns="50800" anchor="ctr"/>
          <a:lstStyle/>
          <a:p>
            <a:pPr>
              <a:defRPr sz="3600" b="0">
                <a:latin typeface="Helvetica Light"/>
                <a:ea typeface="Helvetica Light"/>
                <a:cs typeface="Helvetica Light"/>
                <a:sym typeface="Helvetica Light"/>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6" name="Group"/>
          <p:cNvGrpSpPr/>
          <p:nvPr/>
        </p:nvGrpSpPr>
        <p:grpSpPr>
          <a:xfrm>
            <a:off x="13911051" y="1269839"/>
            <a:ext cx="13276816" cy="13313570"/>
            <a:chOff x="0" y="0"/>
            <a:chExt cx="13276814" cy="13313568"/>
          </a:xfrm>
        </p:grpSpPr>
        <p:sp>
          <p:nvSpPr>
            <p:cNvPr id="383" name="Rectangle"/>
            <p:cNvSpPr/>
            <p:nvPr/>
          </p:nvSpPr>
          <p:spPr>
            <a:xfrm>
              <a:off x="3945148" y="4140360"/>
              <a:ext cx="5922566" cy="8312547"/>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384" name="secdev-logo-element.pdf" descr="secdev-logo-element.pdf"/>
            <p:cNvPicPr>
              <a:picLocks noChangeAspect="1"/>
            </p:cNvPicPr>
            <p:nvPr/>
          </p:nvPicPr>
          <p:blipFill>
            <a:blip r:embed="rId4">
              <a:extLst/>
            </a:blip>
            <a:stretch>
              <a:fillRect/>
            </a:stretch>
          </p:blipFill>
          <p:spPr>
            <a:xfrm>
              <a:off x="0" y="35746"/>
              <a:ext cx="13276815" cy="13083195"/>
            </a:xfrm>
            <a:prstGeom prst="rect">
              <a:avLst/>
            </a:prstGeom>
            <a:ln w="12700" cap="flat">
              <a:noFill/>
              <a:miter lim="400000"/>
            </a:ln>
            <a:effectLst/>
          </p:spPr>
        </p:pic>
        <p:sp>
          <p:nvSpPr>
            <p:cNvPr id="385" name="Oval"/>
            <p:cNvSpPr/>
            <p:nvPr/>
          </p:nvSpPr>
          <p:spPr>
            <a:xfrm>
              <a:off x="0" y="0"/>
              <a:ext cx="13178388" cy="1331356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387" name="Next steps"/>
          <p:cNvSpPr txBox="1"/>
          <p:nvPr/>
        </p:nvSpPr>
        <p:spPr>
          <a:xfrm>
            <a:off x="2002579" y="5664200"/>
            <a:ext cx="8796561"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dirty="0">
                <a:latin typeface="Arial" panose="020B0604020202020204" pitchFamily="34" charset="0"/>
                <a:cs typeface="Arial" panose="020B0604020202020204" pitchFamily="34" charset="0"/>
              </a:rPr>
              <a:t>Next</a:t>
            </a:r>
            <a:r>
              <a:rPr dirty="0"/>
              <a:t> 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iStock-155438225.jpg" descr="iStock-155438225.jpg"/>
          <p:cNvPicPr>
            <a:picLocks noChangeAspect="1"/>
          </p:cNvPicPr>
          <p:nvPr/>
        </p:nvPicPr>
        <p:blipFill>
          <a:blip r:embed="rId3">
            <a:alphaModFix amt="77066"/>
            <a:extLst/>
          </a:blip>
          <a:stretch>
            <a:fillRect/>
          </a:stretch>
        </p:blipFill>
        <p:spPr>
          <a:xfrm>
            <a:off x="4035" y="-1338853"/>
            <a:ext cx="24590557" cy="16393706"/>
          </a:xfrm>
          <a:prstGeom prst="rect">
            <a:avLst/>
          </a:prstGeom>
          <a:ln w="12700">
            <a:miter lim="400000"/>
          </a:ln>
        </p:spPr>
      </p:pic>
      <p:sp>
        <p:nvSpPr>
          <p:cNvPr id="392" name="Need for Audience Analysis"/>
          <p:cNvSpPr txBox="1"/>
          <p:nvPr/>
        </p:nvSpPr>
        <p:spPr>
          <a:xfrm>
            <a:off x="60648" y="110805"/>
            <a:ext cx="21513903"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4000" spc="-700">
                <a:latin typeface="Helvetica"/>
                <a:ea typeface="Helvetica"/>
                <a:cs typeface="Helvetica"/>
                <a:sym typeface="Helvetica"/>
              </a:defRPr>
            </a:pPr>
            <a:r>
              <a:rPr dirty="0">
                <a:latin typeface="Arial" panose="020B0604020202020204" pitchFamily="34" charset="0"/>
                <a:cs typeface="Arial" panose="020B0604020202020204" pitchFamily="34" charset="0"/>
              </a:rPr>
              <a:t>Need for </a:t>
            </a:r>
            <a:r>
              <a:rPr dirty="0">
                <a:solidFill>
                  <a:schemeClr val="accent5"/>
                </a:solidFill>
                <a:latin typeface="Arial" panose="020B0604020202020204" pitchFamily="34" charset="0"/>
                <a:cs typeface="Arial" panose="020B0604020202020204" pitchFamily="34" charset="0"/>
              </a:rPr>
              <a:t>Audience Analysis</a:t>
            </a:r>
          </a:p>
        </p:txBody>
      </p:sp>
      <p:sp>
        <p:nvSpPr>
          <p:cNvPr id="393" name="Selected content takedown -   of foreign fighter  recruitment and tradecraft sites.…"/>
          <p:cNvSpPr txBox="1"/>
          <p:nvPr/>
        </p:nvSpPr>
        <p:spPr>
          <a:xfrm>
            <a:off x="9817796" y="5955898"/>
            <a:ext cx="14115086" cy="9284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80000"/>
              </a:lnSpc>
              <a:spcBef>
                <a:spcPts val="5900"/>
              </a:spcBef>
              <a:defRPr sz="5000" spc="-250">
                <a:latin typeface="Helvetica"/>
                <a:ea typeface="Helvetica"/>
                <a:cs typeface="Helvetica"/>
                <a:sym typeface="Helvetica"/>
              </a:defRPr>
            </a:pPr>
            <a:r>
              <a:rPr dirty="0">
                <a:solidFill>
                  <a:srgbClr val="FF2600"/>
                </a:solidFill>
                <a:latin typeface="Arial" panose="020B0604020202020204" pitchFamily="34" charset="0"/>
                <a:cs typeface="Arial" panose="020B0604020202020204" pitchFamily="34" charset="0"/>
              </a:rPr>
              <a:t>Selected content takedown </a:t>
            </a:r>
            <a:r>
              <a:rPr dirty="0">
                <a:latin typeface="Arial" panose="020B0604020202020204" pitchFamily="34" charset="0"/>
                <a:cs typeface="Arial" panose="020B0604020202020204" pitchFamily="34" charset="0"/>
              </a:rPr>
              <a:t>of foreign fighter recruitment and tradecraft sites.</a:t>
            </a:r>
            <a:endParaRPr dirty="0">
              <a:solidFill>
                <a:srgbClr val="FF2600"/>
              </a:solidFill>
              <a:latin typeface="Arial" panose="020B0604020202020204" pitchFamily="34" charset="0"/>
              <a:cs typeface="Arial" panose="020B0604020202020204" pitchFamily="34" charset="0"/>
            </a:endParaRPr>
          </a:p>
          <a:p>
            <a:pPr algn="l">
              <a:lnSpc>
                <a:spcPct val="80000"/>
              </a:lnSpc>
              <a:spcBef>
                <a:spcPts val="5900"/>
              </a:spcBef>
              <a:defRPr sz="5000" spc="-250">
                <a:latin typeface="Helvetica"/>
                <a:ea typeface="Helvetica"/>
                <a:cs typeface="Helvetica"/>
                <a:sym typeface="Helvetica"/>
              </a:defRPr>
            </a:pPr>
            <a:r>
              <a:rPr dirty="0">
                <a:solidFill>
                  <a:srgbClr val="FF2600"/>
                </a:solidFill>
                <a:latin typeface="Arial" panose="020B0604020202020204" pitchFamily="34" charset="0"/>
                <a:cs typeface="Arial" panose="020B0604020202020204" pitchFamily="34" charset="0"/>
              </a:rPr>
              <a:t>Counter</a:t>
            </a:r>
            <a:r>
              <a:rPr lang="en-CA" dirty="0">
                <a:solidFill>
                  <a:srgbClr val="FF2600"/>
                </a:solidFill>
                <a:latin typeface="Arial" panose="020B0604020202020204" pitchFamily="34" charset="0"/>
                <a:cs typeface="Arial" panose="020B0604020202020204" pitchFamily="34" charset="0"/>
              </a:rPr>
              <a:t>-</a:t>
            </a:r>
            <a:r>
              <a:rPr dirty="0">
                <a:solidFill>
                  <a:srgbClr val="FF2600"/>
                </a:solidFill>
                <a:latin typeface="Arial" panose="020B0604020202020204" pitchFamily="34" charset="0"/>
                <a:cs typeface="Arial" panose="020B0604020202020204" pitchFamily="34" charset="0"/>
              </a:rPr>
              <a:t>messaging and engagement</a:t>
            </a:r>
            <a:r>
              <a:rPr dirty="0">
                <a:latin typeface="Arial" panose="020B0604020202020204" pitchFamily="34" charset="0"/>
                <a:cs typeface="Arial" panose="020B0604020202020204" pitchFamily="34" charset="0"/>
              </a:rPr>
              <a:t> on moderate VE </a:t>
            </a:r>
            <a:r>
              <a:rPr lang="en-CA" dirty="0">
                <a:latin typeface="Arial" panose="020B0604020202020204" pitchFamily="34" charset="0"/>
                <a:cs typeface="Arial" panose="020B0604020202020204" pitchFamily="34" charset="0"/>
              </a:rPr>
              <a:t>account</a:t>
            </a:r>
            <a:r>
              <a:rPr dirty="0">
                <a:latin typeface="Arial" panose="020B0604020202020204" pitchFamily="34" charset="0"/>
                <a:cs typeface="Arial" panose="020B0604020202020204" pitchFamily="34" charset="0"/>
              </a:rPr>
              <a:t>s and channels.</a:t>
            </a:r>
          </a:p>
          <a:p>
            <a:pPr algn="l">
              <a:lnSpc>
                <a:spcPct val="80000"/>
              </a:lnSpc>
              <a:spcBef>
                <a:spcPts val="5900"/>
              </a:spcBef>
              <a:defRPr sz="5000" spc="-250">
                <a:latin typeface="Helvetica"/>
                <a:ea typeface="Helvetica"/>
                <a:cs typeface="Helvetica"/>
                <a:sym typeface="Helvetica"/>
              </a:defRPr>
            </a:pPr>
            <a:r>
              <a:rPr dirty="0">
                <a:solidFill>
                  <a:srgbClr val="FF2600"/>
                </a:solidFill>
                <a:latin typeface="Arial" panose="020B0604020202020204" pitchFamily="34" charset="0"/>
                <a:cs typeface="Arial" panose="020B0604020202020204" pitchFamily="34" charset="0"/>
              </a:rPr>
              <a:t>Selected community engagement </a:t>
            </a:r>
            <a:r>
              <a:rPr dirty="0">
                <a:latin typeface="Arial" panose="020B0604020202020204" pitchFamily="34" charset="0"/>
                <a:cs typeface="Arial" panose="020B0604020202020204" pitchFamily="34" charset="0"/>
              </a:rPr>
              <a:t>among those communities clearly impacted by online fora, working </a:t>
            </a:r>
            <a:r>
              <a:rPr lang="en-CA" dirty="0">
                <a:latin typeface="Arial" panose="020B0604020202020204" pitchFamily="34" charset="0"/>
                <a:cs typeface="Arial" panose="020B0604020202020204" pitchFamily="34" charset="0"/>
              </a:rPr>
              <a:t>to</a:t>
            </a:r>
            <a:r>
              <a:rPr dirty="0">
                <a:latin typeface="Arial" panose="020B0604020202020204" pitchFamily="34" charset="0"/>
                <a:cs typeface="Arial" panose="020B0604020202020204" pitchFamily="34" charset="0"/>
              </a:rPr>
              <a:t> empower community leaders and other intermediaries (specifically focusing on youth).</a:t>
            </a:r>
          </a:p>
          <a:p>
            <a:pPr algn="l">
              <a:lnSpc>
                <a:spcPct val="80000"/>
              </a:lnSpc>
              <a:spcBef>
                <a:spcPts val="5900"/>
              </a:spcBef>
              <a:defRPr sz="5000" spc="-250">
                <a:latin typeface="Helvetica"/>
                <a:ea typeface="Helvetica"/>
                <a:cs typeface="Helvetica"/>
                <a:sym typeface="Helvetica"/>
              </a:defRPr>
            </a:pPr>
            <a:endParaRPr dirty="0">
              <a:solidFill>
                <a:srgbClr val="FF2600"/>
              </a:solidFill>
              <a:latin typeface="Arial" panose="020B0604020202020204" pitchFamily="34" charset="0"/>
              <a:cs typeface="Arial" panose="020B0604020202020204" pitchFamily="34" charset="0"/>
            </a:endParaRPr>
          </a:p>
          <a:p>
            <a:pPr algn="l">
              <a:lnSpc>
                <a:spcPct val="80000"/>
              </a:lnSpc>
              <a:spcBef>
                <a:spcPts val="5900"/>
              </a:spcBef>
              <a:defRPr sz="5000" spc="-250">
                <a:latin typeface="Helvetica"/>
                <a:ea typeface="Helvetica"/>
                <a:cs typeface="Helvetica"/>
                <a:sym typeface="Helvetica"/>
              </a:defRPr>
            </a:pPr>
            <a:endParaRPr dirty="0">
              <a:solidFill>
                <a:srgbClr val="FF2600"/>
              </a:solidFill>
              <a:latin typeface="Arial" panose="020B0604020202020204" pitchFamily="34" charset="0"/>
              <a:cs typeface="Arial" panose="020B0604020202020204" pitchFamily="34" charset="0"/>
            </a:endParaRPr>
          </a:p>
        </p:txBody>
      </p:sp>
      <p:sp>
        <p:nvSpPr>
          <p:cNvPr id="394" name="The diversity, density, and scale of the VE  online presence requires further study including audience segmentation to identify the specific “at risk” populations, and to develop appropriate response strategies.…"/>
          <p:cNvSpPr txBox="1"/>
          <p:nvPr/>
        </p:nvSpPr>
        <p:spPr>
          <a:xfrm>
            <a:off x="109047" y="1941436"/>
            <a:ext cx="23823835" cy="3321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80000"/>
              </a:lnSpc>
              <a:spcBef>
                <a:spcPts val="5900"/>
              </a:spcBef>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The diversity, density, and scale of the VE online presence requires further study including audience segmentation to identify specific at</a:t>
            </a:r>
            <a:r>
              <a:rPr lang="en-CA"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risk populations, and to develop appropriate response strategies.  </a:t>
            </a:r>
          </a:p>
          <a:p>
            <a:pPr algn="l">
              <a:lnSpc>
                <a:spcPct val="80000"/>
              </a:lnSpc>
              <a:spcBef>
                <a:spcPts val="5900"/>
              </a:spcBef>
              <a:defRPr sz="5000" spc="-250">
                <a:latin typeface="Helvetica"/>
                <a:ea typeface="Helvetica"/>
                <a:cs typeface="Helvetica"/>
                <a:sym typeface="Helvetica"/>
              </a:defRPr>
            </a:pPr>
            <a:r>
              <a:rPr dirty="0">
                <a:latin typeface="Arial" panose="020B0604020202020204" pitchFamily="34" charset="0"/>
                <a:cs typeface="Arial" panose="020B0604020202020204" pitchFamily="34" charset="0"/>
              </a:rPr>
              <a:t>Response strategies should include:</a:t>
            </a:r>
          </a:p>
        </p:txBody>
      </p:sp>
      <p:grpSp>
        <p:nvGrpSpPr>
          <p:cNvPr id="6" name="Group">
            <a:extLst>
              <a:ext uri="{FF2B5EF4-FFF2-40B4-BE49-F238E27FC236}">
                <a16:creationId xmlns:a16="http://schemas.microsoft.com/office/drawing/2014/main" id="{720E0EF3-307D-F84F-89FD-CEC6D94A8731}"/>
              </a:ext>
            </a:extLst>
          </p:cNvPr>
          <p:cNvGrpSpPr/>
          <p:nvPr/>
        </p:nvGrpSpPr>
        <p:grpSpPr>
          <a:xfrm>
            <a:off x="3497051" y="12444568"/>
            <a:ext cx="885039" cy="887489"/>
            <a:chOff x="0" y="0"/>
            <a:chExt cx="885038" cy="887488"/>
          </a:xfrm>
        </p:grpSpPr>
        <p:sp>
          <p:nvSpPr>
            <p:cNvPr id="7" name="Rectangle">
              <a:extLst>
                <a:ext uri="{FF2B5EF4-FFF2-40B4-BE49-F238E27FC236}">
                  <a16:creationId xmlns:a16="http://schemas.microsoft.com/office/drawing/2014/main" id="{060BDCB7-F4F3-1442-8D11-14CDF55231F4}"/>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8" name="secdev-logo-element.pdf" descr="secdev-logo-element.pdf">
              <a:extLst>
                <a:ext uri="{FF2B5EF4-FFF2-40B4-BE49-F238E27FC236}">
                  <a16:creationId xmlns:a16="http://schemas.microsoft.com/office/drawing/2014/main" id="{599EFBC3-9529-F149-8D62-34F4897131D5}"/>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9" name="Oval">
              <a:extLst>
                <a:ext uri="{FF2B5EF4-FFF2-40B4-BE49-F238E27FC236}">
                  <a16:creationId xmlns:a16="http://schemas.microsoft.com/office/drawing/2014/main" id="{47FD372A-2157-7746-9789-16AD3BD3717E}"/>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0" name="SecDev">
            <a:extLst>
              <a:ext uri="{FF2B5EF4-FFF2-40B4-BE49-F238E27FC236}">
                <a16:creationId xmlns:a16="http://schemas.microsoft.com/office/drawing/2014/main" id="{B85C7F81-B258-EA46-8E91-FED842398EEE}"/>
              </a:ext>
            </a:extLst>
          </p:cNvPr>
          <p:cNvSpPr txBox="1"/>
          <p:nvPr/>
        </p:nvSpPr>
        <p:spPr>
          <a:xfrm>
            <a:off x="712303" y="123803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3" nodeType="clickEffect">
                                  <p:stCondLst>
                                    <p:cond delay="0"/>
                                  </p:stCondLst>
                                  <p:childTnLst>
                                    <p:set>
                                      <p:cBhvr>
                                        <p:cTn id="11" dur="1" fill="hold">
                                          <p:stCondLst>
                                            <p:cond delay="0"/>
                                          </p:stCondLst>
                                        </p:cTn>
                                        <p:tgtEl>
                                          <p:spTgt spid="394"/>
                                        </p:tgtEl>
                                        <p:attrNameLst>
                                          <p:attrName>style.visibility</p:attrName>
                                        </p:attrNameLst>
                                      </p:cBhvr>
                                      <p:to>
                                        <p:strVal val="visible"/>
                                      </p:to>
                                    </p:set>
                                    <p:animEffect transition="in" filter="fade">
                                      <p:cBhvr>
                                        <p:cTn id="12" dur="500"/>
                                        <p:tgtEl>
                                          <p:spTgt spid="3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3"/>
                                        </p:tgtEl>
                                        <p:attrNameLst>
                                          <p:attrName>style.visibility</p:attrName>
                                        </p:attrNameLst>
                                      </p:cBhvr>
                                      <p:to>
                                        <p:strVal val="visible"/>
                                      </p:to>
                                    </p:set>
                                    <p:animEffect transition="in" filter="fade">
                                      <p:cBhvr>
                                        <p:cTn id="17"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2" animBg="1" advAuto="0"/>
      <p:bldP spid="393" grpId="0" animBg="1"/>
      <p:bldP spid="394"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shutterstock_362164097-small.jpg" descr="shutterstock_362164097-small.jpg"/>
          <p:cNvPicPr>
            <a:picLocks noChangeAspect="1"/>
          </p:cNvPicPr>
          <p:nvPr/>
        </p:nvPicPr>
        <p:blipFill>
          <a:blip r:embed="rId3">
            <a:alphaModFix amt="68000"/>
            <a:extLst/>
          </a:blip>
          <a:stretch>
            <a:fillRect/>
          </a:stretch>
        </p:blipFill>
        <p:spPr>
          <a:xfrm>
            <a:off x="0" y="-711200"/>
            <a:ext cx="24384000" cy="16256000"/>
          </a:xfrm>
          <a:prstGeom prst="rect">
            <a:avLst/>
          </a:prstGeom>
          <a:ln w="12700">
            <a:miter lim="400000"/>
          </a:ln>
        </p:spPr>
      </p:pic>
      <p:sp>
        <p:nvSpPr>
          <p:cNvPr id="351" name="And also…."/>
          <p:cNvSpPr txBox="1"/>
          <p:nvPr/>
        </p:nvSpPr>
        <p:spPr>
          <a:xfrm>
            <a:off x="648229" y="80039"/>
            <a:ext cx="24647710"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5000" spc="-750">
                <a:latin typeface="Helvetica"/>
                <a:ea typeface="Helvetica"/>
                <a:cs typeface="Helvetica"/>
                <a:sym typeface="Helvetica"/>
              </a:defRPr>
            </a:lvl1pPr>
          </a:lstStyle>
          <a:p>
            <a:r>
              <a:t>And also….</a:t>
            </a:r>
          </a:p>
        </p:txBody>
      </p:sp>
      <p:sp>
        <p:nvSpPr>
          <p:cNvPr id="352" name="Strengthening the link between PVE and Democratic Governance. As policing online content has become more effective, defining what constitutes “digital citizenship” is ever more important. Given that VE actors continue to propagate anti-democratic narratives, there is a need to strengthen society’s commitment to inclusion, equality, democracy and the rule of law."/>
          <p:cNvSpPr txBox="1"/>
          <p:nvPr/>
        </p:nvSpPr>
        <p:spPr>
          <a:xfrm>
            <a:off x="752973" y="3835903"/>
            <a:ext cx="15015686" cy="7794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5000" spc="-250">
                <a:latin typeface="Helvetica"/>
                <a:ea typeface="Helvetica"/>
                <a:cs typeface="Helvetica"/>
                <a:sym typeface="Helvetica"/>
              </a:defRPr>
            </a:pPr>
            <a:r>
              <a:rPr dirty="0">
                <a:solidFill>
                  <a:srgbClr val="FF2600"/>
                </a:solidFill>
              </a:rPr>
              <a:t>Strengthening the link between </a:t>
            </a:r>
            <a:r>
              <a:rPr lang="en-US" dirty="0">
                <a:solidFill>
                  <a:srgbClr val="FF2600"/>
                </a:solidFill>
              </a:rPr>
              <a:t>C/P</a:t>
            </a:r>
            <a:r>
              <a:rPr dirty="0">
                <a:solidFill>
                  <a:srgbClr val="FF2600"/>
                </a:solidFill>
              </a:rPr>
              <a:t>VE and Democratic Governance. </a:t>
            </a:r>
            <a:r>
              <a:rPr dirty="0"/>
              <a:t>As policing online content has become more effective, defining what constitutes “digital citizenship” is ever more important. Given that VE actors continue to propagate anti-democratic narratives, there is a need to strengthen society’s commitment to inclusion, equality, democracy and the rule of law.</a:t>
            </a:r>
          </a:p>
          <a:p>
            <a:pPr algn="l">
              <a:lnSpc>
                <a:spcPct val="80000"/>
              </a:lnSpc>
              <a:spcBef>
                <a:spcPts val="5900"/>
              </a:spcBef>
              <a:defRPr sz="5000" spc="-250">
                <a:latin typeface="Helvetica"/>
                <a:ea typeface="Helvetica"/>
                <a:cs typeface="Helvetica"/>
                <a:sym typeface="Helvetica"/>
              </a:defRPr>
            </a:pPr>
            <a:endParaRPr dirty="0">
              <a:solidFill>
                <a:srgbClr val="FF2600"/>
              </a:solidFill>
            </a:endParaRPr>
          </a:p>
          <a:p>
            <a:pPr algn="l">
              <a:lnSpc>
                <a:spcPct val="80000"/>
              </a:lnSpc>
              <a:spcBef>
                <a:spcPts val="5900"/>
              </a:spcBef>
              <a:defRPr sz="5000" spc="-250">
                <a:latin typeface="Helvetica"/>
                <a:ea typeface="Helvetica"/>
                <a:cs typeface="Helvetica"/>
                <a:sym typeface="Helvetica"/>
              </a:defRPr>
            </a:pPr>
            <a:endParaRPr dirty="0">
              <a:solidFill>
                <a:srgbClr val="FF2600"/>
              </a:solidFill>
            </a:endParaRPr>
          </a:p>
        </p:txBody>
      </p:sp>
      <p:grpSp>
        <p:nvGrpSpPr>
          <p:cNvPr id="5" name="Group">
            <a:extLst>
              <a:ext uri="{FF2B5EF4-FFF2-40B4-BE49-F238E27FC236}">
                <a16:creationId xmlns:a16="http://schemas.microsoft.com/office/drawing/2014/main" id="{23964934-C62B-344A-AA8B-C21944C08DC8}"/>
              </a:ext>
            </a:extLst>
          </p:cNvPr>
          <p:cNvGrpSpPr/>
          <p:nvPr/>
        </p:nvGrpSpPr>
        <p:grpSpPr>
          <a:xfrm>
            <a:off x="22739207" y="12206029"/>
            <a:ext cx="885039" cy="887489"/>
            <a:chOff x="0" y="0"/>
            <a:chExt cx="885038" cy="887488"/>
          </a:xfrm>
        </p:grpSpPr>
        <p:sp>
          <p:nvSpPr>
            <p:cNvPr id="6" name="Rectangle">
              <a:extLst>
                <a:ext uri="{FF2B5EF4-FFF2-40B4-BE49-F238E27FC236}">
                  <a16:creationId xmlns:a16="http://schemas.microsoft.com/office/drawing/2014/main" id="{8204EF60-4C88-9F4F-A377-F3A7A5677243}"/>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7" name="secdev-logo-element.pdf" descr="secdev-logo-element.pdf">
              <a:extLst>
                <a:ext uri="{FF2B5EF4-FFF2-40B4-BE49-F238E27FC236}">
                  <a16:creationId xmlns:a16="http://schemas.microsoft.com/office/drawing/2014/main" id="{45E3DD8F-45CB-F544-B011-154F3D4202A2}"/>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8" name="Oval">
              <a:extLst>
                <a:ext uri="{FF2B5EF4-FFF2-40B4-BE49-F238E27FC236}">
                  <a16:creationId xmlns:a16="http://schemas.microsoft.com/office/drawing/2014/main" id="{6A800BF9-1548-6D4A-9CCA-979E2114453C}"/>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9" name="SecDev">
            <a:extLst>
              <a:ext uri="{FF2B5EF4-FFF2-40B4-BE49-F238E27FC236}">
                <a16:creationId xmlns:a16="http://schemas.microsoft.com/office/drawing/2014/main" id="{34AB0334-20F4-6E42-8B52-57BB5A8E3F9D}"/>
              </a:ext>
            </a:extLst>
          </p:cNvPr>
          <p:cNvSpPr txBox="1"/>
          <p:nvPr/>
        </p:nvSpPr>
        <p:spPr>
          <a:xfrm>
            <a:off x="19954459" y="12141773"/>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88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2">
                                            <p:bg/>
                                          </p:spTgt>
                                        </p:tgtEl>
                                        <p:attrNameLst>
                                          <p:attrName>style.visibility</p:attrName>
                                        </p:attrNameLst>
                                      </p:cBhvr>
                                      <p:to>
                                        <p:strVal val="visible"/>
                                      </p:to>
                                    </p:set>
                                    <p:animEffect transition="in" filter="fade">
                                      <p:cBhvr>
                                        <p:cTn id="12" dur="500"/>
                                        <p:tgtEl>
                                          <p:spTgt spid="352">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2">
                                            <p:txEl>
                                              <p:pRg st="0" end="0"/>
                                            </p:txEl>
                                          </p:spTgt>
                                        </p:tgtEl>
                                        <p:attrNameLst>
                                          <p:attrName>style.visibility</p:attrName>
                                        </p:attrNameLst>
                                      </p:cBhvr>
                                      <p:to>
                                        <p:strVal val="visible"/>
                                      </p:to>
                                    </p:set>
                                    <p:animEffect transition="in" filter="fade">
                                      <p:cBhvr>
                                        <p:cTn id="15" dur="500"/>
                                        <p:tgtEl>
                                          <p:spTgt spid="3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advAuto="0"/>
      <p:bldP spid="352" grpId="0"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paranoia.png" descr="paranoia.png"/>
          <p:cNvPicPr>
            <a:picLocks noChangeAspect="1"/>
          </p:cNvPicPr>
          <p:nvPr/>
        </p:nvPicPr>
        <p:blipFill>
          <a:blip r:embed="rId3">
            <a:extLst/>
          </a:blip>
          <a:stretch>
            <a:fillRect/>
          </a:stretch>
        </p:blipFill>
        <p:spPr>
          <a:xfrm>
            <a:off x="-259250" y="-145829"/>
            <a:ext cx="24902500" cy="14007658"/>
          </a:xfrm>
          <a:prstGeom prst="rect">
            <a:avLst/>
          </a:prstGeom>
          <a:ln w="12700">
            <a:miter lim="400000"/>
          </a:ln>
        </p:spPr>
      </p:pic>
      <p:sp>
        <p:nvSpPr>
          <p:cNvPr id="404" name="Questions?"/>
          <p:cNvSpPr txBox="1"/>
          <p:nvPr/>
        </p:nvSpPr>
        <p:spPr>
          <a:xfrm>
            <a:off x="683461" y="9853554"/>
            <a:ext cx="10825078" cy="2441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200">
                <a:latin typeface="Helvetica"/>
                <a:ea typeface="Helvetica"/>
                <a:cs typeface="Helvetica"/>
                <a:sym typeface="Helvetica"/>
              </a:defRPr>
            </a:lvl1pPr>
          </a:lstStyle>
          <a:p>
            <a:r>
              <a:rPr dirty="0">
                <a:latin typeface="Arial" panose="020B0604020202020204" pitchFamily="34" charset="0"/>
                <a:cs typeface="Arial" panose="020B0604020202020204" pitchFamily="34" charset="0"/>
              </a:rPr>
              <a:t>Questions</a:t>
            </a:r>
            <a:r>
              <a:rPr dirty="0"/>
              <a:t>?</a:t>
            </a:r>
          </a:p>
        </p:txBody>
      </p:sp>
      <p:grpSp>
        <p:nvGrpSpPr>
          <p:cNvPr id="4" name="Group">
            <a:extLst>
              <a:ext uri="{FF2B5EF4-FFF2-40B4-BE49-F238E27FC236}">
                <a16:creationId xmlns:a16="http://schemas.microsoft.com/office/drawing/2014/main" id="{1AF12A44-50C4-FB46-A466-77BAA22AEC6F}"/>
              </a:ext>
            </a:extLst>
          </p:cNvPr>
          <p:cNvGrpSpPr/>
          <p:nvPr/>
        </p:nvGrpSpPr>
        <p:grpSpPr>
          <a:xfrm>
            <a:off x="22815500" y="12250717"/>
            <a:ext cx="885039" cy="887489"/>
            <a:chOff x="0" y="0"/>
            <a:chExt cx="885038" cy="887488"/>
          </a:xfrm>
        </p:grpSpPr>
        <p:sp>
          <p:nvSpPr>
            <p:cNvPr id="5" name="Rectangle">
              <a:extLst>
                <a:ext uri="{FF2B5EF4-FFF2-40B4-BE49-F238E27FC236}">
                  <a16:creationId xmlns:a16="http://schemas.microsoft.com/office/drawing/2014/main" id="{A8279C16-8AC5-1342-943B-3E8A91F909F2}"/>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6" name="secdev-logo-element.pdf" descr="secdev-logo-element.pdf">
              <a:extLst>
                <a:ext uri="{FF2B5EF4-FFF2-40B4-BE49-F238E27FC236}">
                  <a16:creationId xmlns:a16="http://schemas.microsoft.com/office/drawing/2014/main" id="{35806EC2-9563-C34C-95D5-4046BC74EDD0}"/>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7" name="Oval">
              <a:extLst>
                <a:ext uri="{FF2B5EF4-FFF2-40B4-BE49-F238E27FC236}">
                  <a16:creationId xmlns:a16="http://schemas.microsoft.com/office/drawing/2014/main" id="{4B98BEF1-6E7B-B24B-A009-6CB2F6B25927}"/>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8" name="SecDev">
            <a:extLst>
              <a:ext uri="{FF2B5EF4-FFF2-40B4-BE49-F238E27FC236}">
                <a16:creationId xmlns:a16="http://schemas.microsoft.com/office/drawing/2014/main" id="{648D1FDC-7E6D-7B47-98ED-7135ADAD0F0E}"/>
              </a:ext>
            </a:extLst>
          </p:cNvPr>
          <p:cNvSpPr txBox="1"/>
          <p:nvPr/>
        </p:nvSpPr>
        <p:spPr>
          <a:xfrm>
            <a:off x="20030752" y="12186461"/>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mph" fill="hold" grpId="1" nodeType="afterEffect">
                                  <p:stCondLst>
                                    <p:cond delay="0"/>
                                  </p:stCondLst>
                                  <p:childTnLst>
                                    <p:set>
                                      <p:cBhvr>
                                        <p:cTn id="6" dur="indefinite" fill="hold"/>
                                        <p:tgtEl>
                                          <p:spTgt spid="403"/>
                                        </p:tgtEl>
                                        <p:attrNameLst>
                                          <p:attrName>style.opacity</p:attrName>
                                        </p:attrNameLst>
                                      </p:cBhvr>
                                      <p:to>
                                        <p:strVal val="0.50"/>
                                      </p:to>
                                    </p:set>
                                    <p:animEffect filter="image" prLst="opacity: 0.50; ">
                                      <p:cBhvr>
                                        <p:cTn id="7" dur="indefinite" fill="hold"/>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404"/>
                                        </p:tgtEl>
                                        <p:attrNameLst>
                                          <p:attrName>style.visibility</p:attrName>
                                        </p:attrNameLst>
                                      </p:cBhvr>
                                      <p:to>
                                        <p:strVal val="visible"/>
                                      </p:to>
                                    </p:set>
                                    <p:animEffect transition="in" filter="fade">
                                      <p:cBhvr>
                                        <p:cTn id="12"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1" animBg="1" advAuto="0"/>
      <p:bldP spid="404"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24242"/>
        </a:solidFill>
        <a:effectLst/>
      </p:bgPr>
    </p:bg>
    <p:spTree>
      <p:nvGrpSpPr>
        <p:cNvPr id="1" name=""/>
        <p:cNvGrpSpPr/>
        <p:nvPr/>
      </p:nvGrpSpPr>
      <p:grpSpPr>
        <a:xfrm>
          <a:off x="0" y="0"/>
          <a:ext cx="0" cy="0"/>
          <a:chOff x="0" y="0"/>
          <a:chExt cx="0" cy="0"/>
        </a:xfrm>
      </p:grpSpPr>
      <p:sp>
        <p:nvSpPr>
          <p:cNvPr id="406" name="SecDev"/>
          <p:cNvSpPr txBox="1"/>
          <p:nvPr/>
        </p:nvSpPr>
        <p:spPr>
          <a:xfrm>
            <a:off x="11844540" y="10932294"/>
            <a:ext cx="3838170" cy="1407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1160859">
              <a:defRPr sz="8400" spc="-252"/>
            </a:pPr>
            <a:r>
              <a:t>Sec</a:t>
            </a:r>
            <a:r>
              <a:rPr>
                <a:solidFill>
                  <a:srgbClr val="E71210"/>
                </a:solidFill>
              </a:rPr>
              <a:t>Dev</a:t>
            </a:r>
          </a:p>
        </p:txBody>
      </p:sp>
      <p:sp>
        <p:nvSpPr>
          <p:cNvPr id="407" name="потенциал в риске"/>
          <p:cNvSpPr txBox="1"/>
          <p:nvPr/>
        </p:nvSpPr>
        <p:spPr>
          <a:xfrm>
            <a:off x="16052971" y="11988164"/>
            <a:ext cx="4379571" cy="7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4200" b="0" spc="-210">
                <a:solidFill>
                  <a:srgbClr val="000000"/>
                </a:solidFill>
              </a:defRPr>
            </a:pPr>
            <a:r>
              <a:rPr>
                <a:solidFill>
                  <a:srgbClr val="FFFFFF"/>
                </a:solidFill>
              </a:rPr>
              <a:t>потенциал в </a:t>
            </a:r>
            <a:r>
              <a:rPr>
                <a:solidFill>
                  <a:srgbClr val="FF2600"/>
                </a:solidFill>
              </a:rPr>
              <a:t>риске</a:t>
            </a:r>
          </a:p>
        </p:txBody>
      </p:sp>
      <p:sp>
        <p:nvSpPr>
          <p:cNvPr id="408" name="リスクから機会"/>
          <p:cNvSpPr txBox="1"/>
          <p:nvPr/>
        </p:nvSpPr>
        <p:spPr>
          <a:xfrm>
            <a:off x="16019938" y="12489959"/>
            <a:ext cx="3702686" cy="892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4200" b="0" spc="-210">
                <a:solidFill>
                  <a:srgbClr val="000000"/>
                </a:solidFill>
                <a:latin typeface="Helvetica"/>
                <a:ea typeface="Helvetica"/>
                <a:cs typeface="Helvetica"/>
                <a:sym typeface="Helvetica"/>
              </a:defRPr>
            </a:pPr>
            <a:r>
              <a:rPr>
                <a:solidFill>
                  <a:srgbClr val="E71210"/>
                </a:solidFill>
              </a:rPr>
              <a:t>リスク</a:t>
            </a:r>
            <a:r>
              <a:rPr>
                <a:solidFill>
                  <a:srgbClr val="FFFFFF"/>
                </a:solidFill>
              </a:rPr>
              <a:t>から機会</a:t>
            </a:r>
          </a:p>
        </p:txBody>
      </p:sp>
      <p:sp>
        <p:nvSpPr>
          <p:cNvPr id="409" name="riesgo y oportunidad"/>
          <p:cNvSpPr txBox="1"/>
          <p:nvPr/>
        </p:nvSpPr>
        <p:spPr>
          <a:xfrm>
            <a:off x="16070411" y="11147333"/>
            <a:ext cx="4551859" cy="7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4200" b="0" spc="-210">
                <a:solidFill>
                  <a:srgbClr val="000000"/>
                </a:solidFill>
              </a:defRPr>
            </a:pPr>
            <a:r>
              <a:rPr>
                <a:solidFill>
                  <a:srgbClr val="FF2600"/>
                </a:solidFill>
              </a:rPr>
              <a:t>riesgo</a:t>
            </a:r>
            <a:r>
              <a:rPr>
                <a:solidFill>
                  <a:srgbClr val="FFFFFF"/>
                </a:solidFill>
              </a:rPr>
              <a:t> y oportunidad</a:t>
            </a:r>
          </a:p>
        </p:txBody>
      </p:sp>
      <p:sp>
        <p:nvSpPr>
          <p:cNvPr id="410" name="opportunity in risk"/>
          <p:cNvSpPr txBox="1"/>
          <p:nvPr/>
        </p:nvSpPr>
        <p:spPr>
          <a:xfrm>
            <a:off x="16027873" y="11555729"/>
            <a:ext cx="3936848" cy="7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4200" b="0" spc="-210">
                <a:solidFill>
                  <a:srgbClr val="000000"/>
                </a:solidFill>
              </a:defRPr>
            </a:pPr>
            <a:r>
              <a:rPr>
                <a:solidFill>
                  <a:srgbClr val="FFFFFF"/>
                </a:solidFill>
              </a:rPr>
              <a:t>opportunity in</a:t>
            </a:r>
            <a:r>
              <a:t> </a:t>
            </a:r>
            <a:r>
              <a:rPr>
                <a:solidFill>
                  <a:srgbClr val="E71210"/>
                </a:solidFill>
              </a:rPr>
              <a:t>risk</a:t>
            </a:r>
          </a:p>
        </p:txBody>
      </p:sp>
      <p:pic>
        <p:nvPicPr>
          <p:cNvPr id="411" name="Keyhole.png" descr="Keyhole.png"/>
          <p:cNvPicPr>
            <a:picLocks noChangeAspect="1"/>
          </p:cNvPicPr>
          <p:nvPr/>
        </p:nvPicPr>
        <p:blipFill>
          <a:blip r:embed="rId3">
            <a:alphaModFix amt="96470"/>
            <a:extLst/>
          </a:blip>
          <a:stretch>
            <a:fillRect/>
          </a:stretch>
        </p:blipFill>
        <p:spPr>
          <a:xfrm>
            <a:off x="7631226" y="644327"/>
            <a:ext cx="9121548" cy="90485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 descr="Image"/>
          <p:cNvPicPr>
            <a:picLocks noChangeAspect="1"/>
          </p:cNvPicPr>
          <p:nvPr/>
        </p:nvPicPr>
        <p:blipFill>
          <a:blip r:embed="rId3">
            <a:alphaModFix/>
            <a:extLst/>
          </a:blip>
          <a:stretch>
            <a:fillRect/>
          </a:stretch>
        </p:blipFill>
        <p:spPr>
          <a:xfrm>
            <a:off x="-23690" y="-1325911"/>
            <a:ext cx="24431381" cy="16367822"/>
          </a:xfrm>
          <a:prstGeom prst="rect">
            <a:avLst/>
          </a:prstGeom>
          <a:ln w="12700">
            <a:miter lim="400000"/>
          </a:ln>
        </p:spPr>
      </p:pic>
      <p:sp>
        <p:nvSpPr>
          <p:cNvPr id="141" name="Rectangle"/>
          <p:cNvSpPr/>
          <p:nvPr/>
        </p:nvSpPr>
        <p:spPr>
          <a:xfrm>
            <a:off x="13507640" y="-57547"/>
            <a:ext cx="10889657" cy="13831094"/>
          </a:xfrm>
          <a:prstGeom prst="rect">
            <a:avLst/>
          </a:prstGeom>
          <a:solidFill>
            <a:srgbClr val="424242">
              <a:alpha val="68154"/>
            </a:srgbClr>
          </a:solidFill>
          <a:ln w="12700">
            <a:miter lim="400000"/>
          </a:ln>
        </p:spPr>
        <p:txBody>
          <a:bodyPr lIns="0" tIns="0" rIns="0" bIns="0" anchor="ctr"/>
          <a:lstStyle/>
          <a:p>
            <a:pPr>
              <a:defRPr sz="3200" b="0">
                <a:solidFill>
                  <a:srgbClr val="D6D6D6"/>
                </a:solidFill>
                <a:latin typeface="+mn-lt"/>
                <a:ea typeface="+mn-ea"/>
                <a:cs typeface="+mn-cs"/>
                <a:sym typeface="Helvetica Neue Medium"/>
              </a:defRPr>
            </a:pPr>
            <a:endParaRPr/>
          </a:p>
        </p:txBody>
      </p:sp>
      <p:sp>
        <p:nvSpPr>
          <p:cNvPr id="142" name="SecDev was established in 2007 as an agile, digital-first research and innovation consultancy focused on addressing the toughest challenges of the digital era. We do so through a deep understanding of geopolitical trends, the digital economy technology and  the consequences of massive urbanization. SecDev builds value for government and corporate clients through innovation. We are fluent in technology and data science, global in scope and singularly results-oriented. SecDev’s mission is to empower clients to make informed choices that deliver value in the digital era."/>
          <p:cNvSpPr txBox="1"/>
          <p:nvPr/>
        </p:nvSpPr>
        <p:spPr>
          <a:xfrm>
            <a:off x="13995717" y="4126407"/>
            <a:ext cx="10202527" cy="8104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4000">
                <a:solidFill>
                  <a:srgbClr val="D6D6D6"/>
                </a:solidFill>
              </a:defRPr>
            </a:pPr>
            <a:r>
              <a:rPr dirty="0" err="1">
                <a:solidFill>
                  <a:srgbClr val="FF0000"/>
                </a:solidFill>
                <a:latin typeface="+mn-lt"/>
              </a:rPr>
              <a:t>SecDev</a:t>
            </a:r>
            <a:r>
              <a:rPr dirty="0">
                <a:latin typeface="+mn-lt"/>
              </a:rPr>
              <a:t> </a:t>
            </a:r>
            <a:r>
              <a:rPr lang="en-CA" dirty="0">
                <a:latin typeface="+mn-lt"/>
              </a:rPr>
              <a:t>is a digital </a:t>
            </a:r>
            <a:r>
              <a:rPr dirty="0">
                <a:latin typeface="+mn-lt"/>
              </a:rPr>
              <a:t>research and innovation consultancy</a:t>
            </a:r>
            <a:r>
              <a:rPr lang="en-CA" dirty="0">
                <a:latin typeface="+mn-lt"/>
              </a:rPr>
              <a:t> that addresses the</a:t>
            </a:r>
            <a:r>
              <a:rPr dirty="0">
                <a:latin typeface="+mn-lt"/>
              </a:rPr>
              <a:t> toughest challenges of the digital era. </a:t>
            </a:r>
            <a:endParaRPr lang="en-CA" dirty="0">
              <a:latin typeface="+mn-lt"/>
            </a:endParaRPr>
          </a:p>
          <a:p>
            <a:pPr algn="l">
              <a:defRPr sz="4000">
                <a:solidFill>
                  <a:srgbClr val="D6D6D6"/>
                </a:solidFill>
              </a:defRPr>
            </a:pPr>
            <a:r>
              <a:rPr lang="en-CA" dirty="0">
                <a:latin typeface="+mn-lt"/>
              </a:rPr>
              <a:t>We have </a:t>
            </a:r>
            <a:r>
              <a:rPr dirty="0">
                <a:latin typeface="+mn-lt"/>
              </a:rPr>
              <a:t>a deep understanding of geopolitical trends, the digital </a:t>
            </a:r>
            <a:r>
              <a:rPr dirty="0">
                <a:latin typeface="+mn-lt"/>
                <a:cs typeface="Arial" panose="020B0604020202020204" pitchFamily="34" charset="0"/>
              </a:rPr>
              <a:t>economy</a:t>
            </a:r>
            <a:r>
              <a:rPr lang="en-CA" dirty="0">
                <a:latin typeface="+mn-lt"/>
                <a:cs typeface="Arial" panose="020B0604020202020204" pitchFamily="34" charset="0"/>
              </a:rPr>
              <a:t>,</a:t>
            </a:r>
            <a:r>
              <a:rPr dirty="0">
                <a:latin typeface="+mn-lt"/>
              </a:rPr>
              <a:t> technology and urbanization. </a:t>
            </a:r>
            <a:endParaRPr lang="en-CA" dirty="0">
              <a:latin typeface="+mn-lt"/>
            </a:endParaRPr>
          </a:p>
          <a:p>
            <a:pPr algn="l">
              <a:defRPr sz="4000">
                <a:solidFill>
                  <a:srgbClr val="D6D6D6"/>
                </a:solidFill>
              </a:defRPr>
            </a:pPr>
            <a:r>
              <a:rPr dirty="0" err="1">
                <a:solidFill>
                  <a:srgbClr val="FF0000"/>
                </a:solidFill>
                <a:latin typeface="+mn-lt"/>
              </a:rPr>
              <a:t>SecDev</a:t>
            </a:r>
            <a:r>
              <a:rPr dirty="0">
                <a:latin typeface="+mn-lt"/>
              </a:rPr>
              <a:t> builds value through innovation. We are fluent in technology and data science, global in scope and singularly results-oriented. </a:t>
            </a:r>
            <a:endParaRPr lang="en-CA" dirty="0">
              <a:latin typeface="+mn-lt"/>
            </a:endParaRPr>
          </a:p>
          <a:p>
            <a:pPr algn="l">
              <a:defRPr sz="4000">
                <a:solidFill>
                  <a:srgbClr val="D6D6D6"/>
                </a:solidFill>
              </a:defRPr>
            </a:pPr>
            <a:r>
              <a:rPr dirty="0" err="1">
                <a:solidFill>
                  <a:srgbClr val="FF0000"/>
                </a:solidFill>
                <a:latin typeface="+mn-lt"/>
              </a:rPr>
              <a:t>SecDev’s</a:t>
            </a:r>
            <a:r>
              <a:rPr dirty="0">
                <a:solidFill>
                  <a:srgbClr val="FF0000"/>
                </a:solidFill>
                <a:latin typeface="+mn-lt"/>
              </a:rPr>
              <a:t> mission</a:t>
            </a:r>
            <a:r>
              <a:rPr dirty="0">
                <a:latin typeface="+mn-lt"/>
              </a:rPr>
              <a:t> is to empower clients to make informed choices that deliver value in the digital era. </a:t>
            </a:r>
          </a:p>
        </p:txBody>
      </p:sp>
      <p:sp>
        <p:nvSpPr>
          <p:cNvPr id="145" name=".digital geo-politics"/>
          <p:cNvSpPr txBox="1"/>
          <p:nvPr/>
        </p:nvSpPr>
        <p:spPr>
          <a:xfrm>
            <a:off x="13900901" y="2560439"/>
            <a:ext cx="7149393"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6000">
                <a:solidFill>
                  <a:srgbClr val="FFFFFF"/>
                </a:solidFill>
              </a:defRPr>
            </a:pPr>
            <a:r>
              <a:rPr dirty="0">
                <a:solidFill>
                  <a:srgbClr val="B6202B"/>
                </a:solidFill>
              </a:rPr>
              <a:t>.</a:t>
            </a:r>
            <a:r>
              <a:rPr dirty="0">
                <a:latin typeface="Arial" panose="020B0604020202020204" pitchFamily="34" charset="0"/>
                <a:cs typeface="Arial" panose="020B0604020202020204" pitchFamily="34" charset="0"/>
              </a:rPr>
              <a:t>digital</a:t>
            </a:r>
            <a:r>
              <a:rPr dirty="0"/>
              <a:t> geo-politics</a:t>
            </a:r>
          </a:p>
        </p:txBody>
      </p:sp>
      <p:sp>
        <p:nvSpPr>
          <p:cNvPr id="10" name="Objectives of the study">
            <a:extLst>
              <a:ext uri="{FF2B5EF4-FFF2-40B4-BE49-F238E27FC236}">
                <a16:creationId xmlns:a16="http://schemas.microsoft.com/office/drawing/2014/main" id="{8869A6A5-5B95-AF4C-9D5C-9494806D5AC9}"/>
              </a:ext>
            </a:extLst>
          </p:cNvPr>
          <p:cNvSpPr txBox="1"/>
          <p:nvPr/>
        </p:nvSpPr>
        <p:spPr>
          <a:xfrm>
            <a:off x="5859991" y="212319"/>
            <a:ext cx="102656"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endParaRPr dirty="0">
              <a:latin typeface="Arial" panose="020B0604020202020204" pitchFamily="34" charset="0"/>
              <a:cs typeface="Arial" panose="020B0604020202020204" pitchFamily="34" charset="0"/>
            </a:endParaRPr>
          </a:p>
        </p:txBody>
      </p:sp>
      <p:grpSp>
        <p:nvGrpSpPr>
          <p:cNvPr id="11" name="Group">
            <a:extLst>
              <a:ext uri="{FF2B5EF4-FFF2-40B4-BE49-F238E27FC236}">
                <a16:creationId xmlns:a16="http://schemas.microsoft.com/office/drawing/2014/main" id="{9D33637A-0046-5547-B15E-16076B63F1A3}"/>
              </a:ext>
            </a:extLst>
          </p:cNvPr>
          <p:cNvGrpSpPr/>
          <p:nvPr/>
        </p:nvGrpSpPr>
        <p:grpSpPr>
          <a:xfrm>
            <a:off x="22278725" y="801037"/>
            <a:ext cx="885039" cy="887489"/>
            <a:chOff x="0" y="0"/>
            <a:chExt cx="885038" cy="887488"/>
          </a:xfrm>
        </p:grpSpPr>
        <p:sp>
          <p:nvSpPr>
            <p:cNvPr id="12" name="Rectangle">
              <a:extLst>
                <a:ext uri="{FF2B5EF4-FFF2-40B4-BE49-F238E27FC236}">
                  <a16:creationId xmlns:a16="http://schemas.microsoft.com/office/drawing/2014/main" id="{A0A0D893-F0B6-9241-B9BC-504944F1FA09}"/>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13" name="secdev-logo-element.pdf" descr="secdev-logo-element.pdf">
              <a:extLst>
                <a:ext uri="{FF2B5EF4-FFF2-40B4-BE49-F238E27FC236}">
                  <a16:creationId xmlns:a16="http://schemas.microsoft.com/office/drawing/2014/main" id="{882E80ED-0849-694B-AFFF-95A5473156B4}"/>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14" name="Oval">
              <a:extLst>
                <a:ext uri="{FF2B5EF4-FFF2-40B4-BE49-F238E27FC236}">
                  <a16:creationId xmlns:a16="http://schemas.microsoft.com/office/drawing/2014/main" id="{E848CDE9-EC7A-4949-9379-BBDC63213010}"/>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5" name="SecDev">
            <a:extLst>
              <a:ext uri="{FF2B5EF4-FFF2-40B4-BE49-F238E27FC236}">
                <a16:creationId xmlns:a16="http://schemas.microsoft.com/office/drawing/2014/main" id="{9521FF47-219E-2445-BE25-433A95C348F9}"/>
              </a:ext>
            </a:extLst>
          </p:cNvPr>
          <p:cNvSpPr txBox="1"/>
          <p:nvPr/>
        </p:nvSpPr>
        <p:spPr>
          <a:xfrm>
            <a:off x="19493977" y="736781"/>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t>SecDev</a:t>
            </a:r>
            <a:endParaRPr dirty="0"/>
          </a:p>
        </p:txBody>
      </p:sp>
      <p:pic>
        <p:nvPicPr>
          <p:cNvPr id="16" name="Keyhole.png" descr="Keyhole.png">
            <a:extLst>
              <a:ext uri="{FF2B5EF4-FFF2-40B4-BE49-F238E27FC236}">
                <a16:creationId xmlns:a16="http://schemas.microsoft.com/office/drawing/2014/main" id="{3958256C-2EFB-244F-938A-25975C8B3FD0}"/>
              </a:ext>
            </a:extLst>
          </p:cNvPr>
          <p:cNvPicPr>
            <a:picLocks noChangeAspect="1"/>
          </p:cNvPicPr>
          <p:nvPr/>
        </p:nvPicPr>
        <p:blipFill>
          <a:blip r:embed="rId6">
            <a:extLst/>
          </a:blip>
          <a:stretch>
            <a:fillRect/>
          </a:stretch>
        </p:blipFill>
        <p:spPr>
          <a:xfrm>
            <a:off x="2634634" y="3166335"/>
            <a:ext cx="9121548" cy="9048576"/>
          </a:xfrm>
          <a:prstGeom prst="rect">
            <a:avLst/>
          </a:prstGeom>
          <a:ln w="12700">
            <a:miter lim="400000"/>
          </a:ln>
        </p:spPr>
      </p:pic>
      <p:sp>
        <p:nvSpPr>
          <p:cNvPr id="17" name="Objectives of the study">
            <a:extLst>
              <a:ext uri="{FF2B5EF4-FFF2-40B4-BE49-F238E27FC236}">
                <a16:creationId xmlns:a16="http://schemas.microsoft.com/office/drawing/2014/main" id="{70C5467A-E7F1-BB4D-8AF9-C34518DFC828}"/>
              </a:ext>
            </a:extLst>
          </p:cNvPr>
          <p:cNvSpPr txBox="1"/>
          <p:nvPr/>
        </p:nvSpPr>
        <p:spPr>
          <a:xfrm>
            <a:off x="1585667" y="0"/>
            <a:ext cx="9943428"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lang="en-US" dirty="0">
                <a:solidFill>
                  <a:schemeClr val="accent5"/>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who we are</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34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351D4-4B34-0D4A-9EB3-CCF13901E9D6}"/>
              </a:ext>
            </a:extLst>
          </p:cNvPr>
          <p:cNvPicPr>
            <a:picLocks noChangeAspect="1"/>
          </p:cNvPicPr>
          <p:nvPr/>
        </p:nvPicPr>
        <p:blipFill>
          <a:blip r:embed="rId3"/>
          <a:stretch>
            <a:fillRect/>
          </a:stretch>
        </p:blipFill>
        <p:spPr>
          <a:xfrm>
            <a:off x="0" y="0"/>
            <a:ext cx="24384000" cy="16323592"/>
          </a:xfrm>
          <a:prstGeom prst="rect">
            <a:avLst/>
          </a:prstGeom>
        </p:spPr>
      </p:pic>
      <p:sp>
        <p:nvSpPr>
          <p:cNvPr id="182" name="Objectives of the study"/>
          <p:cNvSpPr txBox="1"/>
          <p:nvPr/>
        </p:nvSpPr>
        <p:spPr>
          <a:xfrm>
            <a:off x="1520773" y="457707"/>
            <a:ext cx="17748448"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lang="en-US" dirty="0">
                <a:solidFill>
                  <a:schemeClr val="accent5"/>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what we do </a:t>
            </a:r>
            <a:r>
              <a:rPr lang="en-US" sz="11000" dirty="0">
                <a:solidFill>
                  <a:schemeClr val="accent5"/>
                </a:solidFill>
                <a:latin typeface="Arial" panose="020B0604020202020204" pitchFamily="34" charset="0"/>
                <a:cs typeface="Arial" panose="020B0604020202020204" pitchFamily="34" charset="0"/>
              </a:rPr>
              <a:t>(VE practice)</a:t>
            </a:r>
            <a:endParaRPr sz="11000" dirty="0">
              <a:solidFill>
                <a:schemeClr val="accent5"/>
              </a:solidFill>
              <a:latin typeface="Arial" panose="020B0604020202020204" pitchFamily="34" charset="0"/>
              <a:cs typeface="Arial" panose="020B0604020202020204" pitchFamily="34" charset="0"/>
            </a:endParaRPr>
          </a:p>
        </p:txBody>
      </p:sp>
      <p:sp>
        <p:nvSpPr>
          <p:cNvPr id="12" name="Rectangle">
            <a:extLst>
              <a:ext uri="{FF2B5EF4-FFF2-40B4-BE49-F238E27FC236}">
                <a16:creationId xmlns:a16="http://schemas.microsoft.com/office/drawing/2014/main" id="{D3966981-DCEE-B149-A890-E99845D50401}"/>
              </a:ext>
            </a:extLst>
          </p:cNvPr>
          <p:cNvSpPr/>
          <p:nvPr/>
        </p:nvSpPr>
        <p:spPr>
          <a:xfrm>
            <a:off x="11615506" y="3764299"/>
            <a:ext cx="17360393" cy="6890450"/>
          </a:xfrm>
          <a:prstGeom prst="rect">
            <a:avLst/>
          </a:prstGeom>
          <a:solidFill>
            <a:srgbClr val="424242">
              <a:alpha val="68154"/>
            </a:srgbClr>
          </a:solidFill>
          <a:ln w="12700">
            <a:miter lim="400000"/>
          </a:ln>
        </p:spPr>
        <p:txBody>
          <a:bodyPr lIns="0" tIns="0" rIns="0" bIns="0" anchor="ctr"/>
          <a:lstStyle/>
          <a:p>
            <a:pPr>
              <a:defRPr sz="3200" b="0">
                <a:solidFill>
                  <a:srgbClr val="D6D6D6"/>
                </a:solidFill>
                <a:latin typeface="+mn-lt"/>
                <a:ea typeface="+mn-ea"/>
                <a:cs typeface="+mn-cs"/>
                <a:sym typeface="Helvetica Neue Medium"/>
              </a:defRPr>
            </a:pPr>
            <a:endParaRPr/>
          </a:p>
        </p:txBody>
      </p:sp>
      <p:sp>
        <p:nvSpPr>
          <p:cNvPr id="183" name="Provide baseline analysis of  scope of on-line violent extremist (VE) communities in Central Asia visible through social media."/>
          <p:cNvSpPr txBox="1"/>
          <p:nvPr/>
        </p:nvSpPr>
        <p:spPr>
          <a:xfrm>
            <a:off x="12192000" y="4240961"/>
            <a:ext cx="11542415"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80000"/>
              </a:lnSpc>
              <a:spcBef>
                <a:spcPts val="5900"/>
              </a:spcBef>
              <a:defRPr sz="8000" spc="-400"/>
            </a:pPr>
            <a:r>
              <a:rPr sz="6000" b="0" dirty="0">
                <a:solidFill>
                  <a:schemeClr val="bg2">
                    <a:lumMod val="20000"/>
                    <a:lumOff val="80000"/>
                  </a:schemeClr>
                </a:solidFill>
                <a:latin typeface="Arial" panose="020B0604020202020204" pitchFamily="34" charset="0"/>
                <a:cs typeface="Arial" panose="020B0604020202020204" pitchFamily="34" charset="0"/>
              </a:rPr>
              <a:t>Provide</a:t>
            </a:r>
            <a:r>
              <a:rPr sz="6000" b="0" dirty="0">
                <a:latin typeface="Arial" panose="020B0604020202020204" pitchFamily="34" charset="0"/>
                <a:cs typeface="Arial" panose="020B0604020202020204" pitchFamily="34" charset="0"/>
              </a:rPr>
              <a:t> </a:t>
            </a:r>
            <a:r>
              <a:rPr sz="6000" b="0" dirty="0">
                <a:solidFill>
                  <a:srgbClr val="F12922"/>
                </a:solidFill>
                <a:latin typeface="Arial" panose="020B0604020202020204" pitchFamily="34" charset="0"/>
                <a:cs typeface="Arial" panose="020B0604020202020204" pitchFamily="34" charset="0"/>
              </a:rPr>
              <a:t>baseline analysis </a:t>
            </a:r>
            <a:r>
              <a:rPr sz="6000" b="0" dirty="0">
                <a:solidFill>
                  <a:schemeClr val="bg2">
                    <a:lumMod val="20000"/>
                    <a:lumOff val="80000"/>
                  </a:schemeClr>
                </a:solidFill>
                <a:latin typeface="Arial" panose="020B0604020202020204" pitchFamily="34" charset="0"/>
                <a:cs typeface="Arial" panose="020B0604020202020204" pitchFamily="34" charset="0"/>
              </a:rPr>
              <a:t>of  scope of </a:t>
            </a:r>
            <a:r>
              <a:rPr sz="6000" b="0" dirty="0">
                <a:latin typeface="Arial" panose="020B0604020202020204" pitchFamily="34" charset="0"/>
                <a:cs typeface="Arial" panose="020B0604020202020204" pitchFamily="34" charset="0"/>
              </a:rPr>
              <a:t>online </a:t>
            </a:r>
            <a:r>
              <a:rPr sz="6000" b="0" dirty="0">
                <a:solidFill>
                  <a:schemeClr val="accent5"/>
                </a:solidFill>
                <a:latin typeface="Arial" panose="020B0604020202020204" pitchFamily="34" charset="0"/>
                <a:cs typeface="Arial" panose="020B0604020202020204" pitchFamily="34" charset="0"/>
              </a:rPr>
              <a:t>violent extremist (VE) communities</a:t>
            </a:r>
            <a:r>
              <a:rPr sz="6000" b="0" dirty="0">
                <a:latin typeface="Arial" panose="020B0604020202020204" pitchFamily="34" charset="0"/>
                <a:cs typeface="Arial" panose="020B0604020202020204" pitchFamily="34" charset="0"/>
              </a:rPr>
              <a:t> </a:t>
            </a:r>
            <a:r>
              <a:rPr sz="6000" b="0" dirty="0">
                <a:solidFill>
                  <a:schemeClr val="bg2">
                    <a:lumMod val="20000"/>
                    <a:lumOff val="80000"/>
                  </a:schemeClr>
                </a:solidFill>
                <a:latin typeface="Arial" panose="020B0604020202020204" pitchFamily="34" charset="0"/>
                <a:cs typeface="Arial" panose="020B0604020202020204" pitchFamily="34" charset="0"/>
              </a:rPr>
              <a:t>visible through social media</a:t>
            </a:r>
            <a:r>
              <a:rPr lang="en-US" sz="6000" b="0" dirty="0">
                <a:solidFill>
                  <a:schemeClr val="bg2">
                    <a:lumMod val="20000"/>
                    <a:lumOff val="80000"/>
                  </a:schemeClr>
                </a:solidFill>
                <a:latin typeface="Arial" panose="020B0604020202020204" pitchFamily="34" charset="0"/>
                <a:cs typeface="Arial" panose="020B0604020202020204" pitchFamily="34" charset="0"/>
              </a:rPr>
              <a:t> and the public Internet</a:t>
            </a:r>
            <a:r>
              <a:rPr sz="6000" b="0" dirty="0">
                <a:solidFill>
                  <a:schemeClr val="bg2">
                    <a:lumMod val="20000"/>
                    <a:lumOff val="80000"/>
                  </a:schemeClr>
                </a:solidFill>
                <a:latin typeface="Arial" panose="020B0604020202020204" pitchFamily="34" charset="0"/>
                <a:cs typeface="Arial" panose="020B0604020202020204" pitchFamily="34" charset="0"/>
              </a:rPr>
              <a:t>.</a:t>
            </a:r>
          </a:p>
        </p:txBody>
      </p:sp>
      <p:sp>
        <p:nvSpPr>
          <p:cNvPr id="184" name="Provide analytical input for counter-messaging program development and support"/>
          <p:cNvSpPr txBox="1"/>
          <p:nvPr/>
        </p:nvSpPr>
        <p:spPr>
          <a:xfrm>
            <a:off x="12191999" y="7822118"/>
            <a:ext cx="11542415"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80000"/>
              </a:lnSpc>
              <a:spcBef>
                <a:spcPts val="5900"/>
              </a:spcBef>
              <a:defRPr sz="8000" spc="-400"/>
            </a:pPr>
            <a:r>
              <a:rPr sz="6000" b="0" dirty="0">
                <a:solidFill>
                  <a:schemeClr val="bg2">
                    <a:lumMod val="20000"/>
                    <a:lumOff val="80000"/>
                  </a:schemeClr>
                </a:solidFill>
                <a:latin typeface="Arial" panose="020B0604020202020204" pitchFamily="34" charset="0"/>
                <a:cs typeface="Arial" panose="020B0604020202020204" pitchFamily="34" charset="0"/>
              </a:rPr>
              <a:t>Provide</a:t>
            </a:r>
            <a:r>
              <a:rPr sz="6000" b="0" dirty="0">
                <a:latin typeface="Arial" panose="020B0604020202020204" pitchFamily="34" charset="0"/>
                <a:cs typeface="Arial" panose="020B0604020202020204" pitchFamily="34" charset="0"/>
              </a:rPr>
              <a:t> </a:t>
            </a:r>
            <a:r>
              <a:rPr sz="6000" b="0" dirty="0">
                <a:solidFill>
                  <a:schemeClr val="accent5"/>
                </a:solidFill>
                <a:latin typeface="Arial" panose="020B0604020202020204" pitchFamily="34" charset="0"/>
                <a:cs typeface="Arial" panose="020B0604020202020204" pitchFamily="34" charset="0"/>
              </a:rPr>
              <a:t>analytical input</a:t>
            </a:r>
            <a:r>
              <a:rPr sz="6000" b="0" dirty="0">
                <a:latin typeface="Arial" panose="020B0604020202020204" pitchFamily="34" charset="0"/>
                <a:cs typeface="Arial" panose="020B0604020202020204" pitchFamily="34" charset="0"/>
              </a:rPr>
              <a:t> </a:t>
            </a:r>
            <a:r>
              <a:rPr sz="6000" b="0" dirty="0">
                <a:solidFill>
                  <a:schemeClr val="bg2">
                    <a:lumMod val="20000"/>
                    <a:lumOff val="80000"/>
                  </a:schemeClr>
                </a:solidFill>
                <a:latin typeface="Arial" panose="020B0604020202020204" pitchFamily="34" charset="0"/>
                <a:cs typeface="Arial" panose="020B0604020202020204" pitchFamily="34" charset="0"/>
              </a:rPr>
              <a:t>for counter-messaging program development and </a:t>
            </a:r>
            <a:r>
              <a:rPr lang="en-US" sz="6000" b="0" dirty="0">
                <a:solidFill>
                  <a:schemeClr val="bg2">
                    <a:lumMod val="20000"/>
                    <a:lumOff val="80000"/>
                  </a:schemeClr>
                </a:solidFill>
                <a:latin typeface="Arial" panose="020B0604020202020204" pitchFamily="34" charset="0"/>
                <a:cs typeface="Arial" panose="020B0604020202020204" pitchFamily="34" charset="0"/>
              </a:rPr>
              <a:t>PVE </a:t>
            </a:r>
            <a:r>
              <a:rPr lang="en-US" sz="6000" b="0" dirty="0" err="1">
                <a:solidFill>
                  <a:schemeClr val="bg2">
                    <a:lumMod val="20000"/>
                    <a:lumOff val="80000"/>
                  </a:schemeClr>
                </a:solidFill>
                <a:latin typeface="Arial" panose="020B0604020202020204" pitchFamily="34" charset="0"/>
                <a:cs typeface="Arial" panose="020B0604020202020204" pitchFamily="34" charset="0"/>
              </a:rPr>
              <a:t>programmes</a:t>
            </a:r>
            <a:endParaRPr sz="6000" b="0" dirty="0">
              <a:solidFill>
                <a:schemeClr val="bg2">
                  <a:lumMod val="20000"/>
                  <a:lumOff val="80000"/>
                </a:schemeClr>
              </a:solidFill>
              <a:latin typeface="Arial" panose="020B0604020202020204" pitchFamily="34" charset="0"/>
              <a:cs typeface="Arial" panose="020B0604020202020204" pitchFamily="34" charset="0"/>
            </a:endParaRPr>
          </a:p>
        </p:txBody>
      </p:sp>
      <p:grpSp>
        <p:nvGrpSpPr>
          <p:cNvPr id="188" name="Group"/>
          <p:cNvGrpSpPr/>
          <p:nvPr/>
        </p:nvGrpSpPr>
        <p:grpSpPr>
          <a:xfrm>
            <a:off x="23080451" y="12368368"/>
            <a:ext cx="885039" cy="887489"/>
            <a:chOff x="0" y="0"/>
            <a:chExt cx="885038" cy="887488"/>
          </a:xfrm>
        </p:grpSpPr>
        <p:sp>
          <p:nvSpPr>
            <p:cNvPr id="185" name="Rectangle"/>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186" name="secdev-logo-element.pdf" descr="secdev-logo-element.pdf"/>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187" name="Oval"/>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89" name="SecDev"/>
          <p:cNvSpPr txBox="1"/>
          <p:nvPr/>
        </p:nvSpPr>
        <p:spPr>
          <a:xfrm>
            <a:off x="20295703" y="123041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t>SecDev</a:t>
            </a:r>
            <a:endParaRPr dirty="0"/>
          </a:p>
        </p:txBody>
      </p:sp>
      <p:sp>
        <p:nvSpPr>
          <p:cNvPr id="3" name="Rectangle 2">
            <a:extLst>
              <a:ext uri="{FF2B5EF4-FFF2-40B4-BE49-F238E27FC236}">
                <a16:creationId xmlns:a16="http://schemas.microsoft.com/office/drawing/2014/main" id="{4641310D-9C4A-C44A-B112-936FC45B4AA2}"/>
              </a:ext>
            </a:extLst>
          </p:cNvPr>
          <p:cNvSpPr/>
          <p:nvPr/>
        </p:nvSpPr>
        <p:spPr>
          <a:xfrm>
            <a:off x="797661" y="2069237"/>
            <a:ext cx="723112" cy="553998"/>
          </a:xfrm>
          <a:prstGeom prst="rect">
            <a:avLst/>
          </a:prstGeom>
        </p:spPr>
        <p:txBody>
          <a:bodyPr wrap="square">
            <a:spAutoFit/>
          </a:bodyPr>
          <a:lstStyle/>
          <a:p>
            <a:r>
              <a:rPr lang="en-CA" dirty="0">
                <a:solidFill>
                  <a:srgbClr val="B6202B"/>
                </a:solidFill>
              </a:rPr>
              <a:t>.</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4"/>
                                        </p:tgtEl>
                                        <p:attrNameLst>
                                          <p:attrName>style.visibility</p:attrName>
                                        </p:attrNameLst>
                                      </p:cBhvr>
                                      <p:to>
                                        <p:strVal val="visible"/>
                                      </p:to>
                                    </p:set>
                                    <p:animEffect transition="in" filter="fade">
                                      <p:cBhvr>
                                        <p:cTn id="1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3" grpId="0" animBg="1"/>
      <p:bldP spid="1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Stock-890150646.jpg" descr="iStock-890150646.jpg"/>
          <p:cNvPicPr>
            <a:picLocks noChangeAspect="1"/>
          </p:cNvPicPr>
          <p:nvPr/>
        </p:nvPicPr>
        <p:blipFill>
          <a:blip r:embed="rId3">
            <a:alphaModFix amt="54603"/>
            <a:extLst/>
          </a:blip>
          <a:stretch>
            <a:fillRect/>
          </a:stretch>
        </p:blipFill>
        <p:spPr>
          <a:xfrm>
            <a:off x="-14769" y="-1279846"/>
            <a:ext cx="24413537" cy="16275692"/>
          </a:xfrm>
          <a:prstGeom prst="rect">
            <a:avLst/>
          </a:prstGeom>
          <a:ln w="12700">
            <a:miter lim="400000"/>
          </a:ln>
        </p:spPr>
      </p:pic>
      <p:sp>
        <p:nvSpPr>
          <p:cNvPr id="175" name="Our Methods"/>
          <p:cNvSpPr txBox="1"/>
          <p:nvPr/>
        </p:nvSpPr>
        <p:spPr>
          <a:xfrm>
            <a:off x="691284" y="521743"/>
            <a:ext cx="11012631"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dirty="0">
                <a:latin typeface="Arial" panose="020B0604020202020204" pitchFamily="34" charset="0"/>
                <a:cs typeface="Arial" panose="020B0604020202020204" pitchFamily="34" charset="0"/>
              </a:rPr>
              <a:t>Our </a:t>
            </a:r>
            <a:r>
              <a:rPr lang="en-CA" dirty="0">
                <a:latin typeface="Arial" panose="020B0604020202020204" pitchFamily="34" charset="0"/>
                <a:cs typeface="Arial" panose="020B0604020202020204" pitchFamily="34" charset="0"/>
              </a:rPr>
              <a:t>m</a:t>
            </a:r>
            <a:r>
              <a:rPr dirty="0" err="1">
                <a:latin typeface="Arial" panose="020B0604020202020204" pitchFamily="34" charset="0"/>
                <a:cs typeface="Arial" panose="020B0604020202020204" pitchFamily="34" charset="0"/>
              </a:rPr>
              <a:t>ethods</a:t>
            </a:r>
            <a:endParaRPr dirty="0">
              <a:latin typeface="Arial" panose="020B0604020202020204" pitchFamily="34" charset="0"/>
              <a:cs typeface="Arial" panose="020B0604020202020204" pitchFamily="34" charset="0"/>
            </a:endParaRPr>
          </a:p>
        </p:txBody>
      </p:sp>
      <p:sp>
        <p:nvSpPr>
          <p:cNvPr id="176" name="Ethical approach. Public health model of trends analysis using internet based resources"/>
          <p:cNvSpPr txBox="1"/>
          <p:nvPr/>
        </p:nvSpPr>
        <p:spPr>
          <a:xfrm>
            <a:off x="7902872" y="4823440"/>
            <a:ext cx="15983943"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6000" spc="-300"/>
            </a:pPr>
            <a:r>
              <a:rPr dirty="0">
                <a:solidFill>
                  <a:srgbClr val="EC4025"/>
                </a:solidFill>
                <a:latin typeface="Arial" panose="020B0604020202020204" pitchFamily="34" charset="0"/>
                <a:cs typeface="Arial" panose="020B0604020202020204" pitchFamily="34" charset="0"/>
              </a:rPr>
              <a:t>Ethical approach</a:t>
            </a:r>
            <a:r>
              <a:rPr dirty="0">
                <a:latin typeface="Arial" panose="020B0604020202020204" pitchFamily="34" charset="0"/>
                <a:cs typeface="Arial" panose="020B0604020202020204" pitchFamily="34" charset="0"/>
              </a:rPr>
              <a:t>. Public health model of trend analysis using </a:t>
            </a:r>
            <a:r>
              <a:rPr lang="en-CA" dirty="0">
                <a:latin typeface="Arial" panose="020B0604020202020204" pitchFamily="34" charset="0"/>
                <a:cs typeface="Arial" panose="020B0604020202020204" pitchFamily="34" charset="0"/>
              </a:rPr>
              <a:t>I</a:t>
            </a:r>
            <a:r>
              <a:rPr dirty="0" err="1">
                <a:latin typeface="Arial" panose="020B0604020202020204" pitchFamily="34" charset="0"/>
                <a:cs typeface="Arial" panose="020B0604020202020204" pitchFamily="34" charset="0"/>
              </a:rPr>
              <a:t>nternet</a:t>
            </a:r>
            <a:r>
              <a:rPr lang="en-CA"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based resources</a:t>
            </a:r>
          </a:p>
        </p:txBody>
      </p:sp>
      <p:sp>
        <p:nvSpPr>
          <p:cNvPr id="177" name="All source analysis. Subject matter led, incorporates corroborating data sources and applies level of confidence to analysis."/>
          <p:cNvSpPr txBox="1"/>
          <p:nvPr/>
        </p:nvSpPr>
        <p:spPr>
          <a:xfrm>
            <a:off x="7902872" y="7044909"/>
            <a:ext cx="15983943"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6000" spc="-300"/>
            </a:pPr>
            <a:r>
              <a:rPr>
                <a:solidFill>
                  <a:srgbClr val="EC4025"/>
                </a:solidFill>
                <a:latin typeface="Arial" panose="020B0604020202020204" pitchFamily="34" charset="0"/>
                <a:cs typeface="Arial" panose="020B0604020202020204" pitchFamily="34" charset="0"/>
              </a:rPr>
              <a:t>All source analysis.</a:t>
            </a:r>
            <a:r>
              <a:rPr>
                <a:latin typeface="Arial" panose="020B0604020202020204" pitchFamily="34" charset="0"/>
                <a:cs typeface="Arial" panose="020B0604020202020204" pitchFamily="34" charset="0"/>
              </a:rPr>
              <a:t> Subject matter led, incorporates corroborating data sources and applies level of confidence to analysis.</a:t>
            </a:r>
          </a:p>
        </p:txBody>
      </p:sp>
      <p:sp>
        <p:nvSpPr>
          <p:cNvPr id="178" name="Levels of Analysis: Proximate, Structural, Social Media"/>
          <p:cNvSpPr txBox="1"/>
          <p:nvPr/>
        </p:nvSpPr>
        <p:spPr>
          <a:xfrm>
            <a:off x="7902872" y="10374372"/>
            <a:ext cx="1598394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6000" spc="-300"/>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16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500"/>
                                        <p:tgtEl>
                                          <p:spTgt spid="1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77" grpId="0" animBg="1"/>
      <p:bldP spid="1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3">
            <a:alphaModFix amt="66271"/>
            <a:extLst/>
          </a:blip>
          <a:stretch>
            <a:fillRect/>
          </a:stretch>
        </p:blipFill>
        <p:spPr>
          <a:xfrm>
            <a:off x="-6718300" y="-76200"/>
            <a:ext cx="31203897" cy="13868400"/>
          </a:xfrm>
          <a:prstGeom prst="rect">
            <a:avLst/>
          </a:prstGeom>
          <a:ln w="12700">
            <a:miter lim="400000"/>
          </a:ln>
        </p:spPr>
      </p:pic>
      <p:sp>
        <p:nvSpPr>
          <p:cNvPr id="165" name="We apply a  public health approach to PVE.  Identify and address risk and protective factors"/>
          <p:cNvSpPr txBox="1"/>
          <p:nvPr/>
        </p:nvSpPr>
        <p:spPr>
          <a:xfrm>
            <a:off x="7525099" y="9209372"/>
            <a:ext cx="17112854"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8000" spc="-400"/>
            </a:pPr>
            <a:r>
              <a:rPr dirty="0">
                <a:latin typeface="Arial" panose="020B0604020202020204" pitchFamily="34" charset="0"/>
                <a:cs typeface="Arial" panose="020B0604020202020204" pitchFamily="34" charset="0"/>
              </a:rPr>
              <a:t>We apply a  </a:t>
            </a:r>
            <a:r>
              <a:rPr sz="9000" spc="-450" dirty="0">
                <a:solidFill>
                  <a:schemeClr val="accent5"/>
                </a:solidFill>
                <a:latin typeface="Arial" panose="020B0604020202020204" pitchFamily="34" charset="0"/>
                <a:cs typeface="Arial" panose="020B0604020202020204" pitchFamily="34" charset="0"/>
              </a:rPr>
              <a:t>public health approach</a:t>
            </a:r>
            <a:r>
              <a:rPr dirty="0">
                <a:latin typeface="Arial" panose="020B0604020202020204" pitchFamily="34" charset="0"/>
                <a:cs typeface="Arial" panose="020B0604020202020204" pitchFamily="34" charset="0"/>
              </a:rPr>
              <a:t> to </a:t>
            </a:r>
            <a:r>
              <a:rPr lang="en-US" dirty="0">
                <a:latin typeface="Arial" panose="020B0604020202020204" pitchFamily="34" charset="0"/>
                <a:cs typeface="Arial" panose="020B0604020202020204" pitchFamily="34" charset="0"/>
              </a:rPr>
              <a:t>C/</a:t>
            </a:r>
            <a:r>
              <a:rPr dirty="0">
                <a:latin typeface="Arial" panose="020B0604020202020204" pitchFamily="34" charset="0"/>
                <a:cs typeface="Arial" panose="020B0604020202020204" pitchFamily="34" charset="0"/>
              </a:rPr>
              <a:t>PVE.  Identify and address </a:t>
            </a:r>
            <a:r>
              <a:rPr sz="9000" spc="-450" dirty="0">
                <a:solidFill>
                  <a:schemeClr val="accent5"/>
                </a:solidFill>
                <a:latin typeface="Arial" panose="020B0604020202020204" pitchFamily="34" charset="0"/>
                <a:cs typeface="Arial" panose="020B0604020202020204" pitchFamily="34" charset="0"/>
              </a:rPr>
              <a:t>risk</a:t>
            </a:r>
            <a:r>
              <a:rPr dirty="0">
                <a:solidFill>
                  <a:srgbClr val="EC4025"/>
                </a:solidFill>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and </a:t>
            </a:r>
            <a:r>
              <a:rPr sz="9000" spc="-450" dirty="0">
                <a:solidFill>
                  <a:schemeClr val="accent5"/>
                </a:solidFill>
                <a:latin typeface="Arial" panose="020B0604020202020204" pitchFamily="34" charset="0"/>
                <a:cs typeface="Arial" panose="020B0604020202020204" pitchFamily="34" charset="0"/>
              </a:rPr>
              <a:t>protective</a:t>
            </a:r>
            <a:r>
              <a:rPr dirty="0">
                <a:solidFill>
                  <a:schemeClr val="accent5"/>
                </a:solidFill>
                <a:latin typeface="Arial" panose="020B0604020202020204" pitchFamily="34" charset="0"/>
                <a:cs typeface="Arial" panose="020B0604020202020204" pitchFamily="34" charset="0"/>
              </a:rPr>
              <a:t> </a:t>
            </a:r>
            <a:r>
              <a:rPr sz="9000" spc="-450" dirty="0">
                <a:solidFill>
                  <a:schemeClr val="accent5"/>
                </a:solidFill>
                <a:latin typeface="Arial" panose="020B0604020202020204" pitchFamily="34" charset="0"/>
                <a:cs typeface="Arial" panose="020B0604020202020204" pitchFamily="34" charset="0"/>
              </a:rPr>
              <a:t>factors</a:t>
            </a:r>
          </a:p>
        </p:txBody>
      </p:sp>
      <p:sp>
        <p:nvSpPr>
          <p:cNvPr id="166" name="most importantly…"/>
          <p:cNvSpPr txBox="1"/>
          <p:nvPr/>
        </p:nvSpPr>
        <p:spPr>
          <a:xfrm>
            <a:off x="226870" y="-304800"/>
            <a:ext cx="15853061"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a:latin typeface="Arial" panose="020B0604020202020204" pitchFamily="34" charset="0"/>
                <a:cs typeface="Arial" panose="020B0604020202020204" pitchFamily="34" charset="0"/>
              </a:rPr>
              <a:t>most importantly…</a:t>
            </a:r>
          </a:p>
        </p:txBody>
      </p:sp>
    </p:spTree>
    <p:extLst>
      <p:ext uri="{BB962C8B-B14F-4D97-AF65-F5344CB8AC3E}">
        <p14:creationId xmlns:p14="http://schemas.microsoft.com/office/powerpoint/2010/main" val="109208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WFMEWUJQEY6ATPVOHWRS6JSS2I-1.jpg" descr="WFMEWUJQEY6ATPVOHWRS6JSS2I-1.jpg"/>
          <p:cNvPicPr>
            <a:picLocks noChangeAspect="1"/>
          </p:cNvPicPr>
          <p:nvPr/>
        </p:nvPicPr>
        <p:blipFill>
          <a:blip r:embed="rId3">
            <a:alphaModFix amt="61971"/>
            <a:extLst/>
          </a:blip>
          <a:stretch>
            <a:fillRect/>
          </a:stretch>
        </p:blipFill>
        <p:spPr>
          <a:xfrm>
            <a:off x="-11316" y="-1274803"/>
            <a:ext cx="24406632" cy="16265606"/>
          </a:xfrm>
          <a:prstGeom prst="rect">
            <a:avLst/>
          </a:prstGeom>
          <a:ln w="12700">
            <a:miter lim="400000"/>
          </a:ln>
        </p:spPr>
      </p:pic>
      <p:sp>
        <p:nvSpPr>
          <p:cNvPr id="183" name="We work within Ethical Boundaries"/>
          <p:cNvSpPr txBox="1"/>
          <p:nvPr/>
        </p:nvSpPr>
        <p:spPr>
          <a:xfrm>
            <a:off x="331233" y="-88901"/>
            <a:ext cx="26557015" cy="200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2500" spc="-625">
                <a:latin typeface="Helvetica"/>
                <a:ea typeface="Helvetica"/>
                <a:cs typeface="Helvetica"/>
                <a:sym typeface="Helvetica"/>
              </a:defRPr>
            </a:lvl1pPr>
          </a:lstStyle>
          <a:p>
            <a:r>
              <a:rPr lang="en-CA" dirty="0">
                <a:latin typeface="Arial" panose="020B0604020202020204" pitchFamily="34" charset="0"/>
                <a:cs typeface="Arial" panose="020B0604020202020204" pitchFamily="34" charset="0"/>
              </a:rPr>
              <a:t>Data access is changing </a:t>
            </a:r>
            <a:endParaRPr dirty="0">
              <a:latin typeface="Arial" panose="020B0604020202020204" pitchFamily="34" charset="0"/>
              <a:cs typeface="Arial" panose="020B0604020202020204" pitchFamily="34" charset="0"/>
            </a:endParaRPr>
          </a:p>
        </p:txBody>
      </p:sp>
      <p:sp>
        <p:nvSpPr>
          <p:cNvPr id="184" name="Social media companies are under pressure"/>
          <p:cNvSpPr txBox="1"/>
          <p:nvPr/>
        </p:nvSpPr>
        <p:spPr>
          <a:xfrm>
            <a:off x="447972" y="1879193"/>
            <a:ext cx="21887856"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8000" spc="-400"/>
            </a:pPr>
            <a:r>
              <a:rPr dirty="0">
                <a:latin typeface="Arial" panose="020B0604020202020204" pitchFamily="34" charset="0"/>
                <a:cs typeface="Arial" panose="020B0604020202020204" pitchFamily="34" charset="0"/>
              </a:rPr>
              <a:t>Social media companies are </a:t>
            </a:r>
            <a:r>
              <a:rPr dirty="0">
                <a:solidFill>
                  <a:srgbClr val="FF2600"/>
                </a:solidFill>
                <a:latin typeface="Arial" panose="020B0604020202020204" pitchFamily="34" charset="0"/>
                <a:cs typeface="Arial" panose="020B0604020202020204" pitchFamily="34" charset="0"/>
              </a:rPr>
              <a:t>under pressure</a:t>
            </a:r>
          </a:p>
        </p:txBody>
      </p:sp>
      <p:sp>
        <p:nvSpPr>
          <p:cNvPr id="8" name="Facebook has applied self-regulation and closed access to APIs needed for automated qualitative data analysis">
            <a:extLst>
              <a:ext uri="{FF2B5EF4-FFF2-40B4-BE49-F238E27FC236}">
                <a16:creationId xmlns:a16="http://schemas.microsoft.com/office/drawing/2014/main" id="{C0A4658E-995F-8547-861A-6F78E3966256}"/>
              </a:ext>
            </a:extLst>
          </p:cNvPr>
          <p:cNvSpPr txBox="1"/>
          <p:nvPr/>
        </p:nvSpPr>
        <p:spPr>
          <a:xfrm>
            <a:off x="8190147" y="5953179"/>
            <a:ext cx="15224027"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5000" spc="-250"/>
            </a:pPr>
            <a:r>
              <a:rPr dirty="0">
                <a:latin typeface="Arial" panose="020B0604020202020204" pitchFamily="34" charset="0"/>
                <a:cs typeface="Arial" panose="020B0604020202020204" pitchFamily="34" charset="0"/>
              </a:rPr>
              <a:t>Facebook has applied </a:t>
            </a:r>
            <a:r>
              <a:rPr dirty="0">
                <a:solidFill>
                  <a:schemeClr val="accent5"/>
                </a:solidFill>
                <a:latin typeface="Arial" panose="020B0604020202020204" pitchFamily="34" charset="0"/>
                <a:cs typeface="Arial" panose="020B0604020202020204" pitchFamily="34" charset="0"/>
              </a:rPr>
              <a:t>self-regulation</a:t>
            </a:r>
            <a:r>
              <a:rPr dirty="0">
                <a:latin typeface="Arial" panose="020B0604020202020204" pitchFamily="34" charset="0"/>
                <a:cs typeface="Arial" panose="020B0604020202020204" pitchFamily="34" charset="0"/>
              </a:rPr>
              <a:t> and </a:t>
            </a:r>
            <a:r>
              <a:rPr dirty="0">
                <a:solidFill>
                  <a:schemeClr val="accent5"/>
                </a:solidFill>
                <a:latin typeface="Arial" panose="020B0604020202020204" pitchFamily="34" charset="0"/>
                <a:cs typeface="Arial" panose="020B0604020202020204" pitchFamily="34" charset="0"/>
              </a:rPr>
              <a:t>closed access</a:t>
            </a:r>
            <a:r>
              <a:rPr dirty="0">
                <a:latin typeface="Arial" panose="020B0604020202020204" pitchFamily="34" charset="0"/>
                <a:cs typeface="Arial" panose="020B0604020202020204" pitchFamily="34" charset="0"/>
              </a:rPr>
              <a:t> to APIs needed for automated qualitative data analysis</a:t>
            </a:r>
          </a:p>
        </p:txBody>
      </p:sp>
      <p:sp>
        <p:nvSpPr>
          <p:cNvPr id="9" name="New data protection standards have been implemented, leading to industry restrictions on data sharing and use, and greater scrutiny of research">
            <a:extLst>
              <a:ext uri="{FF2B5EF4-FFF2-40B4-BE49-F238E27FC236}">
                <a16:creationId xmlns:a16="http://schemas.microsoft.com/office/drawing/2014/main" id="{9281F3D3-9E6D-714C-A55D-F7C99B37C087}"/>
              </a:ext>
            </a:extLst>
          </p:cNvPr>
          <p:cNvSpPr txBox="1"/>
          <p:nvPr/>
        </p:nvSpPr>
        <p:spPr>
          <a:xfrm>
            <a:off x="8130529" y="3739147"/>
            <a:ext cx="15590913"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5000" spc="-250">
                <a:latin typeface="Helvetica"/>
                <a:ea typeface="Helvetica"/>
                <a:cs typeface="Helvetica"/>
                <a:sym typeface="Helvetica"/>
              </a:defRPr>
            </a:pPr>
            <a:r>
              <a:rPr>
                <a:solidFill>
                  <a:schemeClr val="accent5"/>
                </a:solidFill>
                <a:latin typeface="Arial" panose="020B0604020202020204" pitchFamily="34" charset="0"/>
                <a:cs typeface="Arial" panose="020B0604020202020204" pitchFamily="34" charset="0"/>
              </a:rPr>
              <a:t>New data protection standards have been implemented,</a:t>
            </a:r>
            <a:r>
              <a:rPr>
                <a:latin typeface="Arial" panose="020B0604020202020204" pitchFamily="34" charset="0"/>
                <a:cs typeface="Arial" panose="020B0604020202020204" pitchFamily="34" charset="0"/>
              </a:rPr>
              <a:t> leading to industry restrictions on data sharing and use, and greater scrutiny of research</a:t>
            </a:r>
          </a:p>
        </p:txBody>
      </p:sp>
      <p:sp>
        <p:nvSpPr>
          <p:cNvPr id="10" name="Social media “firehouse” data is now restricted and highly constrained by new privacy and acceptable usage rules.">
            <a:extLst>
              <a:ext uri="{FF2B5EF4-FFF2-40B4-BE49-F238E27FC236}">
                <a16:creationId xmlns:a16="http://schemas.microsoft.com/office/drawing/2014/main" id="{03A07112-67D8-794C-B82E-AADB4587C00C}"/>
              </a:ext>
            </a:extLst>
          </p:cNvPr>
          <p:cNvSpPr txBox="1"/>
          <p:nvPr/>
        </p:nvSpPr>
        <p:spPr>
          <a:xfrm>
            <a:off x="8174273" y="8000394"/>
            <a:ext cx="14950976"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5000" spc="-250"/>
            </a:pPr>
            <a:r>
              <a:rPr dirty="0">
                <a:latin typeface="Arial" panose="020B0604020202020204" pitchFamily="34" charset="0"/>
                <a:cs typeface="Arial" panose="020B0604020202020204" pitchFamily="34" charset="0"/>
              </a:rPr>
              <a:t>Social media “firehose” data is now </a:t>
            </a:r>
            <a:r>
              <a:rPr dirty="0">
                <a:solidFill>
                  <a:schemeClr val="accent5"/>
                </a:solidFill>
                <a:latin typeface="Arial" panose="020B0604020202020204" pitchFamily="34" charset="0"/>
                <a:cs typeface="Arial" panose="020B0604020202020204" pitchFamily="34" charset="0"/>
              </a:rPr>
              <a:t>restricted and highly constrained</a:t>
            </a:r>
            <a:r>
              <a:rPr dirty="0">
                <a:latin typeface="Arial" panose="020B0604020202020204" pitchFamily="34" charset="0"/>
                <a:cs typeface="Arial" panose="020B0604020202020204" pitchFamily="34" charset="0"/>
              </a:rPr>
              <a:t> by new privacy and acceptable usage rules.</a:t>
            </a:r>
          </a:p>
        </p:txBody>
      </p:sp>
      <p:sp>
        <p:nvSpPr>
          <p:cNvPr id="11" name="Ethical practices and “use cases” for social media collection are in flux and under development. We are working with Facebook on the development and application of those standards to CVE work.">
            <a:extLst>
              <a:ext uri="{FF2B5EF4-FFF2-40B4-BE49-F238E27FC236}">
                <a16:creationId xmlns:a16="http://schemas.microsoft.com/office/drawing/2014/main" id="{0CBBFAB4-34C0-CF4D-A79B-DC259C4B8B61}"/>
              </a:ext>
            </a:extLst>
          </p:cNvPr>
          <p:cNvSpPr txBox="1"/>
          <p:nvPr/>
        </p:nvSpPr>
        <p:spPr>
          <a:xfrm>
            <a:off x="8186973" y="10219542"/>
            <a:ext cx="14950976"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5000" spc="-250"/>
            </a:pPr>
            <a:r>
              <a:rPr dirty="0">
                <a:latin typeface="Arial" panose="020B0604020202020204" pitchFamily="34" charset="0"/>
                <a:cs typeface="Arial" panose="020B0604020202020204" pitchFamily="34" charset="0"/>
              </a:rPr>
              <a:t>Ethical practices and use cases for social media collection are </a:t>
            </a:r>
            <a:r>
              <a:rPr dirty="0">
                <a:solidFill>
                  <a:schemeClr val="accent5"/>
                </a:solidFill>
                <a:latin typeface="Arial" panose="020B0604020202020204" pitchFamily="34" charset="0"/>
                <a:cs typeface="Arial" panose="020B0604020202020204" pitchFamily="34" charset="0"/>
              </a:rPr>
              <a:t>in flux and under development</a:t>
            </a:r>
            <a:r>
              <a:rPr dirty="0">
                <a:latin typeface="Arial" panose="020B0604020202020204" pitchFamily="34" charset="0"/>
                <a:cs typeface="Arial" panose="020B0604020202020204" pitchFamily="34" charset="0"/>
              </a:rPr>
              <a:t>. We are working with Facebook on the development and application of those standards to CVE work.</a:t>
            </a:r>
          </a:p>
        </p:txBody>
      </p:sp>
      <p:grpSp>
        <p:nvGrpSpPr>
          <p:cNvPr id="12" name="Group">
            <a:extLst>
              <a:ext uri="{FF2B5EF4-FFF2-40B4-BE49-F238E27FC236}">
                <a16:creationId xmlns:a16="http://schemas.microsoft.com/office/drawing/2014/main" id="{67FE278C-2F15-AF43-A1C2-1C951F318E99}"/>
              </a:ext>
            </a:extLst>
          </p:cNvPr>
          <p:cNvGrpSpPr/>
          <p:nvPr/>
        </p:nvGrpSpPr>
        <p:grpSpPr>
          <a:xfrm>
            <a:off x="3420851" y="12622368"/>
            <a:ext cx="885039" cy="887489"/>
            <a:chOff x="0" y="0"/>
            <a:chExt cx="885038" cy="887488"/>
          </a:xfrm>
        </p:grpSpPr>
        <p:sp>
          <p:nvSpPr>
            <p:cNvPr id="13" name="Rectangle">
              <a:extLst>
                <a:ext uri="{FF2B5EF4-FFF2-40B4-BE49-F238E27FC236}">
                  <a16:creationId xmlns:a16="http://schemas.microsoft.com/office/drawing/2014/main" id="{649EE038-C4F8-2940-AC3F-68F8602F951C}"/>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14" name="secdev-logo-element.pdf" descr="secdev-logo-element.pdf">
              <a:extLst>
                <a:ext uri="{FF2B5EF4-FFF2-40B4-BE49-F238E27FC236}">
                  <a16:creationId xmlns:a16="http://schemas.microsoft.com/office/drawing/2014/main" id="{E348A392-5BF1-5D41-A98D-9F98A388AA62}"/>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15" name="Oval">
              <a:extLst>
                <a:ext uri="{FF2B5EF4-FFF2-40B4-BE49-F238E27FC236}">
                  <a16:creationId xmlns:a16="http://schemas.microsoft.com/office/drawing/2014/main" id="{36BBEDEC-F60F-4B4A-B3A4-FF8D289E67AF}"/>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16" name="SecDev">
            <a:extLst>
              <a:ext uri="{FF2B5EF4-FFF2-40B4-BE49-F238E27FC236}">
                <a16:creationId xmlns:a16="http://schemas.microsoft.com/office/drawing/2014/main" id="{F3117285-585F-F74B-AC09-3E59396025D2}"/>
              </a:ext>
            </a:extLst>
          </p:cNvPr>
          <p:cNvSpPr txBox="1"/>
          <p:nvPr/>
        </p:nvSpPr>
        <p:spPr>
          <a:xfrm>
            <a:off x="636103" y="125581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30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advAuto="0"/>
      <p:bldP spid="8" grpId="0" animBg="1" advAuto="0"/>
      <p:bldP spid="9" grpId="0" animBg="1" advAuto="0"/>
      <p:bldP spid="10" grpId="0" animBg="1" advAuto="0"/>
      <p:bldP spid="1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Group"/>
          <p:cNvGrpSpPr/>
          <p:nvPr/>
        </p:nvGrpSpPr>
        <p:grpSpPr>
          <a:xfrm>
            <a:off x="13911051" y="1269839"/>
            <a:ext cx="13276816" cy="13313570"/>
            <a:chOff x="0" y="0"/>
            <a:chExt cx="13276814" cy="13313568"/>
          </a:xfrm>
        </p:grpSpPr>
        <p:sp>
          <p:nvSpPr>
            <p:cNvPr id="246" name="Rectangle"/>
            <p:cNvSpPr/>
            <p:nvPr/>
          </p:nvSpPr>
          <p:spPr>
            <a:xfrm>
              <a:off x="3945148" y="4140360"/>
              <a:ext cx="5922566" cy="8312547"/>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247" name="secdev-logo-element.pdf" descr="secdev-logo-element.pdf"/>
            <p:cNvPicPr>
              <a:picLocks noChangeAspect="1"/>
            </p:cNvPicPr>
            <p:nvPr/>
          </p:nvPicPr>
          <p:blipFill>
            <a:blip r:embed="rId4">
              <a:extLst/>
            </a:blip>
            <a:stretch>
              <a:fillRect/>
            </a:stretch>
          </p:blipFill>
          <p:spPr>
            <a:xfrm>
              <a:off x="0" y="35746"/>
              <a:ext cx="13276815" cy="13083195"/>
            </a:xfrm>
            <a:prstGeom prst="rect">
              <a:avLst/>
            </a:prstGeom>
            <a:ln w="12700" cap="flat">
              <a:noFill/>
              <a:miter lim="400000"/>
            </a:ln>
            <a:effectLst/>
          </p:spPr>
        </p:pic>
        <p:sp>
          <p:nvSpPr>
            <p:cNvPr id="248" name="Oval"/>
            <p:cNvSpPr/>
            <p:nvPr/>
          </p:nvSpPr>
          <p:spPr>
            <a:xfrm>
              <a:off x="0" y="0"/>
              <a:ext cx="13178388" cy="1331356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250" name="Key findings"/>
          <p:cNvSpPr txBox="1"/>
          <p:nvPr/>
        </p:nvSpPr>
        <p:spPr>
          <a:xfrm>
            <a:off x="1602587" y="5726335"/>
            <a:ext cx="8213788"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lang="en-US" dirty="0">
                <a:latin typeface="Arial" panose="020B0604020202020204" pitchFamily="34" charset="0"/>
                <a:cs typeface="Arial" panose="020B0604020202020204" pitchFamily="34" charset="0"/>
              </a:rPr>
              <a:t>VE trends</a:t>
            </a:r>
            <a:endParaRPr dirty="0">
              <a:latin typeface="Arial" panose="020B0604020202020204" pitchFamily="34" charset="0"/>
              <a:cs typeface="Arial" panose="020B0604020202020204" pitchFamily="34" charset="0"/>
            </a:endParaRPr>
          </a:p>
        </p:txBody>
      </p:sp>
      <p:sp>
        <p:nvSpPr>
          <p:cNvPr id="251" name="September- November 2018"/>
          <p:cNvSpPr txBox="1"/>
          <p:nvPr/>
        </p:nvSpPr>
        <p:spPr>
          <a:xfrm>
            <a:off x="1602587" y="9156273"/>
            <a:ext cx="5588068"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spcBef>
                <a:spcPts val="5900"/>
              </a:spcBef>
              <a:defRPr sz="4500" spc="-225">
                <a:solidFill>
                  <a:srgbClr val="EC4025"/>
                </a:solidFill>
              </a:defRPr>
            </a:lvl1pPr>
          </a:lstStyle>
          <a:p>
            <a:pPr>
              <a:defRPr>
                <a:solidFill>
                  <a:srgbClr val="FFFFFF"/>
                </a:solidFill>
              </a:defRPr>
            </a:pPr>
            <a:r>
              <a:rPr lang="en-US" dirty="0">
                <a:solidFill>
                  <a:srgbClr val="EC4025"/>
                </a:solidFill>
                <a:latin typeface="Arial" panose="020B0604020202020204" pitchFamily="34" charset="0"/>
                <a:cs typeface="Arial" panose="020B0604020202020204" pitchFamily="34" charset="0"/>
              </a:rPr>
              <a:t>April</a:t>
            </a:r>
            <a:r>
              <a:rPr dirty="0">
                <a:solidFill>
                  <a:srgbClr val="EC4025"/>
                </a:solidFill>
                <a:latin typeface="Arial" panose="020B0604020202020204" pitchFamily="34" charset="0"/>
                <a:cs typeface="Arial" panose="020B0604020202020204" pitchFamily="34" charset="0"/>
              </a:rPr>
              <a:t> </a:t>
            </a:r>
            <a:r>
              <a:rPr lang="en-US" dirty="0">
                <a:solidFill>
                  <a:srgbClr val="EC4025"/>
                </a:solidFill>
                <a:latin typeface="Arial" panose="020B0604020202020204" pitchFamily="34" charset="0"/>
                <a:cs typeface="Arial" panose="020B0604020202020204" pitchFamily="34" charset="0"/>
              </a:rPr>
              <a:t>- November</a:t>
            </a:r>
            <a:r>
              <a:rPr dirty="0">
                <a:solidFill>
                  <a:srgbClr val="EC4025"/>
                </a:solidFill>
                <a:latin typeface="Arial" panose="020B0604020202020204" pitchFamily="34" charset="0"/>
                <a:cs typeface="Arial" panose="020B0604020202020204" pitchFamily="34" charset="0"/>
              </a:rPr>
              <a:t> 2018</a:t>
            </a:r>
          </a:p>
        </p:txBody>
      </p:sp>
      <p:sp>
        <p:nvSpPr>
          <p:cNvPr id="9" name="Key findings">
            <a:extLst>
              <a:ext uri="{FF2B5EF4-FFF2-40B4-BE49-F238E27FC236}">
                <a16:creationId xmlns:a16="http://schemas.microsoft.com/office/drawing/2014/main" id="{BF7CEC76-5526-B642-9F9E-33795A3BAF69}"/>
              </a:ext>
            </a:extLst>
          </p:cNvPr>
          <p:cNvSpPr txBox="1"/>
          <p:nvPr/>
        </p:nvSpPr>
        <p:spPr>
          <a:xfrm>
            <a:off x="1602587" y="7822575"/>
            <a:ext cx="1081225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spc="-750">
                <a:latin typeface="Helvetica"/>
                <a:ea typeface="Helvetica"/>
                <a:cs typeface="Helvetica"/>
                <a:sym typeface="Helvetica"/>
              </a:defRPr>
            </a:lvl1pPr>
          </a:lstStyle>
          <a:p>
            <a:r>
              <a:rPr lang="en-US" sz="8000" dirty="0">
                <a:latin typeface="Arial" panose="020B0604020202020204" pitchFamily="34" charset="0"/>
                <a:cs typeface="Arial" panose="020B0604020202020204" pitchFamily="34" charset="0"/>
              </a:rPr>
              <a:t>Bangladesh &amp; Central Asia</a:t>
            </a:r>
            <a:endParaRPr sz="8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3">
            <a:alphaModFix amt="50794"/>
            <a:extLst/>
          </a:blip>
          <a:stretch>
            <a:fillRect/>
          </a:stretch>
        </p:blipFill>
        <p:spPr>
          <a:xfrm>
            <a:off x="0" y="-1076409"/>
            <a:ext cx="25081548" cy="15868818"/>
          </a:xfrm>
          <a:prstGeom prst="rect">
            <a:avLst/>
          </a:prstGeom>
          <a:ln w="12700">
            <a:miter lim="400000"/>
          </a:ln>
        </p:spPr>
      </p:pic>
      <p:sp>
        <p:nvSpPr>
          <p:cNvPr id="199" name="(positive) impact of on-line policing and industry action"/>
          <p:cNvSpPr txBox="1"/>
          <p:nvPr/>
        </p:nvSpPr>
        <p:spPr>
          <a:xfrm>
            <a:off x="658551" y="1122886"/>
            <a:ext cx="23066898" cy="3461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70000"/>
              </a:lnSpc>
              <a:defRPr sz="15000" spc="-750">
                <a:latin typeface="Helvetica"/>
                <a:ea typeface="Helvetica"/>
                <a:cs typeface="Helvetica"/>
                <a:sym typeface="Helvetica"/>
              </a:defRPr>
            </a:pPr>
            <a:r>
              <a:rPr dirty="0">
                <a:latin typeface="Arial" panose="020B0604020202020204" pitchFamily="34" charset="0"/>
                <a:cs typeface="Arial" panose="020B0604020202020204" pitchFamily="34" charset="0"/>
              </a:rPr>
              <a:t>(</a:t>
            </a:r>
            <a:r>
              <a:rPr dirty="0">
                <a:solidFill>
                  <a:schemeClr val="accent5"/>
                </a:solidFill>
                <a:latin typeface="Arial" panose="020B0604020202020204" pitchFamily="34" charset="0"/>
                <a:cs typeface="Arial" panose="020B0604020202020204" pitchFamily="34" charset="0"/>
              </a:rPr>
              <a:t>positive</a:t>
            </a:r>
            <a:r>
              <a:rPr dirty="0">
                <a:latin typeface="Arial" panose="020B0604020202020204" pitchFamily="34" charset="0"/>
                <a:cs typeface="Arial" panose="020B0604020202020204" pitchFamily="34" charset="0"/>
              </a:rPr>
              <a:t>) impact of online policing and industry action</a:t>
            </a:r>
          </a:p>
        </p:txBody>
      </p:sp>
      <p:sp>
        <p:nvSpPr>
          <p:cNvPr id="200" name="Account takedown and content blocking have eliminated most public VE sites. Facebook removed over 3 million terrorism-related posts worldwide. Takedown time ranged from 2 minutes to 14 hours."/>
          <p:cNvSpPr txBox="1"/>
          <p:nvPr/>
        </p:nvSpPr>
        <p:spPr>
          <a:xfrm>
            <a:off x="9276786" y="6495355"/>
            <a:ext cx="14448663" cy="5273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spcBef>
                <a:spcPts val="5900"/>
              </a:spcBef>
              <a:defRPr sz="7000" spc="-350">
                <a:latin typeface="Helvetica"/>
                <a:ea typeface="Helvetica"/>
                <a:cs typeface="Helvetica"/>
                <a:sym typeface="Helvetica"/>
              </a:defRPr>
            </a:pPr>
            <a:r>
              <a:rPr dirty="0">
                <a:solidFill>
                  <a:srgbClr val="FF2600"/>
                </a:solidFill>
                <a:latin typeface="Arial" panose="020B0604020202020204" pitchFamily="34" charset="0"/>
                <a:cs typeface="Arial" panose="020B0604020202020204" pitchFamily="34" charset="0"/>
              </a:rPr>
              <a:t>Account takedown and content blocking have eliminated most public VE sites</a:t>
            </a:r>
            <a:r>
              <a:rPr dirty="0">
                <a:latin typeface="Arial" panose="020B0604020202020204" pitchFamily="34" charset="0"/>
                <a:cs typeface="Arial" panose="020B0604020202020204" pitchFamily="34" charset="0"/>
              </a:rPr>
              <a:t>. Facebook removed over 3 million terrorism-related posts worldwide. Takedown time ranged from 2 minutes to 14 hours. </a:t>
            </a:r>
            <a:endParaRPr dirty="0">
              <a:solidFill>
                <a:srgbClr val="FF2600"/>
              </a:solidFill>
              <a:latin typeface="Arial" panose="020B0604020202020204" pitchFamily="34" charset="0"/>
              <a:cs typeface="Arial" panose="020B0604020202020204" pitchFamily="34" charset="0"/>
            </a:endParaRPr>
          </a:p>
        </p:txBody>
      </p:sp>
      <p:grpSp>
        <p:nvGrpSpPr>
          <p:cNvPr id="5" name="Group">
            <a:extLst>
              <a:ext uri="{FF2B5EF4-FFF2-40B4-BE49-F238E27FC236}">
                <a16:creationId xmlns:a16="http://schemas.microsoft.com/office/drawing/2014/main" id="{135FF4DA-EB88-874E-AE48-04A92A700C94}"/>
              </a:ext>
            </a:extLst>
          </p:cNvPr>
          <p:cNvGrpSpPr/>
          <p:nvPr/>
        </p:nvGrpSpPr>
        <p:grpSpPr>
          <a:xfrm>
            <a:off x="3497051" y="12444568"/>
            <a:ext cx="885039" cy="887489"/>
            <a:chOff x="0" y="0"/>
            <a:chExt cx="885038" cy="887488"/>
          </a:xfrm>
        </p:grpSpPr>
        <p:sp>
          <p:nvSpPr>
            <p:cNvPr id="6" name="Rectangle">
              <a:extLst>
                <a:ext uri="{FF2B5EF4-FFF2-40B4-BE49-F238E27FC236}">
                  <a16:creationId xmlns:a16="http://schemas.microsoft.com/office/drawing/2014/main" id="{56DDC7EB-501B-C249-AC7A-A7811D3A01C0}"/>
                </a:ext>
              </a:extLst>
            </p:cNvPr>
            <p:cNvSpPr/>
            <p:nvPr/>
          </p:nvSpPr>
          <p:spPr>
            <a:xfrm>
              <a:off x="262985" y="275998"/>
              <a:ext cx="394802" cy="554119"/>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pic>
          <p:nvPicPr>
            <p:cNvPr id="7" name="secdev-logo-element.pdf" descr="secdev-logo-element.pdf">
              <a:extLst>
                <a:ext uri="{FF2B5EF4-FFF2-40B4-BE49-F238E27FC236}">
                  <a16:creationId xmlns:a16="http://schemas.microsoft.com/office/drawing/2014/main" id="{7B5DA816-1B4F-114A-9E8D-152CC8AC8635}"/>
                </a:ext>
              </a:extLst>
            </p:cNvPr>
            <p:cNvPicPr>
              <a:picLocks noChangeAspect="1"/>
            </p:cNvPicPr>
            <p:nvPr/>
          </p:nvPicPr>
          <p:blipFill>
            <a:blip r:embed="rId5">
              <a:extLst/>
            </a:blip>
            <a:stretch>
              <a:fillRect/>
            </a:stretch>
          </p:blipFill>
          <p:spPr>
            <a:xfrm>
              <a:off x="0" y="2382"/>
              <a:ext cx="885039" cy="872133"/>
            </a:xfrm>
            <a:prstGeom prst="rect">
              <a:avLst/>
            </a:prstGeom>
            <a:ln w="12700" cap="flat">
              <a:noFill/>
              <a:miter lim="400000"/>
            </a:ln>
            <a:effectLst/>
          </p:spPr>
        </p:pic>
        <p:sp>
          <p:nvSpPr>
            <p:cNvPr id="8" name="Oval">
              <a:extLst>
                <a:ext uri="{FF2B5EF4-FFF2-40B4-BE49-F238E27FC236}">
                  <a16:creationId xmlns:a16="http://schemas.microsoft.com/office/drawing/2014/main" id="{F243A5FD-FC37-3B4E-AC99-21530B545047}"/>
                </a:ext>
              </a:extLst>
            </p:cNvPr>
            <p:cNvSpPr/>
            <p:nvPr/>
          </p:nvSpPr>
          <p:spPr>
            <a:xfrm>
              <a:off x="0" y="0"/>
              <a:ext cx="878478" cy="887489"/>
            </a:xfrm>
            <a:prstGeom prst="ellipse">
              <a:avLst/>
            </a:prstGeom>
            <a:noFill/>
            <a:ln w="25400" cap="flat">
              <a:solidFill>
                <a:srgbClr val="971817"/>
              </a:solidFill>
              <a:prstDash val="solid"/>
              <a:miter lim="400000"/>
            </a:ln>
            <a:effectLst/>
          </p:spPr>
          <p:txBody>
            <a:bodyPr wrap="square" lIns="50800" tIns="50800" rIns="50800" bIns="50800" numCol="1" anchor="ctr">
              <a:noAutofit/>
            </a:bodyPr>
            <a:lstStyle/>
            <a:p>
              <a:pPr>
                <a:defRPr sz="3600" b="0">
                  <a:latin typeface="Helvetica Light"/>
                  <a:ea typeface="Helvetica Light"/>
                  <a:cs typeface="Helvetica Light"/>
                  <a:sym typeface="Helvetica Light"/>
                </a:defRPr>
              </a:pPr>
              <a:endParaRPr/>
            </a:p>
          </p:txBody>
        </p:sp>
      </p:grpSp>
      <p:sp>
        <p:nvSpPr>
          <p:cNvPr id="9" name="SecDev">
            <a:extLst>
              <a:ext uri="{FF2B5EF4-FFF2-40B4-BE49-F238E27FC236}">
                <a16:creationId xmlns:a16="http://schemas.microsoft.com/office/drawing/2014/main" id="{4DC79648-9A55-0F4F-9812-2692D6F28AD7}"/>
              </a:ext>
            </a:extLst>
          </p:cNvPr>
          <p:cNvSpPr txBox="1"/>
          <p:nvPr/>
        </p:nvSpPr>
        <p:spPr>
          <a:xfrm>
            <a:off x="712303" y="12380312"/>
            <a:ext cx="263939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spc="-300">
                <a:latin typeface="Helvetica"/>
                <a:ea typeface="Helvetica"/>
                <a:cs typeface="Helvetica"/>
                <a:sym typeface="Helvetica"/>
              </a:defRPr>
            </a:lvl1pPr>
          </a:lstStyle>
          <a:p>
            <a:r>
              <a:rPr dirty="0" err="1">
                <a:latin typeface="Arial" panose="020B0604020202020204" pitchFamily="34" charset="0"/>
                <a:cs typeface="Arial" panose="020B0604020202020204" pitchFamily="34" charset="0"/>
              </a:rPr>
              <a:t>SecDev</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7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50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200" grpId="0" animBg="1"/>
    </p:bldLst>
  </p:timing>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3111</Words>
  <Application>Microsoft Office PowerPoint</Application>
  <PresentationFormat>Custom</PresentationFormat>
  <Paragraphs>272</Paragraphs>
  <Slides>24</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Gill Sans</vt:lpstr>
      <vt:lpstr>Helvetica</vt:lpstr>
      <vt:lpstr>Helvetica Light</vt:lpstr>
      <vt:lpstr>Helvetica Neue</vt:lpstr>
      <vt:lpstr>Helvetica Neue Light</vt:lpstr>
      <vt:lpstr>Helvetica Neue Medium</vt:lpstr>
      <vt:lpstr>Times</vt:lpstr>
      <vt:lpstr>Black</vt:lpstr>
      <vt:lpstr>PowerPoint Presentation</vt:lpstr>
      <vt:lpstr>Digital Dimensions of 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dc:creator>
  <cp:lastModifiedBy>Juliet</cp:lastModifiedBy>
  <cp:revision>51</cp:revision>
  <cp:lastPrinted>2018-12-05T23:58:23Z</cp:lastPrinted>
  <dcterms:modified xsi:type="dcterms:W3CDTF">2018-12-06T05:05:45Z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18039168</vt:lpwstr>
  </property>
  <property fmtid="{D5CDD505-2E9C-101B-9397-08002B2CF9AE}" pid="3" name="NXPowerLiteSettings">
    <vt:lpwstr>C700052003A000</vt:lpwstr>
  </property>
  <property fmtid="{D5CDD505-2E9C-101B-9397-08002B2CF9AE}" pid="4" name="NXPowerLiteVersion">
    <vt:lpwstr>D8.0.6</vt:lpwstr>
  </property>
</Properties>
</file>