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95" r:id="rId2"/>
    <p:sldId id="296" r:id="rId3"/>
    <p:sldId id="267" r:id="rId4"/>
    <p:sldId id="256" r:id="rId5"/>
    <p:sldId id="268" r:id="rId6"/>
    <p:sldId id="269" r:id="rId7"/>
    <p:sldId id="277" r:id="rId8"/>
    <p:sldId id="278" r:id="rId9"/>
    <p:sldId id="279" r:id="rId10"/>
    <p:sldId id="280" r:id="rId11"/>
    <p:sldId id="281" r:id="rId12"/>
    <p:sldId id="282" r:id="rId13"/>
    <p:sldId id="270" r:id="rId14"/>
    <p:sldId id="271" r:id="rId15"/>
    <p:sldId id="272" r:id="rId16"/>
    <p:sldId id="283" r:id="rId17"/>
    <p:sldId id="260" r:id="rId18"/>
    <p:sldId id="285" r:id="rId19"/>
    <p:sldId id="264" r:id="rId20"/>
    <p:sldId id="284" r:id="rId21"/>
    <p:sldId id="286" r:id="rId22"/>
    <p:sldId id="287" r:id="rId23"/>
    <p:sldId id="288" r:id="rId24"/>
    <p:sldId id="290" r:id="rId25"/>
    <p:sldId id="291" r:id="rId26"/>
    <p:sldId id="298" r:id="rId27"/>
    <p:sldId id="292" r:id="rId28"/>
    <p:sldId id="308" r:id="rId29"/>
    <p:sldId id="297" r:id="rId30"/>
    <p:sldId id="293" r:id="rId31"/>
    <p:sldId id="258" r:id="rId32"/>
    <p:sldId id="257" r:id="rId33"/>
    <p:sldId id="294" r:id="rId34"/>
    <p:sldId id="261" r:id="rId35"/>
    <p:sldId id="262" r:id="rId36"/>
    <p:sldId id="263" r:id="rId37"/>
    <p:sldId id="300" r:id="rId38"/>
    <p:sldId id="301" r:id="rId39"/>
    <p:sldId id="302" r:id="rId40"/>
    <p:sldId id="259" r:id="rId41"/>
    <p:sldId id="303" r:id="rId42"/>
    <p:sldId id="304" r:id="rId43"/>
    <p:sldId id="305" r:id="rId44"/>
    <p:sldId id="306" r:id="rId45"/>
    <p:sldId id="307" r:id="rId46"/>
    <p:sldId id="265" r:id="rId47"/>
    <p:sldId id="266" r:id="rId48"/>
    <p:sldId id="275" r:id="rId49"/>
    <p:sldId id="29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E83CC-E1D8-465F-BCE0-9F3D1E7D87EC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BEE70-76F2-4DC0-80F9-BADB8E9FB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36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2634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5959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053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277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746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4530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6595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47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9487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2679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086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420524" y="801875"/>
            <a:ext cx="6719400" cy="4009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6955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29" y="4343327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495" y="685791"/>
            <a:ext cx="60957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25732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29" y="4343327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2038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29" y="4343327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176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0623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05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29" y="4343327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495" y="685791"/>
            <a:ext cx="60957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06003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46127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6674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33311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26342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29" y="4343327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495" y="685791"/>
            <a:ext cx="60957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63884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29" y="4343327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55918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29" y="4343327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495" y="685791"/>
            <a:ext cx="60957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008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1855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4688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089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9022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571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58BDC-4A33-400B-84DD-2330E42CF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C595DE-2C70-4944-9007-2B1C0686E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07128-42DB-4E93-ACF1-2F9C7598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72D7-C68E-4A2D-BC60-5DD6448515B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DEFBC-F5EB-4A00-94CA-3FD76266E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701FD-6895-412B-A285-A6B87A459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4855-F1EC-4F82-BE05-75AE79676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6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7A775-BC1A-410B-8FB1-E48983981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59284-7A3D-433B-89BC-D476A636F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4F453-B962-40C3-B6F5-ED70F3D7E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72D7-C68E-4A2D-BC60-5DD6448515B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D1230-4D6E-42A3-8F20-34D3EDED8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29533-B4A2-42C0-8FA5-E88290D1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4855-F1EC-4F82-BE05-75AE79676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50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19CDF7-59B4-4481-BBB1-4DFA389ADC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A6E64B-2962-4412-9604-326CD9AE5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F16D0-40C4-4F4C-894B-EA3FA2704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72D7-C68E-4A2D-BC60-5DD6448515B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F6C45-90F6-4869-A983-80F9954D8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D2FE6-9C9C-4220-B14B-D1FFFBB1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4855-F1EC-4F82-BE05-75AE79676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88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4948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6E8C-0F36-4628-A0EF-282FF4E06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467BA-1EFD-40F5-85B4-0EAD7A43C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F8A64-4ADA-480B-9F66-AD133C30B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72D7-C68E-4A2D-BC60-5DD6448515B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7A2A9-6018-4A33-B539-E0A3C2DC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AAED1-52D6-4F37-9191-3E2432832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4855-F1EC-4F82-BE05-75AE79676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0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E0B9-8573-4FF2-A87F-FC10E2E2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72DDB-2A5C-4B8C-B070-C9E963841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FDE27-D1E6-4C59-8312-C82C8904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72D7-C68E-4A2D-BC60-5DD6448515B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F6AE9-DD4B-4E54-948A-34121294B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DF0F3-983D-4B0D-A451-551C0080A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4855-F1EC-4F82-BE05-75AE79676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3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301C5-B53F-4053-95E9-C9AD4EEBC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5F839-604B-41C4-937E-E9177B67B7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E9352-D73C-4DBC-BE91-B787B4B00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349F1-84A8-4CF9-9F43-7ED69FA4A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72D7-C68E-4A2D-BC60-5DD6448515B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DB612-FA0E-460F-AE4D-1FF4BB37C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F0724-7211-4749-A4C6-66D9906C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4855-F1EC-4F82-BE05-75AE79676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01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71D2A-8704-498B-92DC-07B06F9A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2D0D-EF66-46D5-8136-B72F57CBD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B12F9-0C42-4956-AD93-F27347FB6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90822-289E-480A-B9EB-462FE5865D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10781-2ED6-4407-9546-917D71F80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FC947B-8BA8-43EA-83BC-B2B336F0A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72D7-C68E-4A2D-BC60-5DD6448515B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8349A3-D8B4-47D4-9B6A-53234765B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C78F61-1284-48D0-8541-748DA331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4855-F1EC-4F82-BE05-75AE79676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0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62F52-5E68-488D-9FE2-AC5BFD137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11D80-7C0A-4A5E-B328-63CBC3FD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72D7-C68E-4A2D-BC60-5DD6448515B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125FAE-5A1A-46B2-81A1-031791A46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0EE9F-361E-4DE3-9030-74AF227E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4855-F1EC-4F82-BE05-75AE79676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0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4AF8C7-8555-4943-BB09-42071240E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72D7-C68E-4A2D-BC60-5DD6448515B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161271-2080-436F-88E7-4389E54E4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4F546-B0C5-4F56-BA19-C6247C0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4855-F1EC-4F82-BE05-75AE79676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29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7DA0F-28EF-474F-9CAA-3D45B3A8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CF8A2-665F-4E3B-9E7D-E435C4C01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6E6B8-EEA9-40BF-B494-FA84C347B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EBE71-7F1F-4529-933B-2B325E14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72D7-C68E-4A2D-BC60-5DD6448515B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3DC73-0B9C-4797-A443-E5166972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450A6-FF84-4AFA-8BE5-61E05FD76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4855-F1EC-4F82-BE05-75AE79676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53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D8C8-3A4D-489E-90D9-1C716504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2E5499-0EF9-49E4-8EFF-CA1E8E5E9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603E8-C234-4878-A071-BAD2C491B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FCBA1-705B-4B7B-91EE-719FE880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72D7-C68E-4A2D-BC60-5DD6448515B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DDA8E-571F-400A-A1B4-981AAA378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A15E0F-7578-4184-808F-9B58623E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4855-F1EC-4F82-BE05-75AE79676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06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D4658-8FF2-4EC2-ABC8-BF02E01F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99A44-B305-4F27-871D-313E984F6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1C92D-3244-49D7-95FF-3A2D6D99C3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772D7-C68E-4A2D-BC60-5DD6448515B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A92BC-61A4-4F80-8CD9-77452E83B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B269-889F-41E5-8009-9F2A232C3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04855-F1EC-4F82-BE05-75AE79676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1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848" y="1654939"/>
            <a:ext cx="6899094" cy="49279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946" y="368150"/>
            <a:ext cx="4908899" cy="80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4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4"/>
          <p:cNvSpPr txBox="1"/>
          <p:nvPr/>
        </p:nvSpPr>
        <p:spPr>
          <a:xfrm>
            <a:off x="3704905" y="175493"/>
            <a:ext cx="5872368" cy="87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Пароль на вход!</a:t>
            </a:r>
            <a:endParaRPr sz="4800" b="1" dirty="0"/>
          </a:p>
        </p:txBody>
      </p:sp>
      <p:pic>
        <p:nvPicPr>
          <p:cNvPr id="4102" name="Picture 6" descr="Image result for login 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886" y="1399312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600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4"/>
          <p:cNvSpPr txBox="1"/>
          <p:nvPr/>
        </p:nvSpPr>
        <p:spPr>
          <a:xfrm>
            <a:off x="3547886" y="212438"/>
            <a:ext cx="5872368" cy="87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Пароль на выход!</a:t>
            </a:r>
            <a:endParaRPr sz="4800" b="1" dirty="0"/>
          </a:p>
        </p:txBody>
      </p:sp>
      <p:pic>
        <p:nvPicPr>
          <p:cNvPr id="4102" name="Picture 6" descr="Image result for login 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886" y="1399312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win 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949" y="2630914"/>
            <a:ext cx="3881614" cy="241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119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4"/>
          <p:cNvSpPr txBox="1"/>
          <p:nvPr/>
        </p:nvSpPr>
        <p:spPr>
          <a:xfrm>
            <a:off x="3050102" y="166261"/>
            <a:ext cx="5872368" cy="87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Блокировка экрана!</a:t>
            </a:r>
            <a:endParaRPr sz="4800" b="1" dirty="0"/>
          </a:p>
        </p:txBody>
      </p:sp>
      <p:pic>
        <p:nvPicPr>
          <p:cNvPr id="4102" name="Picture 6" descr="Image result for login 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070" y="1196112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oszone.net/figs/u/316767/150820092630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52" y="1315028"/>
            <a:ext cx="43815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9309" y="4405745"/>
            <a:ext cx="2124364" cy="249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066800" y="4405745"/>
            <a:ext cx="1500909" cy="249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7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4"/>
          <p:cNvSpPr txBox="1"/>
          <p:nvPr/>
        </p:nvSpPr>
        <p:spPr>
          <a:xfrm>
            <a:off x="2835564" y="175498"/>
            <a:ext cx="6594906" cy="87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Урежьте себя в правах!</a:t>
            </a:r>
            <a:endParaRPr sz="4800" b="1" dirty="0"/>
          </a:p>
        </p:txBody>
      </p:sp>
      <p:pic>
        <p:nvPicPr>
          <p:cNvPr id="8194" name="Picture 2" descr="Image result for access righ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030" y="1594426"/>
            <a:ext cx="5885006" cy="441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67002" y="2650836"/>
            <a:ext cx="2419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b="1" dirty="0"/>
              <a:t>Администраторы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75967" y="2650836"/>
            <a:ext cx="2020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b="1" dirty="0"/>
              <a:t>Пользователи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0069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4"/>
          <p:cNvSpPr txBox="1"/>
          <p:nvPr/>
        </p:nvSpPr>
        <p:spPr>
          <a:xfrm>
            <a:off x="2767374" y="239427"/>
            <a:ext cx="6594906" cy="87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Каждому по аккаунту!</a:t>
            </a:r>
            <a:endParaRPr sz="4800" b="1" dirty="0"/>
          </a:p>
        </p:txBody>
      </p:sp>
      <p:pic>
        <p:nvPicPr>
          <p:cNvPr id="7170" name="Picture 2" descr="Image result for admin accou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23" y="1116881"/>
            <a:ext cx="2837007" cy="283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7" b="43814"/>
          <a:stretch/>
        </p:blipFill>
        <p:spPr bwMode="auto">
          <a:xfrm>
            <a:off x="1559501" y="4027054"/>
            <a:ext cx="9010650" cy="273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552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4"/>
          <p:cNvSpPr txBox="1"/>
          <p:nvPr/>
        </p:nvSpPr>
        <p:spPr>
          <a:xfrm>
            <a:off x="2558652" y="239427"/>
            <a:ext cx="7062426" cy="87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/>
              <a:t>Не уверен – не меняй!</a:t>
            </a:r>
            <a:endParaRPr sz="4800" b="1" dirty="0"/>
          </a:p>
        </p:txBody>
      </p:sp>
      <p:pic>
        <p:nvPicPr>
          <p:cNvPr id="9218" name="Picture 2" descr="ÐÐ°ÑÑÐ¸Ð½ÐºÐ¸ Ð¿Ð¾ Ð·Ð°Ð¿ÑÐ¾ÑÑ Ð½Ðµ Ð»ÐµÐ·Ñ ÑÐ±ÑÐµÑ ÐºÐ°ÑÑÐ¸Ð½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715" y="1882194"/>
            <a:ext cx="849630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072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Shape 193"/>
          <p:cNvGrpSpPr/>
          <p:nvPr/>
        </p:nvGrpSpPr>
        <p:grpSpPr>
          <a:xfrm>
            <a:off x="427784" y="1548023"/>
            <a:ext cx="3716311" cy="1432871"/>
            <a:chOff x="427800" y="1548075"/>
            <a:chExt cx="4411575" cy="1604200"/>
          </a:xfrm>
        </p:grpSpPr>
        <p:pic>
          <p:nvPicPr>
            <p:cNvPr id="194" name="Shape 194"/>
            <p:cNvPicPr preferRelativeResize="0"/>
            <p:nvPr/>
          </p:nvPicPr>
          <p:blipFill rotWithShape="1">
            <a:blip r:embed="rId3">
              <a:alphaModFix/>
            </a:blip>
            <a:srcRect t="27834" r="-755"/>
            <a:stretch/>
          </p:blipFill>
          <p:spPr>
            <a:xfrm>
              <a:off x="427800" y="2005442"/>
              <a:ext cx="4411575" cy="11468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Shape 195"/>
            <p:cNvSpPr txBox="1"/>
            <p:nvPr/>
          </p:nvSpPr>
          <p:spPr>
            <a:xfrm>
              <a:off x="1192895" y="1548075"/>
              <a:ext cx="3010800" cy="37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/>
                <a:t>KartofelCameraVentilyatorStol</a:t>
              </a:r>
              <a:endParaRPr sz="1200" b="1"/>
            </a:p>
          </p:txBody>
        </p:sp>
      </p:grpSp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8050" y="3136800"/>
            <a:ext cx="3013875" cy="167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85703" y="5379531"/>
            <a:ext cx="2495244" cy="3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0088" y="3133400"/>
            <a:ext cx="1604201" cy="16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56925" y="3059550"/>
            <a:ext cx="1604201" cy="16042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94">
            <a:extLst>
              <a:ext uri="{FF2B5EF4-FFF2-40B4-BE49-F238E27FC236}">
                <a16:creationId xmlns:a16="http://schemas.microsoft.com/office/drawing/2014/main" id="{061546AF-4F0E-4D7A-9C17-161BDA0A6D65}"/>
              </a:ext>
            </a:extLst>
          </p:cNvPr>
          <p:cNvSpPr txBox="1"/>
          <p:nvPr/>
        </p:nvSpPr>
        <p:spPr>
          <a:xfrm>
            <a:off x="3608598" y="196531"/>
            <a:ext cx="4754167" cy="87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/>
              <a:t>Защита паролем</a:t>
            </a:r>
            <a:endParaRPr sz="48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/>
        </p:nvSpPr>
        <p:spPr>
          <a:xfrm>
            <a:off x="1379625" y="294375"/>
            <a:ext cx="1054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Почему плохая идея - использовать везде один пароль?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9625" y="1373850"/>
            <a:ext cx="9432751" cy="508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/>
        </p:nvSpPr>
        <p:spPr>
          <a:xfrm>
            <a:off x="2413294" y="254618"/>
            <a:ext cx="7287297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«Порочные» практики хранения паролей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-3196" t="11720" r="3196" b="18338"/>
          <a:stretch/>
        </p:blipFill>
        <p:spPr>
          <a:xfrm>
            <a:off x="1665954" y="1293091"/>
            <a:ext cx="3756240" cy="49691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-5971" t="13734" r="5971" b="14102"/>
          <a:stretch/>
        </p:blipFill>
        <p:spPr>
          <a:xfrm>
            <a:off x="6490856" y="1293091"/>
            <a:ext cx="3662080" cy="499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40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/>
        </p:nvSpPr>
        <p:spPr>
          <a:xfrm>
            <a:off x="2904709" y="391579"/>
            <a:ext cx="729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Что мы делаем с </a:t>
            </a:r>
            <a:r>
              <a:rPr lang="en-US" sz="3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LastPass</a:t>
            </a: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8762" y="2751077"/>
            <a:ext cx="2269475" cy="403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0450" y="1962984"/>
            <a:ext cx="3256999" cy="482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0" name="Picture 8" descr="Image result for logo gmai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8" t="23335" r="27141" b="16664"/>
          <a:stretch/>
        </p:blipFill>
        <p:spPr bwMode="auto">
          <a:xfrm>
            <a:off x="1015841" y="2006707"/>
            <a:ext cx="2315817" cy="148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3389243" y="2832652"/>
            <a:ext cx="1878496" cy="993913"/>
          </a:xfrm>
          <a:prstGeom prst="straightConnector1">
            <a:avLst/>
          </a:prstGeom>
          <a:ln w="50800">
            <a:solidFill>
              <a:srgbClr val="FF0000"/>
            </a:solidFill>
            <a:headEnd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6718852" y="2514600"/>
            <a:ext cx="2494722" cy="237545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лилиния 11"/>
          <p:cNvSpPr/>
          <p:nvPr/>
        </p:nvSpPr>
        <p:spPr>
          <a:xfrm>
            <a:off x="3421351" y="1458242"/>
            <a:ext cx="4709099" cy="677047"/>
          </a:xfrm>
          <a:custGeom>
            <a:avLst/>
            <a:gdLst>
              <a:gd name="connsiteX0" fmla="*/ 4709099 w 4709099"/>
              <a:gd name="connsiteY0" fmla="*/ 677047 h 677047"/>
              <a:gd name="connsiteX1" fmla="*/ 2472794 w 4709099"/>
              <a:gd name="connsiteY1" fmla="*/ 1186 h 677047"/>
              <a:gd name="connsiteX2" fmla="*/ 7890 w 4709099"/>
              <a:gd name="connsiteY2" fmla="*/ 508082 h 67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09099" h="677047">
                <a:moveTo>
                  <a:pt x="4709099" y="677047"/>
                </a:moveTo>
                <a:cubicBezTo>
                  <a:pt x="3982714" y="353197"/>
                  <a:pt x="3256329" y="29347"/>
                  <a:pt x="2472794" y="1186"/>
                </a:cubicBezTo>
                <a:cubicBezTo>
                  <a:pt x="1689259" y="-26975"/>
                  <a:pt x="-134571" y="455073"/>
                  <a:pt x="7890" y="508082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14"/>
          <p:cNvSpPr txBox="1"/>
          <p:nvPr/>
        </p:nvSpPr>
        <p:spPr>
          <a:xfrm>
            <a:off x="382454" y="104386"/>
            <a:ext cx="10810279" cy="373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4267" b="1" dirty="0">
                <a:latin typeface="Calibri"/>
                <a:ea typeface="Calibri"/>
                <a:cs typeface="Calibri"/>
                <a:sym typeface="Calibri"/>
              </a:rPr>
              <a:t>Модель угроз</a:t>
            </a:r>
            <a:endParaRPr sz="1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11519" y="947884"/>
            <a:ext cx="2047875" cy="1562501"/>
          </a:xfrm>
          <a:prstGeom prst="rect">
            <a:avLst/>
          </a:prstGeom>
          <a:pattFill prst="ltUpDiag">
            <a:fgClr>
              <a:schemeClr val="tx1">
                <a:lumMod val="95000"/>
                <a:lumOff val="5000"/>
              </a:schemeClr>
            </a:fgClr>
            <a:bgClr>
              <a:srgbClr val="FF000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Прямоугольник 8"/>
          <p:cNvSpPr/>
          <p:nvPr/>
        </p:nvSpPr>
        <p:spPr>
          <a:xfrm>
            <a:off x="4863668" y="947884"/>
            <a:ext cx="1847851" cy="1562501"/>
          </a:xfrm>
          <a:prstGeom prst="rect">
            <a:avLst/>
          </a:prstGeom>
          <a:solidFill>
            <a:srgbClr val="FDE9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Прямоугольник 9"/>
          <p:cNvSpPr/>
          <p:nvPr/>
        </p:nvSpPr>
        <p:spPr>
          <a:xfrm>
            <a:off x="4878947" y="2510385"/>
            <a:ext cx="1832572" cy="1676400"/>
          </a:xfrm>
          <a:prstGeom prst="rect">
            <a:avLst/>
          </a:prstGeom>
          <a:solidFill>
            <a:srgbClr val="FDE9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Прямоугольник 10"/>
          <p:cNvSpPr/>
          <p:nvPr/>
        </p:nvSpPr>
        <p:spPr>
          <a:xfrm>
            <a:off x="6711519" y="2510385"/>
            <a:ext cx="2047875" cy="1676400"/>
          </a:xfrm>
          <a:prstGeom prst="rect">
            <a:avLst/>
          </a:prstGeom>
          <a:solidFill>
            <a:srgbClr val="FDE9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Прямоугольник 12"/>
          <p:cNvSpPr/>
          <p:nvPr/>
        </p:nvSpPr>
        <p:spPr>
          <a:xfrm>
            <a:off x="3118148" y="947884"/>
            <a:ext cx="1745521" cy="15625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Прямоугольник 13"/>
          <p:cNvSpPr/>
          <p:nvPr/>
        </p:nvSpPr>
        <p:spPr>
          <a:xfrm>
            <a:off x="3118146" y="2510385"/>
            <a:ext cx="1770212" cy="1676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Прямоугольник 14"/>
          <p:cNvSpPr/>
          <p:nvPr/>
        </p:nvSpPr>
        <p:spPr>
          <a:xfrm>
            <a:off x="3118145" y="4186786"/>
            <a:ext cx="1765508" cy="15625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Прямоугольник 15"/>
          <p:cNvSpPr/>
          <p:nvPr/>
        </p:nvSpPr>
        <p:spPr>
          <a:xfrm>
            <a:off x="4883654" y="4186787"/>
            <a:ext cx="1827865" cy="15625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Прямоугольник 16"/>
          <p:cNvSpPr/>
          <p:nvPr/>
        </p:nvSpPr>
        <p:spPr>
          <a:xfrm>
            <a:off x="6711520" y="4183287"/>
            <a:ext cx="2047875" cy="15625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Прямоугольник 17"/>
          <p:cNvSpPr/>
          <p:nvPr/>
        </p:nvSpPr>
        <p:spPr>
          <a:xfrm>
            <a:off x="6706813" y="4183287"/>
            <a:ext cx="2047875" cy="1562501"/>
          </a:xfrm>
          <a:prstGeom prst="rect">
            <a:avLst/>
          </a:prstGeom>
          <a:solidFill>
            <a:srgbClr val="FDE9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Прямоугольник 18"/>
          <p:cNvSpPr/>
          <p:nvPr/>
        </p:nvSpPr>
        <p:spPr>
          <a:xfrm>
            <a:off x="3118145" y="947883"/>
            <a:ext cx="1765508" cy="1562501"/>
          </a:xfrm>
          <a:prstGeom prst="rect">
            <a:avLst/>
          </a:prstGeom>
          <a:solidFill>
            <a:srgbClr val="FDE9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2598293" y="709534"/>
            <a:ext cx="0" cy="55463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588301" y="6245901"/>
            <a:ext cx="691546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flipH="1">
            <a:off x="4993586" y="6216056"/>
            <a:ext cx="257731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33" b="1" dirty="0"/>
              <a:t>Ущерб</a:t>
            </a:r>
            <a:endParaRPr lang="en-US" sz="3733" b="1" dirty="0"/>
          </a:p>
        </p:txBody>
      </p:sp>
      <p:sp>
        <p:nvSpPr>
          <p:cNvPr id="24" name="TextBox 23"/>
          <p:cNvSpPr txBox="1"/>
          <p:nvPr/>
        </p:nvSpPr>
        <p:spPr>
          <a:xfrm rot="16200000" flipH="1">
            <a:off x="358463" y="3015193"/>
            <a:ext cx="356914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33" b="1" dirty="0"/>
              <a:t>Вероятность</a:t>
            </a:r>
            <a:endParaRPr lang="en-US" sz="3733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447193" y="5745259"/>
            <a:ext cx="115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низкий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168830" y="5744927"/>
            <a:ext cx="132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средний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7196251" y="5744927"/>
            <a:ext cx="151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высокий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2335816" y="4733704"/>
            <a:ext cx="1107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низкая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2253746" y="3142714"/>
            <a:ext cx="125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средняя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2247268" y="1446046"/>
            <a:ext cx="1257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высокая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4245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7"/>
          <a:stretch/>
        </p:blipFill>
        <p:spPr>
          <a:xfrm>
            <a:off x="6419663" y="1185522"/>
            <a:ext cx="4305673" cy="4956861"/>
          </a:xfrm>
          <a:prstGeom prst="rect">
            <a:avLst/>
          </a:prstGeom>
        </p:spPr>
      </p:pic>
      <p:sp>
        <p:nvSpPr>
          <p:cNvPr id="151" name="Shape 151"/>
          <p:cNvSpPr txBox="1"/>
          <p:nvPr/>
        </p:nvSpPr>
        <p:spPr>
          <a:xfrm>
            <a:off x="2364509" y="391579"/>
            <a:ext cx="7831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Что делать если телефон потерялся?</a:t>
            </a:r>
            <a:endParaRPr sz="3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34" y="1185522"/>
            <a:ext cx="4259949" cy="4983912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 rot="4274264">
            <a:off x="2873156" y="4930587"/>
            <a:ext cx="303304" cy="8024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1113183" y="5459083"/>
            <a:ext cx="1377442" cy="2658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689035" y="4005470"/>
            <a:ext cx="3766930" cy="137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42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9057" y="881683"/>
            <a:ext cx="6158455" cy="5094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848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415600" y="2806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b="1">
                <a:latin typeface="Calibri"/>
                <a:ea typeface="Calibri"/>
                <a:cs typeface="Calibri"/>
                <a:sym typeface="Calibri"/>
              </a:rPr>
              <a:t>Как защититься?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Shape 79"/>
          <p:cNvSpPr txBox="1"/>
          <p:nvPr/>
        </p:nvSpPr>
        <p:spPr>
          <a:xfrm>
            <a:off x="1755373" y="1899633"/>
            <a:ext cx="2728000" cy="914400"/>
          </a:xfrm>
          <a:prstGeom prst="rect">
            <a:avLst/>
          </a:prstGeom>
          <a:noFill/>
          <a:ln w="38100" cap="rnd" cmpd="tri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Заблокируйте экран!</a:t>
            </a:r>
            <a:endParaRPr sz="2400" b="1"/>
          </a:p>
        </p:txBody>
      </p:sp>
      <p:pic>
        <p:nvPicPr>
          <p:cNvPr id="80" name="Shape 80"/>
          <p:cNvPicPr preferRelativeResize="0"/>
          <p:nvPr/>
        </p:nvPicPr>
        <p:blipFill rotWithShape="1">
          <a:blip r:embed="rId3">
            <a:alphaModFix/>
          </a:blip>
          <a:srcRect l="27688"/>
          <a:stretch/>
        </p:blipFill>
        <p:spPr>
          <a:xfrm>
            <a:off x="1342100" y="2973001"/>
            <a:ext cx="4129533" cy="358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4834" y="1247467"/>
            <a:ext cx="5407333" cy="5407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817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415600" y="2806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b="1">
                <a:latin typeface="Calibri"/>
                <a:ea typeface="Calibri"/>
                <a:cs typeface="Calibri"/>
                <a:sym typeface="Calibri"/>
              </a:rPr>
              <a:t>Как защититься?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1268661" y="1713667"/>
            <a:ext cx="5117200" cy="914400"/>
          </a:xfrm>
          <a:prstGeom prst="rect">
            <a:avLst/>
          </a:prstGeom>
          <a:noFill/>
          <a:ln w="38100" cap="rnd" cmpd="tri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Не ставьте “левые” программы!</a:t>
            </a:r>
            <a:endParaRPr sz="2400" b="1"/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933" y="3297467"/>
            <a:ext cx="36830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3318" y="4061951"/>
            <a:ext cx="3492500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1752" y="1147500"/>
            <a:ext cx="3038921" cy="5407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798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74600" y="251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b="1">
                <a:latin typeface="Calibri"/>
                <a:ea typeface="Calibri"/>
                <a:cs typeface="Calibri"/>
                <a:sym typeface="Calibri"/>
              </a:rPr>
              <a:t>Как защититься?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1268661" y="1713667"/>
            <a:ext cx="5117200" cy="914400"/>
          </a:xfrm>
          <a:prstGeom prst="rect">
            <a:avLst/>
          </a:prstGeom>
          <a:noFill/>
          <a:ln w="38100" cap="rnd" cmpd="tri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Установите антивирус!</a:t>
            </a:r>
            <a:endParaRPr sz="2400" b="1"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601" y="3126233"/>
            <a:ext cx="4339300" cy="33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0528" y="1545668"/>
            <a:ext cx="5399739" cy="4208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485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74600" y="251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b="1">
                <a:latin typeface="Calibri"/>
                <a:ea typeface="Calibri"/>
                <a:cs typeface="Calibri"/>
                <a:sym typeface="Calibri"/>
              </a:rPr>
              <a:t>Как защититься?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1858595" y="1669433"/>
            <a:ext cx="5117200" cy="914400"/>
          </a:xfrm>
          <a:prstGeom prst="rect">
            <a:avLst/>
          </a:prstGeom>
          <a:noFill/>
          <a:ln w="38100" cap="rnd" cmpd="tri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Что разрешено приложению?</a:t>
            </a:r>
            <a:endParaRPr sz="2400" b="1"/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3033" y="2846034"/>
            <a:ext cx="4539032" cy="386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4495" y="2442067"/>
            <a:ext cx="3810000" cy="287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306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/>
        </p:nvSpPr>
        <p:spPr>
          <a:xfrm>
            <a:off x="610196" y="313452"/>
            <a:ext cx="10971600" cy="11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4800" b="1">
                <a:latin typeface="Calibri"/>
                <a:ea typeface="Calibri"/>
                <a:cs typeface="Calibri"/>
                <a:sym typeface="Calibri"/>
              </a:rPr>
              <a:t>Причем здесь социальные сети?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227918" y="1338319"/>
            <a:ext cx="4992951" cy="499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5767" y="1338340"/>
            <a:ext cx="3521189" cy="5196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3068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/>
        </p:nvSpPr>
        <p:spPr>
          <a:xfrm>
            <a:off x="610196" y="243852"/>
            <a:ext cx="109716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Социальная инженерия или мошенники 21 века!</a:t>
            </a:r>
            <a:endParaRPr sz="4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200" y="1736219"/>
            <a:ext cx="6511515" cy="506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816" y="2674970"/>
            <a:ext cx="4761185" cy="3185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096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Ð·Ð»Ð¾ÑÐ¼ÑÑÐ»ÐµÐ½Ð½Ð¸Ðº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25" y="3134204"/>
            <a:ext cx="4893129" cy="263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" name="Shape 169"/>
          <p:cNvSpPr txBox="1"/>
          <p:nvPr/>
        </p:nvSpPr>
        <p:spPr>
          <a:xfrm>
            <a:off x="249753" y="321261"/>
            <a:ext cx="109716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4800" b="1" dirty="0">
                <a:latin typeface="Calibri"/>
                <a:ea typeface="Calibri"/>
                <a:cs typeface="Calibri"/>
                <a:sym typeface="Calibri"/>
              </a:rPr>
              <a:t>Незнакомые </a:t>
            </a:r>
            <a:r>
              <a:rPr lang="en-US" sz="4800" b="1" dirty="0" err="1">
                <a:latin typeface="Calibri"/>
                <a:ea typeface="Calibri"/>
                <a:cs typeface="Calibri"/>
                <a:sym typeface="Calibri"/>
              </a:rPr>
              <a:t>WiFi</a:t>
            </a:r>
            <a:r>
              <a:rPr lang="en-US" sz="4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4800" b="1" dirty="0">
                <a:latin typeface="Calibri"/>
                <a:ea typeface="Calibri"/>
                <a:cs typeface="Calibri"/>
                <a:sym typeface="Calibri"/>
              </a:rPr>
              <a:t>сети</a:t>
            </a:r>
            <a:endParaRPr sz="4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Image result for open wifi thre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26" y="1924655"/>
            <a:ext cx="4966612" cy="413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070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296" y="1299890"/>
            <a:ext cx="10292000" cy="546933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821496" y="243852"/>
            <a:ext cx="109716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4800" b="1" dirty="0">
                <a:latin typeface="Calibri"/>
                <a:ea typeface="Calibri"/>
                <a:cs typeface="Calibri"/>
                <a:sym typeface="Calibri"/>
              </a:rPr>
              <a:t>Цифровой “промискуитет”</a:t>
            </a:r>
            <a:endParaRPr sz="4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637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97346" y="165759"/>
            <a:ext cx="2976079" cy="2474107"/>
            <a:chOff x="2888008" y="640938"/>
            <a:chExt cx="4568470" cy="37979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8008" y="1175655"/>
              <a:ext cx="4568470" cy="326319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6946" y="640938"/>
              <a:ext cx="3250595" cy="534717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564817" y="3068600"/>
            <a:ext cx="46694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/>
              <a:t>Защита сети</a:t>
            </a:r>
            <a:endParaRPr lang="en-US" sz="6600" b="1" dirty="0"/>
          </a:p>
        </p:txBody>
      </p:sp>
      <p:pic>
        <p:nvPicPr>
          <p:cNvPr id="8" name="Picture 4" descr="The SecDev Foundatio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90" y="228407"/>
            <a:ext cx="3770383" cy="57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771" y="5644479"/>
            <a:ext cx="3007800" cy="76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91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97345" y="165759"/>
            <a:ext cx="2976079" cy="2474106"/>
            <a:chOff x="2888008" y="640938"/>
            <a:chExt cx="4568470" cy="37979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8008" y="1175655"/>
              <a:ext cx="4568470" cy="326319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6946" y="640938"/>
              <a:ext cx="3250595" cy="534717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084416" y="3325667"/>
            <a:ext cx="67698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/>
              <a:t>Защита данных</a:t>
            </a:r>
            <a:endParaRPr lang="en-US" sz="6600" b="1" dirty="0"/>
          </a:p>
        </p:txBody>
      </p:sp>
      <p:pic>
        <p:nvPicPr>
          <p:cNvPr id="13" name="Picture 4" descr="The SecDev Foundatio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89" y="228407"/>
            <a:ext cx="3770382" cy="57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771" y="5644479"/>
            <a:ext cx="3007800" cy="76799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762151" y="266054"/>
            <a:ext cx="8290171" cy="87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Наши данные – наше золото?</a:t>
            </a:r>
            <a:endParaRPr sz="4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057" y="3251202"/>
            <a:ext cx="3121158" cy="208178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81" y="3540343"/>
            <a:ext cx="3121158" cy="208178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56" y="3147293"/>
            <a:ext cx="3121158" cy="208178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92" y="2210308"/>
            <a:ext cx="3121158" cy="208178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16" y="2106399"/>
            <a:ext cx="3121158" cy="208178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015" y="3180633"/>
            <a:ext cx="3121158" cy="20817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77" y="4204857"/>
            <a:ext cx="3121158" cy="208178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6" y="4308766"/>
            <a:ext cx="3121158" cy="208178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03" y="4412675"/>
            <a:ext cx="3121158" cy="208178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664" y="1963350"/>
            <a:ext cx="3121158" cy="208178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07" y="3259537"/>
            <a:ext cx="3121158" cy="208178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940" y="3615786"/>
            <a:ext cx="3121158" cy="208178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57" y="1720077"/>
            <a:ext cx="3121158" cy="208178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56" y="2794311"/>
            <a:ext cx="3121158" cy="208178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44" y="4026353"/>
            <a:ext cx="3121158" cy="208178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095" y="1577028"/>
            <a:ext cx="3121158" cy="208178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051" y="1724698"/>
            <a:ext cx="3121158" cy="208178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050" y="2798932"/>
            <a:ext cx="3121158" cy="208178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74" y="3896531"/>
            <a:ext cx="3121158" cy="208178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99" y="1581649"/>
            <a:ext cx="3121158" cy="208178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58" y="4212929"/>
            <a:ext cx="3121158" cy="208178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26" y="3391454"/>
            <a:ext cx="3121158" cy="208178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62" y="4623496"/>
            <a:ext cx="3121158" cy="208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6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427396" y="398647"/>
            <a:ext cx="10127973" cy="8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Порядок на столе </a:t>
            </a:r>
            <a:r>
              <a:rPr lang="en-US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ru-RU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порядок в голове</a:t>
            </a:r>
            <a:endParaRPr sz="4800" b="1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94" y="1967947"/>
            <a:ext cx="2020590" cy="13477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402" y="1967947"/>
            <a:ext cx="2020590" cy="134771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9" y="1967947"/>
            <a:ext cx="2020590" cy="134771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46" y="1967947"/>
            <a:ext cx="2020590" cy="13477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95" y="1967947"/>
            <a:ext cx="2020590" cy="134771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293" y="1967947"/>
            <a:ext cx="2020590" cy="134771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66" y="1967947"/>
            <a:ext cx="2020590" cy="134771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15" y="1967947"/>
            <a:ext cx="2020590" cy="1347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830" y="3635111"/>
            <a:ext cx="2020590" cy="134771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638" y="3635111"/>
            <a:ext cx="2020590" cy="134771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75" y="3635111"/>
            <a:ext cx="2020590" cy="134771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882" y="3635111"/>
            <a:ext cx="2020590" cy="134771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31" y="3635111"/>
            <a:ext cx="2020590" cy="134771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967" y="3690529"/>
            <a:ext cx="2020590" cy="134771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02" y="3635111"/>
            <a:ext cx="2020590" cy="134771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051" y="3635111"/>
            <a:ext cx="2020590" cy="1347718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51" y="5413111"/>
            <a:ext cx="2020590" cy="134771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759" y="5413111"/>
            <a:ext cx="2020590" cy="134771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96" y="5413111"/>
            <a:ext cx="2020590" cy="134771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03" y="5413111"/>
            <a:ext cx="2020590" cy="1347718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52" y="5413111"/>
            <a:ext cx="2020590" cy="1347718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88" y="5468529"/>
            <a:ext cx="2020590" cy="1347718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23" y="5413111"/>
            <a:ext cx="2020590" cy="1347718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172" y="5413111"/>
            <a:ext cx="2020590" cy="134771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466110" y="277093"/>
            <a:ext cx="7675417" cy="87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48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Защита локальных данных</a:t>
            </a:r>
            <a:endParaRPr sz="4800" b="1" dirty="0"/>
          </a:p>
        </p:txBody>
      </p:sp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23430" r="13046" b="13292"/>
          <a:stretch/>
        </p:blipFill>
        <p:spPr bwMode="auto">
          <a:xfrm>
            <a:off x="5089236" y="1154547"/>
            <a:ext cx="6299200" cy="341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ÐÐ°ÑÑÐ¸Ð½ÐºÐ¸ Ð¿Ð¾ Ð·Ð°Ð¿ÑÐ¾ÑÑ bitlocker windows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27" y="4647100"/>
            <a:ext cx="57150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5170" y="2263109"/>
            <a:ext cx="38218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/>
              <a:t>Полнодисковое</a:t>
            </a:r>
            <a:endParaRPr lang="ru-RU" sz="3600" b="1" dirty="0"/>
          </a:p>
          <a:p>
            <a:pPr algn="ctr"/>
            <a:r>
              <a:rPr lang="ru-RU" sz="3600" b="1" dirty="0"/>
              <a:t>шифрование</a:t>
            </a:r>
            <a:endParaRPr lang="en-US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2582" y="2105891"/>
            <a:ext cx="4211782" cy="167178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ÐÐ°ÑÑÐ¸Ð½ÐºÐ¸ Ð¿Ð¾ Ð·Ð°Ð¿ÑÐ¾ÑÑ complex passwo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572" y="4647100"/>
            <a:ext cx="2047974" cy="204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191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466110" y="277093"/>
            <a:ext cx="7675417" cy="87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48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Защита облачных данных</a:t>
            </a:r>
            <a:endParaRPr sz="4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217270" y="2170746"/>
            <a:ext cx="31806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/>
              <a:t>Клиентское</a:t>
            </a:r>
          </a:p>
          <a:p>
            <a:pPr algn="ctr"/>
            <a:r>
              <a:rPr lang="ru-RU" sz="3600" b="1" dirty="0"/>
              <a:t>шифрование</a:t>
            </a:r>
            <a:endParaRPr lang="en-US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21708" y="2013528"/>
            <a:ext cx="3666836" cy="167178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ÐÐ°ÑÑÐ¸Ð½ÐºÐ¸ Ð¿Ð¾ Ð·Ð°Ð¿ÑÐ¾ÑÑ protected clou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1" r="16733"/>
          <a:stretch/>
        </p:blipFill>
        <p:spPr bwMode="auto">
          <a:xfrm>
            <a:off x="6968836" y="1827552"/>
            <a:ext cx="4442691" cy="37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3017" y="4544292"/>
            <a:ext cx="3335234" cy="1849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Picture 4" descr="ÐÐ°ÑÑÐ¸Ð½ÐºÐ¸ Ð¿Ð¾ Ð·Ð°Ð¿ÑÐ¾ÑÑ complex passwo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62" y="4544291"/>
            <a:ext cx="2047974" cy="204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724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774852" y="391923"/>
            <a:ext cx="6648933" cy="87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48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Резервное копирование</a:t>
            </a:r>
            <a:endParaRPr sz="4800" b="1" dirty="0"/>
          </a:p>
        </p:txBody>
      </p:sp>
      <p:pic>
        <p:nvPicPr>
          <p:cNvPr id="7170" name="Picture 2" descr="ÐÐ°ÑÑÐ¸Ð½ÐºÐ¸ Ð¿Ð¾ Ð·Ð°Ð¿ÑÐ¾ÑÑ backup 3 2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2" b="26465"/>
          <a:stretch/>
        </p:blipFill>
        <p:spPr bwMode="auto">
          <a:xfrm>
            <a:off x="1691521" y="5080733"/>
            <a:ext cx="9153525" cy="158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ÐÐ°ÑÑÐ¸Ð½ÐºÐ¸ Ð¿Ð¾ Ð·Ð°Ð¿ÑÐ¾ÑÑ ÑÐµÐ·ÐµÑÐ²Ð½Ð¾Ðµ ÐºÐ¾Ð¿Ð¸ÑÐ¾Ð²Ð°Ð½Ð¸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1"/>
          <a:stretch/>
        </p:blipFill>
        <p:spPr bwMode="auto">
          <a:xfrm>
            <a:off x="3538997" y="1370606"/>
            <a:ext cx="5120640" cy="35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779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ÐÐ°ÑÑÐ¸Ð½ÐºÐ¸ Ð¿Ð¾ Ð·Ð°Ð¿ÑÐ¾ÑÑ cclea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245" y="3543911"/>
            <a:ext cx="5430216" cy="305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2" y="1408525"/>
            <a:ext cx="7049885" cy="5060674"/>
          </a:xfrm>
          <a:prstGeom prst="rect">
            <a:avLst/>
          </a:prstGeom>
        </p:spPr>
      </p:pic>
      <p:sp>
        <p:nvSpPr>
          <p:cNvPr id="94" name="Shape 94"/>
          <p:cNvSpPr txBox="1"/>
          <p:nvPr/>
        </p:nvSpPr>
        <p:spPr>
          <a:xfrm>
            <a:off x="2064220" y="222958"/>
            <a:ext cx="8070194" cy="87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48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Надежное удаление данных</a:t>
            </a:r>
            <a:endParaRPr sz="4800" b="1" dirty="0"/>
          </a:p>
        </p:txBody>
      </p:sp>
      <p:pic>
        <p:nvPicPr>
          <p:cNvPr id="8194" name="Picture 2" descr="ÐÐ°ÑÑÐ¸Ð½ÐºÐ¸ Ð¿Ð¾ Ð·Ð°Ð¿ÑÐ¾ÑÑ data wi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004" y="1100412"/>
            <a:ext cx="19240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99183" y="4333461"/>
            <a:ext cx="2405269" cy="4174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41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97346" y="165759"/>
            <a:ext cx="2976079" cy="2474107"/>
            <a:chOff x="2888008" y="640938"/>
            <a:chExt cx="4568470" cy="37979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8008" y="1175655"/>
              <a:ext cx="4568470" cy="326319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6946" y="640938"/>
              <a:ext cx="3250595" cy="534717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108879" y="3246153"/>
            <a:ext cx="88462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/>
              <a:t>Онлайн коммуникации</a:t>
            </a:r>
            <a:endParaRPr lang="en-US" sz="6600" b="1" dirty="0"/>
          </a:p>
        </p:txBody>
      </p:sp>
      <p:pic>
        <p:nvPicPr>
          <p:cNvPr id="8" name="Picture 4" descr="The SecDev Foundatio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90" y="228407"/>
            <a:ext cx="3770383" cy="57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771" y="5644479"/>
            <a:ext cx="3007800" cy="76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5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b="1">
                <a:latin typeface="Calibri"/>
                <a:ea typeface="Calibri"/>
                <a:cs typeface="Calibri"/>
                <a:sym typeface="Calibri"/>
              </a:rPr>
              <a:t>Что угрожает электронным коммуникациям?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5500" y="2042767"/>
            <a:ext cx="6654800" cy="3726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/>
          <p:nvPr/>
        </p:nvSpPr>
        <p:spPr>
          <a:xfrm>
            <a:off x="495500" y="3002200"/>
            <a:ext cx="3810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/>
              <a:t>Перехват</a:t>
            </a:r>
            <a:endParaRPr sz="3200" b="1"/>
          </a:p>
          <a:p>
            <a:r>
              <a:rPr lang="en" sz="3200" b="1"/>
              <a:t>нешифрованной информации</a:t>
            </a:r>
            <a:endParaRPr sz="3200" b="1"/>
          </a:p>
          <a:p>
            <a:endParaRPr sz="3200" b="1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b="1">
                <a:latin typeface="Calibri"/>
                <a:ea typeface="Calibri"/>
                <a:cs typeface="Calibri"/>
                <a:sym typeface="Calibri"/>
              </a:rPr>
              <a:t>Что угрожает электронным коммуникациям?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Shape 67"/>
          <p:cNvSpPr txBox="1"/>
          <p:nvPr/>
        </p:nvSpPr>
        <p:spPr>
          <a:xfrm>
            <a:off x="508000" y="3002200"/>
            <a:ext cx="36832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/>
              <a:t>Прослушка на </a:t>
            </a:r>
            <a:endParaRPr sz="3200" b="1"/>
          </a:p>
          <a:p>
            <a:r>
              <a:rPr lang="en" sz="3200" b="1"/>
              <a:t>уровне клиента</a:t>
            </a:r>
            <a:endParaRPr sz="3200" b="1"/>
          </a:p>
        </p:txBody>
      </p:sp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0600" y="1721767"/>
            <a:ext cx="6705400" cy="4475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wifi network">
            <a:extLst>
              <a:ext uri="{FF2B5EF4-FFF2-40B4-BE49-F238E27FC236}">
                <a16:creationId xmlns:a16="http://schemas.microsoft.com/office/drawing/2014/main" id="{9C1D8BFC-DB5B-4415-AB1B-848AD8160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9" y="3026869"/>
            <a:ext cx="4808435" cy="260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wifi network">
            <a:extLst>
              <a:ext uri="{FF2B5EF4-FFF2-40B4-BE49-F238E27FC236}">
                <a16:creationId xmlns:a16="http://schemas.microsoft.com/office/drawing/2014/main" id="{06E7A06A-286E-4395-859F-8B193250D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565" y="3045596"/>
            <a:ext cx="4808435" cy="260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wifi router">
            <a:extLst>
              <a:ext uri="{FF2B5EF4-FFF2-40B4-BE49-F238E27FC236}">
                <a16:creationId xmlns:a16="http://schemas.microsoft.com/office/drawing/2014/main" id="{5401826D-39E4-4809-81C9-E8BF151FC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723" y="443884"/>
            <a:ext cx="1511053" cy="151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C63382D-8026-4398-972D-EAF3CCEF33FD}"/>
              </a:ext>
            </a:extLst>
          </p:cNvPr>
          <p:cNvCxnSpPr/>
          <p:nvPr/>
        </p:nvCxnSpPr>
        <p:spPr>
          <a:xfrm flipH="1">
            <a:off x="3841524" y="1806391"/>
            <a:ext cx="1686757" cy="11807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14B2A80-DDBE-47D4-9CE7-538E82F0A0A2}"/>
              </a:ext>
            </a:extLst>
          </p:cNvPr>
          <p:cNvCxnSpPr>
            <a:cxnSpLocks/>
          </p:cNvCxnSpPr>
          <p:nvPr/>
        </p:nvCxnSpPr>
        <p:spPr>
          <a:xfrm>
            <a:off x="6776278" y="1823386"/>
            <a:ext cx="1740603" cy="9843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41A9AB9-5E49-4819-B740-CBDD2F271CD6}"/>
              </a:ext>
            </a:extLst>
          </p:cNvPr>
          <p:cNvSpPr txBox="1"/>
          <p:nvPr/>
        </p:nvSpPr>
        <p:spPr>
          <a:xfrm>
            <a:off x="1237347" y="6070824"/>
            <a:ext cx="237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Сеть для сотрудников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148D3-ABA2-4D8F-9092-FB422F2053D2}"/>
              </a:ext>
            </a:extLst>
          </p:cNvPr>
          <p:cNvSpPr txBox="1"/>
          <p:nvPr/>
        </p:nvSpPr>
        <p:spPr>
          <a:xfrm>
            <a:off x="9079692" y="6025837"/>
            <a:ext cx="237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Сеть для гостей</a:t>
            </a:r>
            <a:endParaRPr lang="en-US" b="1" dirty="0"/>
          </a:p>
        </p:txBody>
      </p:sp>
      <p:pic>
        <p:nvPicPr>
          <p:cNvPr id="1046" name="Picture 22" descr="https://png2.kisspng.com/sh/e6d4854a96d5f7c817133118946a0790/L0KzQYm3V8AzN5tAgJH0aYP2gLBuTfJzcZRwReV9b37oPcjojPwua51uiJ9qcoSwRbO6gfI1bGlqS6VqNEexQIKCUsY5OWQ2TaU5NUe3QIW3WcMxP191htk=/kisspng-brick-stone-wall-clip-art-5b3ab4d8e33a47.0192681315305740409307.png">
            <a:extLst>
              <a:ext uri="{FF2B5EF4-FFF2-40B4-BE49-F238E27FC236}">
                <a16:creationId xmlns:a16="http://schemas.microsoft.com/office/drawing/2014/main" id="{49A97DEA-24C0-4316-BCEF-7849094DE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46" y="2806752"/>
            <a:ext cx="3094011" cy="326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169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b="1">
                <a:latin typeface="Calibri"/>
                <a:ea typeface="Calibri"/>
                <a:cs typeface="Calibri"/>
                <a:sym typeface="Calibri"/>
              </a:rPr>
              <a:t>Что угрожает электронным коммуникациям?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Shape 74"/>
          <p:cNvSpPr txBox="1"/>
          <p:nvPr/>
        </p:nvSpPr>
        <p:spPr>
          <a:xfrm>
            <a:off x="508000" y="2608500"/>
            <a:ext cx="36832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/>
              <a:t>Перехват и расшифровка шифрованного сообщения</a:t>
            </a:r>
            <a:endParaRPr sz="3200" b="1"/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2800" y="1725267"/>
            <a:ext cx="7111800" cy="3728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b="1">
                <a:latin typeface="Calibri"/>
                <a:ea typeface="Calibri"/>
                <a:cs typeface="Calibri"/>
                <a:sym typeface="Calibri"/>
              </a:rPr>
              <a:t>Что угрожает электронным коммуникациям?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/>
          <p:nvPr/>
        </p:nvSpPr>
        <p:spPr>
          <a:xfrm>
            <a:off x="1219200" y="2595800"/>
            <a:ext cx="36832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/>
              <a:t>Уязвимости или закладки в  программном обеспечении</a:t>
            </a:r>
            <a:endParaRPr sz="3200" b="1"/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1900" y="1489401"/>
            <a:ext cx="4775000" cy="481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b="1">
                <a:latin typeface="Calibri"/>
                <a:ea typeface="Calibri"/>
                <a:cs typeface="Calibri"/>
                <a:sym typeface="Calibri"/>
              </a:rPr>
              <a:t>Что угрожает электронным коммуникациям?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 txBox="1"/>
          <p:nvPr/>
        </p:nvSpPr>
        <p:spPr>
          <a:xfrm>
            <a:off x="1371600" y="2506900"/>
            <a:ext cx="464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/>
              <a:t>Незащищенное хранение информации на устройстве</a:t>
            </a:r>
            <a:endParaRPr sz="3200" b="1"/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 l="14433" r="15297"/>
          <a:stretch/>
        </p:blipFill>
        <p:spPr>
          <a:xfrm>
            <a:off x="5960000" y="1760300"/>
            <a:ext cx="5816400" cy="464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b="1">
                <a:latin typeface="Calibri"/>
                <a:ea typeface="Calibri"/>
                <a:cs typeface="Calibri"/>
                <a:sym typeface="Calibri"/>
              </a:rPr>
              <a:t>Что угрожает электронным коммуникациям?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1371600" y="2506900"/>
            <a:ext cx="464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/>
              <a:t>Бесконтрольные сбор и использование данных о пользователе</a:t>
            </a:r>
            <a:endParaRPr sz="3200" b="1"/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6300" y="2118967"/>
            <a:ext cx="5765600" cy="3628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b="1">
                <a:latin typeface="Calibri"/>
                <a:ea typeface="Calibri"/>
                <a:cs typeface="Calibri"/>
                <a:sym typeface="Calibri"/>
              </a:rPr>
              <a:t>Какая платформа является безопасной?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Shape 102"/>
          <p:cNvSpPr txBox="1"/>
          <p:nvPr/>
        </p:nvSpPr>
        <p:spPr>
          <a:xfrm>
            <a:off x="800100" y="3002200"/>
            <a:ext cx="464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/>
              <a:t>Минимизирует </a:t>
            </a:r>
            <a:endParaRPr sz="3200" b="1"/>
          </a:p>
          <a:p>
            <a:r>
              <a:rPr lang="en" sz="3200" b="1"/>
              <a:t>вышеперечисленные</a:t>
            </a:r>
            <a:endParaRPr sz="3200" b="1"/>
          </a:p>
          <a:p>
            <a:r>
              <a:rPr lang="en" sz="3200" b="1"/>
              <a:t>риски  </a:t>
            </a:r>
            <a:endParaRPr sz="3200" b="1"/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8701" y="1877667"/>
            <a:ext cx="5524500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b="1">
                <a:latin typeface="Calibri"/>
                <a:ea typeface="Calibri"/>
                <a:cs typeface="Calibri"/>
                <a:sym typeface="Calibri"/>
              </a:rPr>
              <a:t>Как выбрать подходящую для себя платформу?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915633" y="2057300"/>
            <a:ext cx="3149200" cy="1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/>
              <a:t>Оценить угрозы для организации  </a:t>
            </a:r>
            <a:endParaRPr sz="2400" b="1"/>
          </a:p>
        </p:txBody>
      </p:sp>
      <p:sp>
        <p:nvSpPr>
          <p:cNvPr id="110" name="Shape 110"/>
          <p:cNvSpPr txBox="1"/>
          <p:nvPr/>
        </p:nvSpPr>
        <p:spPr>
          <a:xfrm>
            <a:off x="4268033" y="3230800"/>
            <a:ext cx="26916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/>
              <a:t>Сопоставить с особенностями платформ  </a:t>
            </a:r>
            <a:endParaRPr sz="2400" b="1"/>
          </a:p>
        </p:txBody>
      </p:sp>
      <p:sp>
        <p:nvSpPr>
          <p:cNvPr id="111" name="Shape 111"/>
          <p:cNvSpPr txBox="1"/>
          <p:nvPr/>
        </p:nvSpPr>
        <p:spPr>
          <a:xfrm>
            <a:off x="7282667" y="4495000"/>
            <a:ext cx="41508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/>
              <a:t>Выбрать платформу с минимумом минусов и максимум плюсов</a:t>
            </a:r>
            <a:endParaRPr sz="2400" b="1"/>
          </a:p>
        </p:txBody>
      </p:sp>
      <p:cxnSp>
        <p:nvCxnSpPr>
          <p:cNvPr id="112" name="Shape 112"/>
          <p:cNvCxnSpPr/>
          <p:nvPr/>
        </p:nvCxnSpPr>
        <p:spPr>
          <a:xfrm>
            <a:off x="889000" y="3223267"/>
            <a:ext cx="2946400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3" name="Shape 113"/>
          <p:cNvCxnSpPr/>
          <p:nvPr/>
        </p:nvCxnSpPr>
        <p:spPr>
          <a:xfrm>
            <a:off x="4064000" y="4709167"/>
            <a:ext cx="2946400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4" name="Shape 114"/>
          <p:cNvCxnSpPr/>
          <p:nvPr/>
        </p:nvCxnSpPr>
        <p:spPr>
          <a:xfrm>
            <a:off x="7384267" y="6017267"/>
            <a:ext cx="3360000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b="1" dirty="0">
                <a:latin typeface="Calibri"/>
                <a:ea typeface="Calibri"/>
                <a:cs typeface="Calibri"/>
                <a:sym typeface="Calibri"/>
              </a:rPr>
              <a:t>Как выбрать подходящую для себя платформу?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622133" y="1897233"/>
            <a:ext cx="16852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/>
              <a:t>Угроза  </a:t>
            </a:r>
            <a:endParaRPr sz="3200" b="1"/>
          </a:p>
        </p:txBody>
      </p:sp>
      <p:sp>
        <p:nvSpPr>
          <p:cNvPr id="121" name="Shape 121"/>
          <p:cNvSpPr txBox="1"/>
          <p:nvPr/>
        </p:nvSpPr>
        <p:spPr>
          <a:xfrm>
            <a:off x="3491300" y="2705533"/>
            <a:ext cx="3150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/>
              <a:t>Особенность </a:t>
            </a:r>
            <a:endParaRPr sz="3200" b="1"/>
          </a:p>
        </p:txBody>
      </p:sp>
      <p:sp>
        <p:nvSpPr>
          <p:cNvPr id="122" name="Shape 122"/>
          <p:cNvSpPr txBox="1"/>
          <p:nvPr/>
        </p:nvSpPr>
        <p:spPr>
          <a:xfrm>
            <a:off x="6550500" y="3339133"/>
            <a:ext cx="2370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 dirty="0"/>
              <a:t>Варианты</a:t>
            </a:r>
            <a:endParaRPr sz="3200" b="1" dirty="0"/>
          </a:p>
        </p:txBody>
      </p:sp>
      <p:sp>
        <p:nvSpPr>
          <p:cNvPr id="123" name="Shape 123"/>
          <p:cNvSpPr txBox="1"/>
          <p:nvPr/>
        </p:nvSpPr>
        <p:spPr>
          <a:xfrm>
            <a:off x="496000" y="2750833"/>
            <a:ext cx="30592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Получения доступа к переписке с устройства (кража пароля, под давлением...)</a:t>
            </a:r>
            <a:endParaRPr sz="2400"/>
          </a:p>
        </p:txBody>
      </p:sp>
      <p:sp>
        <p:nvSpPr>
          <p:cNvPr id="124" name="Shape 124"/>
          <p:cNvSpPr txBox="1"/>
          <p:nvPr/>
        </p:nvSpPr>
        <p:spPr>
          <a:xfrm>
            <a:off x="3669733" y="3559133"/>
            <a:ext cx="16852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Исчезающие сообщения</a:t>
            </a:r>
            <a:endParaRPr sz="2400"/>
          </a:p>
        </p:txBody>
      </p:sp>
      <p:sp>
        <p:nvSpPr>
          <p:cNvPr id="125" name="Shape 125"/>
          <p:cNvSpPr txBox="1"/>
          <p:nvPr/>
        </p:nvSpPr>
        <p:spPr>
          <a:xfrm>
            <a:off x="6792033" y="4192733"/>
            <a:ext cx="16852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Signal</a:t>
            </a:r>
            <a:endParaRPr sz="2400"/>
          </a:p>
          <a:p>
            <a:r>
              <a:rPr lang="en" sz="2400"/>
              <a:t>Telegram</a:t>
            </a:r>
            <a:endParaRPr sz="2400"/>
          </a:p>
          <a:p>
            <a:r>
              <a:rPr lang="en" sz="2400"/>
              <a:t>Snapchat</a:t>
            </a:r>
            <a:endParaRPr sz="2400"/>
          </a:p>
          <a:p>
            <a:r>
              <a:rPr lang="en" sz="2400"/>
              <a:t>Wickr</a:t>
            </a:r>
            <a:endParaRPr sz="2400"/>
          </a:p>
          <a:p>
            <a:r>
              <a:rPr lang="en" sz="2400"/>
              <a:t>Bleep</a:t>
            </a:r>
            <a:endParaRPr sz="2400"/>
          </a:p>
          <a:p>
            <a:r>
              <a:rPr lang="en" sz="2400"/>
              <a:t>….</a:t>
            </a:r>
            <a:endParaRPr sz="2400"/>
          </a:p>
        </p:txBody>
      </p:sp>
      <p:sp>
        <p:nvSpPr>
          <p:cNvPr id="126" name="Shape 126"/>
          <p:cNvSpPr txBox="1"/>
          <p:nvPr/>
        </p:nvSpPr>
        <p:spPr>
          <a:xfrm>
            <a:off x="9206700" y="4253533"/>
            <a:ext cx="22796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/>
              <a:t>Выбор</a:t>
            </a:r>
            <a:endParaRPr sz="3200" b="1"/>
          </a:p>
        </p:txBody>
      </p:sp>
      <p:sp>
        <p:nvSpPr>
          <p:cNvPr id="127" name="Shape 127"/>
          <p:cNvSpPr txBox="1"/>
          <p:nvPr/>
        </p:nvSpPr>
        <p:spPr>
          <a:xfrm>
            <a:off x="9460700" y="5107133"/>
            <a:ext cx="1029600" cy="5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/>
              <a:t>Signal</a:t>
            </a:r>
            <a:endParaRPr sz="2400" b="1"/>
          </a:p>
          <a:p>
            <a:endParaRPr sz="2400" b="1"/>
          </a:p>
        </p:txBody>
      </p:sp>
      <p:cxnSp>
        <p:nvCxnSpPr>
          <p:cNvPr id="128" name="Shape 128"/>
          <p:cNvCxnSpPr/>
          <p:nvPr/>
        </p:nvCxnSpPr>
        <p:spPr>
          <a:xfrm>
            <a:off x="330200" y="2705533"/>
            <a:ext cx="2108400" cy="960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9" name="Shape 129"/>
          <p:cNvCxnSpPr/>
          <p:nvPr/>
        </p:nvCxnSpPr>
        <p:spPr>
          <a:xfrm>
            <a:off x="3606800" y="3424200"/>
            <a:ext cx="2717600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0" name="Shape 130"/>
          <p:cNvCxnSpPr/>
          <p:nvPr/>
        </p:nvCxnSpPr>
        <p:spPr>
          <a:xfrm>
            <a:off x="6726900" y="4051733"/>
            <a:ext cx="2108400" cy="960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1" name="Shape 131"/>
          <p:cNvCxnSpPr/>
          <p:nvPr/>
        </p:nvCxnSpPr>
        <p:spPr>
          <a:xfrm rot="10800000" flipH="1">
            <a:off x="9239300" y="4988733"/>
            <a:ext cx="1620000" cy="280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/>
        </p:nvSpPr>
        <p:spPr>
          <a:xfrm>
            <a:off x="1186633" y="1885733"/>
            <a:ext cx="8524400" cy="23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80990" indent="-431789"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" sz="3200" b="1">
                <a:latin typeface="Calibri"/>
                <a:ea typeface="Calibri"/>
                <a:cs typeface="Calibri"/>
                <a:sym typeface="Calibri"/>
              </a:rPr>
              <a:t>Количество партнеров в сети</a:t>
            </a:r>
            <a:endParaRPr sz="3200" b="1">
              <a:latin typeface="Calibri"/>
              <a:ea typeface="Calibri"/>
              <a:cs typeface="Calibri"/>
              <a:sym typeface="Calibri"/>
            </a:endParaRPr>
          </a:p>
          <a:p>
            <a:pPr marL="380990" indent="-431789"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" sz="3200" b="1">
                <a:latin typeface="Calibri"/>
                <a:ea typeface="Calibri"/>
                <a:cs typeface="Calibri"/>
                <a:sym typeface="Calibri"/>
              </a:rPr>
              <a:t>Открытость платформы и аудит кода</a:t>
            </a:r>
            <a:endParaRPr sz="3200" b="1">
              <a:latin typeface="Calibri"/>
              <a:ea typeface="Calibri"/>
              <a:cs typeface="Calibri"/>
              <a:sym typeface="Calibri"/>
            </a:endParaRPr>
          </a:p>
          <a:p>
            <a:pPr marL="380990" indent="-431789"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" sz="3200" b="1">
                <a:latin typeface="Calibri"/>
                <a:ea typeface="Calibri"/>
                <a:cs typeface="Calibri"/>
                <a:sym typeface="Calibri"/>
              </a:rPr>
              <a:t>Признание специалистами в мире</a:t>
            </a:r>
            <a:endParaRPr sz="3200" b="1">
              <a:latin typeface="Calibri"/>
              <a:ea typeface="Calibri"/>
              <a:cs typeface="Calibri"/>
              <a:sym typeface="Calibri"/>
            </a:endParaRPr>
          </a:p>
          <a:p>
            <a:pPr marL="380990" indent="-431789"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" sz="3200" b="1">
                <a:latin typeface="Calibri"/>
                <a:ea typeface="Calibri"/>
                <a:cs typeface="Calibri"/>
                <a:sym typeface="Calibri"/>
              </a:rPr>
              <a:t>Сквозное шифрование</a:t>
            </a:r>
            <a:endParaRPr sz="3200" b="1">
              <a:latin typeface="Calibri"/>
              <a:ea typeface="Calibri"/>
              <a:cs typeface="Calibri"/>
              <a:sym typeface="Calibri"/>
            </a:endParaRPr>
          </a:p>
          <a:p>
            <a:pPr marL="380990" indent="-431789"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" sz="3200" b="1">
                <a:latin typeface="Calibri"/>
                <a:ea typeface="Calibri"/>
                <a:cs typeface="Calibri"/>
                <a:sym typeface="Calibri"/>
              </a:rPr>
              <a:t>Наличие десктоп версии</a:t>
            </a:r>
            <a:endParaRPr sz="3200" b="1">
              <a:latin typeface="Calibri"/>
              <a:ea typeface="Calibri"/>
              <a:cs typeface="Calibri"/>
              <a:sym typeface="Calibri"/>
            </a:endParaRPr>
          </a:p>
          <a:p>
            <a:pPr marL="380990" indent="-431789"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" sz="3200" b="1">
                <a:latin typeface="Calibri"/>
                <a:ea typeface="Calibri"/>
                <a:cs typeface="Calibri"/>
                <a:sym typeface="Calibri"/>
              </a:rPr>
              <a:t>Удобство использования</a:t>
            </a:r>
            <a:endParaRPr sz="3200" b="1">
              <a:latin typeface="Calibri"/>
              <a:ea typeface="Calibri"/>
              <a:cs typeface="Calibri"/>
              <a:sym typeface="Calibri"/>
            </a:endParaRPr>
          </a:p>
          <a:p>
            <a:pPr marL="380990" indent="-431789"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" sz="3200" b="1">
                <a:latin typeface="Calibri"/>
                <a:ea typeface="Calibri"/>
                <a:cs typeface="Calibri"/>
                <a:sym typeface="Calibri"/>
              </a:rPr>
              <a:t>Уровень поддержки</a:t>
            </a:r>
            <a:endParaRPr sz="3200" b="1">
              <a:latin typeface="Calibri"/>
              <a:ea typeface="Calibri"/>
              <a:cs typeface="Calibri"/>
              <a:sym typeface="Calibri"/>
            </a:endParaRPr>
          </a:p>
          <a:p>
            <a:pPr marL="380990" indent="-431789"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" sz="3200" b="1">
                <a:latin typeface="Calibri"/>
                <a:ea typeface="Calibri"/>
                <a:cs typeface="Calibri"/>
                <a:sym typeface="Calibri"/>
              </a:rPr>
              <a:t>...</a:t>
            </a:r>
            <a:endParaRPr sz="3200" b="1">
              <a:latin typeface="Calibri"/>
              <a:ea typeface="Calibri"/>
              <a:cs typeface="Calibri"/>
              <a:sym typeface="Calibri"/>
            </a:endParaRPr>
          </a:p>
          <a:p>
            <a:endParaRPr sz="4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1270000" y="426367"/>
            <a:ext cx="8864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3733" b="1">
                <a:latin typeface="Calibri"/>
                <a:ea typeface="Calibri"/>
                <a:cs typeface="Calibri"/>
                <a:sym typeface="Calibri"/>
              </a:rPr>
              <a:t>Дополнительные плюсы платформ</a:t>
            </a:r>
            <a:r>
              <a:rPr lang="en" sz="3733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733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/>
        </p:nvSpPr>
        <p:spPr>
          <a:xfrm>
            <a:off x="610196" y="243852"/>
            <a:ext cx="109716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4800" b="1" dirty="0">
                <a:latin typeface="Calibri"/>
                <a:ea typeface="Calibri"/>
                <a:cs typeface="Calibri"/>
                <a:sym typeface="Calibri"/>
              </a:rPr>
              <a:t>Что </a:t>
            </a:r>
            <a:r>
              <a:rPr lang="ru-RU" sz="4800" b="1" dirty="0">
                <a:latin typeface="Calibri"/>
                <a:ea typeface="Calibri"/>
                <a:cs typeface="Calibri"/>
                <a:sym typeface="Calibri"/>
              </a:rPr>
              <a:t>же </a:t>
            </a:r>
            <a:r>
              <a:rPr lang="en" sz="4800" b="1" dirty="0">
                <a:latin typeface="Calibri"/>
                <a:ea typeface="Calibri"/>
                <a:cs typeface="Calibri"/>
                <a:sym typeface="Calibri"/>
              </a:rPr>
              <a:t>такое цифровая гигиена</a:t>
            </a:r>
            <a:r>
              <a:rPr lang="en" sz="4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6500" y="1606585"/>
            <a:ext cx="5033448" cy="5033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4">
            <a:alphaModFix/>
          </a:blip>
          <a:srcRect l="6655"/>
          <a:stretch/>
        </p:blipFill>
        <p:spPr>
          <a:xfrm>
            <a:off x="8701533" y="1223201"/>
            <a:ext cx="2880267" cy="1426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Shape 117"/>
          <p:cNvGrpSpPr/>
          <p:nvPr/>
        </p:nvGrpSpPr>
        <p:grpSpPr>
          <a:xfrm>
            <a:off x="610200" y="1164167"/>
            <a:ext cx="4088565" cy="2747000"/>
            <a:chOff x="1026250" y="1041500"/>
            <a:chExt cx="3066424" cy="2060250"/>
          </a:xfrm>
        </p:grpSpPr>
        <p:pic>
          <p:nvPicPr>
            <p:cNvPr id="118" name="Shape 1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26250" y="1041500"/>
              <a:ext cx="3066424" cy="2060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Shape 119"/>
            <p:cNvSpPr txBox="1"/>
            <p:nvPr/>
          </p:nvSpPr>
          <p:spPr>
            <a:xfrm>
              <a:off x="1946775" y="1734925"/>
              <a:ext cx="1548600" cy="74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3200" b="1">
                  <a:latin typeface="Calibri"/>
                  <a:ea typeface="Calibri"/>
                  <a:cs typeface="Calibri"/>
                  <a:sym typeface="Calibri"/>
                </a:rPr>
                <a:t>Знания</a:t>
              </a:r>
              <a:endParaRPr sz="32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Shape 120"/>
          <p:cNvGrpSpPr/>
          <p:nvPr/>
        </p:nvGrpSpPr>
        <p:grpSpPr>
          <a:xfrm>
            <a:off x="1692800" y="4111000"/>
            <a:ext cx="4088565" cy="2747000"/>
            <a:chOff x="1136875" y="3083250"/>
            <a:chExt cx="3066424" cy="2060250"/>
          </a:xfrm>
        </p:grpSpPr>
        <p:pic>
          <p:nvPicPr>
            <p:cNvPr id="121" name="Shape 1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36875" y="3083250"/>
              <a:ext cx="3066424" cy="2060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Shape 122"/>
            <p:cNvSpPr txBox="1"/>
            <p:nvPr/>
          </p:nvSpPr>
          <p:spPr>
            <a:xfrm>
              <a:off x="1895788" y="3800925"/>
              <a:ext cx="1548600" cy="74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3200" b="1">
                  <a:latin typeface="Calibri"/>
                  <a:ea typeface="Calibri"/>
                  <a:cs typeface="Calibri"/>
                  <a:sym typeface="Calibri"/>
                </a:rPr>
                <a:t>Здравый смысл</a:t>
              </a:r>
              <a:endParaRPr sz="32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Shape 123"/>
          <p:cNvSpPr/>
          <p:nvPr/>
        </p:nvSpPr>
        <p:spPr>
          <a:xfrm>
            <a:off x="4866933" y="3403000"/>
            <a:ext cx="2625200" cy="7080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762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53971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/>
        </p:nvSpPr>
        <p:spPr>
          <a:xfrm>
            <a:off x="610196" y="243852"/>
            <a:ext cx="109716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Безопасность коллектива - задача каждого!</a:t>
            </a:r>
            <a:endParaRPr sz="4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 t="12136" b="5470"/>
          <a:stretch/>
        </p:blipFill>
        <p:spPr>
          <a:xfrm>
            <a:off x="2129385" y="1467867"/>
            <a:ext cx="7933217" cy="5216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163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97346" y="165759"/>
            <a:ext cx="2976079" cy="2474107"/>
            <a:chOff x="2888008" y="640938"/>
            <a:chExt cx="4568470" cy="37979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8008" y="1175655"/>
              <a:ext cx="4568470" cy="326319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6946" y="640938"/>
              <a:ext cx="3250595" cy="534717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54278" y="3246153"/>
            <a:ext cx="103060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/>
              <a:t>Программное обеспечение</a:t>
            </a:r>
            <a:endParaRPr lang="en-US" sz="6600" b="1" dirty="0"/>
          </a:p>
        </p:txBody>
      </p:sp>
      <p:pic>
        <p:nvPicPr>
          <p:cNvPr id="8" name="Picture 4" descr="The SecDev Foundatio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90" y="228407"/>
            <a:ext cx="3770383" cy="57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771" y="5644479"/>
            <a:ext cx="3007800" cy="76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01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piracy software">
            <a:extLst>
              <a:ext uri="{FF2B5EF4-FFF2-40B4-BE49-F238E27FC236}">
                <a16:creationId xmlns:a16="http://schemas.microsoft.com/office/drawing/2014/main" id="{164FABF7-1E29-4E28-9D68-47AC4582B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804754"/>
            <a:ext cx="2857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backdoors">
            <a:extLst>
              <a:ext uri="{FF2B5EF4-FFF2-40B4-BE49-F238E27FC236}">
                <a16:creationId xmlns:a16="http://schemas.microsoft.com/office/drawing/2014/main" id="{B33DCB61-F2F7-4B62-89D4-E5C443A35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r="11028"/>
          <a:stretch/>
        </p:blipFill>
        <p:spPr bwMode="auto">
          <a:xfrm>
            <a:off x="186431" y="1804754"/>
            <a:ext cx="515792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computer crash">
            <a:extLst>
              <a:ext uri="{FF2B5EF4-FFF2-40B4-BE49-F238E27FC236}">
                <a16:creationId xmlns:a16="http://schemas.microsoft.com/office/drawing/2014/main" id="{CDE61784-6F51-4BF8-9F0F-F9E4889FA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9" y="4325690"/>
            <a:ext cx="296227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135">
            <a:extLst>
              <a:ext uri="{FF2B5EF4-FFF2-40B4-BE49-F238E27FC236}">
                <a16:creationId xmlns:a16="http://schemas.microsoft.com/office/drawing/2014/main" id="{864893D8-3EA8-43F9-A669-140B3E665797}"/>
              </a:ext>
            </a:extLst>
          </p:cNvPr>
          <p:cNvSpPr txBox="1"/>
          <p:nvPr/>
        </p:nvSpPr>
        <p:spPr>
          <a:xfrm>
            <a:off x="610196" y="243852"/>
            <a:ext cx="109716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4800" b="1" dirty="0">
                <a:latin typeface="Calibri"/>
                <a:ea typeface="Calibri"/>
                <a:cs typeface="Calibri"/>
                <a:sym typeface="Calibri"/>
              </a:rPr>
              <a:t>Только лиценционное ПО</a:t>
            </a:r>
            <a:r>
              <a:rPr lang="en" sz="4800" b="1" dirty="0">
                <a:latin typeface="Calibri"/>
                <a:ea typeface="Calibri"/>
                <a:cs typeface="Calibri"/>
                <a:sym typeface="Calibri"/>
              </a:rPr>
              <a:t>!</a:t>
            </a:r>
            <a:endParaRPr sz="4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285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/>
        </p:nvSpPr>
        <p:spPr>
          <a:xfrm>
            <a:off x="610196" y="243852"/>
            <a:ext cx="109716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4800" b="1" dirty="0">
                <a:latin typeface="Calibri"/>
                <a:ea typeface="Calibri"/>
                <a:cs typeface="Calibri"/>
                <a:sym typeface="Calibri"/>
              </a:rPr>
              <a:t>Обновляйтесь!</a:t>
            </a:r>
            <a:endParaRPr sz="4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167" y="1208386"/>
            <a:ext cx="5062949" cy="506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3250" y="1453852"/>
            <a:ext cx="48895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18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/>
        </p:nvSpPr>
        <p:spPr>
          <a:xfrm>
            <a:off x="683929" y="181585"/>
            <a:ext cx="109716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Бой вирусам!</a:t>
            </a:r>
            <a:endParaRPr sz="4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3234" y="1326386"/>
            <a:ext cx="5062945" cy="5062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934" y="1916285"/>
            <a:ext cx="5880100" cy="408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759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97346" y="165759"/>
            <a:ext cx="2976079" cy="2474107"/>
            <a:chOff x="2888008" y="640938"/>
            <a:chExt cx="4568470" cy="37979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8008" y="1175655"/>
              <a:ext cx="4568470" cy="326319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6946" y="640938"/>
              <a:ext cx="3250595" cy="534717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90799" y="3290541"/>
            <a:ext cx="112174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/>
              <a:t>Защита устройств и аккаунтов</a:t>
            </a:r>
            <a:endParaRPr lang="en-US" sz="6600" b="1" dirty="0"/>
          </a:p>
        </p:txBody>
      </p:sp>
      <p:pic>
        <p:nvPicPr>
          <p:cNvPr id="8" name="Picture 4" descr="The SecDev Foundatio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90" y="228407"/>
            <a:ext cx="3770383" cy="57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771" y="5644479"/>
            <a:ext cx="3007800" cy="76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09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354</Words>
  <Application>Microsoft Office PowerPoint</Application>
  <PresentationFormat>Widescreen</PresentationFormat>
  <Paragraphs>121</Paragraphs>
  <Slides>49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Как защититься?</vt:lpstr>
      <vt:lpstr>Как защититься?</vt:lpstr>
      <vt:lpstr>Как защититься?</vt:lpstr>
      <vt:lpstr>Как защититься?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Что угрожает электронным коммуникациям?</vt:lpstr>
      <vt:lpstr>Что угрожает электронным коммуникациям?</vt:lpstr>
      <vt:lpstr>Что угрожает электронным коммуникациям?</vt:lpstr>
      <vt:lpstr>Что угрожает электронным коммуникациям?</vt:lpstr>
      <vt:lpstr>Что угрожает электронным коммуникациям?</vt:lpstr>
      <vt:lpstr>Что угрожает электронным коммуникациям?</vt:lpstr>
      <vt:lpstr>Какая платформа является безопасной?</vt:lpstr>
      <vt:lpstr>Как выбрать подходящую для себя платформу?</vt:lpstr>
      <vt:lpstr>Как выбрать подходящую для себя платформу?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artbyter@gmail.com</dc:creator>
  <cp:lastModifiedBy>artbyter@gmail.com</cp:lastModifiedBy>
  <cp:revision>25</cp:revision>
  <dcterms:created xsi:type="dcterms:W3CDTF">2018-10-25T02:56:44Z</dcterms:created>
  <dcterms:modified xsi:type="dcterms:W3CDTF">2018-12-07T08:04:39Z</dcterms:modified>
</cp:coreProperties>
</file>