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  <p:sldId id="260" r:id="rId8"/>
    <p:sldId id="261" r:id="rId9"/>
    <p:sldId id="27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>
      <p:cViewPr varScale="1">
        <p:scale>
          <a:sx n="64" d="100"/>
          <a:sy n="64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962400" y="0"/>
            <a:ext cx="51816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962400" y="2286000"/>
            <a:ext cx="5181600" cy="2209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4" descr="UN_Women_English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9321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98120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603500"/>
            <a:ext cx="4762500" cy="1701800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98120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98120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66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62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886200" y="0"/>
            <a:ext cx="52578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587500"/>
            <a:ext cx="4864100" cy="4318000"/>
          </a:xfr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7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58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eft Pictures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2286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0" y="2286000"/>
            <a:ext cx="3886200" cy="22733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4546600"/>
            <a:ext cx="3886200" cy="23114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44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-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0" y="381000"/>
            <a:ext cx="3886200" cy="685800"/>
            <a:chOff x="0" y="381000"/>
            <a:chExt cx="3886200" cy="685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381000"/>
              <a:ext cx="3886200" cy="685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9" name="Picture 4" descr="UN_Women_English_Whi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1"/>
            <a:stretch>
              <a:fillRect/>
            </a:stretch>
          </p:blipFill>
          <p:spPr bwMode="auto">
            <a:xfrm>
              <a:off x="268288" y="493713"/>
              <a:ext cx="1560512" cy="49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0" y="1409700"/>
            <a:ext cx="84836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419100"/>
            <a:ext cx="66802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Pictures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38862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1" y="363607"/>
            <a:ext cx="4762500" cy="707886"/>
          </a:xfrm>
        </p:spPr>
        <p:txBody>
          <a:bodyPr wrap="none"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066800"/>
            <a:ext cx="3886200" cy="26035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3683000"/>
            <a:ext cx="3886200" cy="26289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48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-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81000"/>
            <a:ext cx="5257800" cy="685800"/>
          </a:xfrm>
          <a:prstGeom prst="rect">
            <a:avLst/>
          </a:prstGeom>
          <a:solidFill>
            <a:schemeClr val="tx1">
              <a:alpha val="79999"/>
            </a:schemeClr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57800" y="0"/>
            <a:ext cx="3886200" cy="6858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67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63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78F80-A27E-4AA7-8D7A-2ED6D37E4E50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12/6/2018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5FE2C-7301-41BB-B5E8-B63A8DE943D9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9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5F209A-5EAB-4CE7-AB15-C0D8BE679B86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12/6/2018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257361-9736-458F-AECF-C9DE84F509DA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40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178300" y="228600"/>
            <a:ext cx="4584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41800" y="1600200"/>
            <a:ext cx="4524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21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6C6C6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0000"/>
        <a:defRPr sz="2400" kern="1200">
          <a:solidFill>
            <a:srgbClr val="6C6C6C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itchFamily="34" charset="0"/>
        <a:buChar char="•"/>
        <a:defRPr sz="24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ＭＳ Ｐゴシック" charset="0"/>
          <a:cs typeface="Geneva" charset="0"/>
        </a:defRPr>
      </a:lvl3pPr>
      <a:lvl4pPr marL="13716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4pPr>
      <a:lvl5pPr marL="18288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“Using Research Results for Social Norm Messaging: PVE Context”</a:t>
            </a:r>
            <a:endParaRPr lang="en-US" sz="1800" b="1" dirty="0"/>
          </a:p>
        </p:txBody>
      </p:sp>
      <p:pic>
        <p:nvPicPr>
          <p:cNvPr id="38914" name="Picture Placeholder 9" descr="crowd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r="17673"/>
          <a:stretch>
            <a:fillRect/>
          </a:stretch>
        </p:blipFill>
        <p:spPr/>
      </p:pic>
      <p:pic>
        <p:nvPicPr>
          <p:cNvPr id="38915" name="Picture Placeholder 11" descr="bachelet-speaking.jpg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29" t="339" r="1270" b="40878"/>
          <a:stretch>
            <a:fillRect/>
          </a:stretch>
        </p:blipFill>
        <p:spPr/>
      </p:pic>
      <p:pic>
        <p:nvPicPr>
          <p:cNvPr id="38916" name="Picture Placeholder 13" descr="womaningroup.jpg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6" r="22166"/>
          <a:stretch>
            <a:fillRect/>
          </a:stretch>
        </p:blipFill>
        <p:spPr/>
      </p:pic>
      <p:pic>
        <p:nvPicPr>
          <p:cNvPr id="38917" name="Picture Placeholder 8" descr="speaker.jpg"/>
          <p:cNvPicPr>
            <a:picLocks noGrp="1" noChangeAspect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8" r="33549"/>
          <a:stretch>
            <a:fillRect/>
          </a:stretch>
        </p:blipFill>
        <p:spPr/>
      </p:pic>
      <p:pic>
        <p:nvPicPr>
          <p:cNvPr id="38918" name="Picture Placeholder 10" descr="contest.jpg"/>
          <p:cNvPicPr>
            <a:picLocks noGrp="1" noChangeAspect="1"/>
          </p:cNvPicPr>
          <p:nvPr>
            <p:ph type="pic" sz="quarter" idx="18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4" r="21294"/>
          <a:stretch>
            <a:fillRect/>
          </a:stretch>
        </p:blipFill>
        <p:spPr/>
      </p:pic>
      <p:pic>
        <p:nvPicPr>
          <p:cNvPr id="38919" name="Picture Placeholder 12" descr="cadets.jpg"/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3" r="22333"/>
          <a:stretch>
            <a:fillRect/>
          </a:stretch>
        </p:blipFill>
        <p:spPr/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71CEE2-20A2-441D-ACAF-4E260E5C8ACF}"/>
              </a:ext>
            </a:extLst>
          </p:cNvPr>
          <p:cNvSpPr txBox="1"/>
          <p:nvPr/>
        </p:nvSpPr>
        <p:spPr>
          <a:xfrm>
            <a:off x="3276600" y="4022000"/>
            <a:ext cx="430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December 2018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33F88-9A7C-44D6-8E7C-A40C385A2D06}"/>
              </a:ext>
            </a:extLst>
          </p:cNvPr>
          <p:cNvSpPr txBox="1"/>
          <p:nvPr/>
        </p:nvSpPr>
        <p:spPr>
          <a:xfrm>
            <a:off x="4114800" y="5181600"/>
            <a:ext cx="476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Presentation by: Aikokul Maksutova </a:t>
            </a:r>
          </a:p>
          <a:p>
            <a:r>
              <a:rPr lang="en-US" dirty="0">
                <a:solidFill>
                  <a:schemeClr val="bg1"/>
                </a:solidFill>
              </a:rPr>
              <a:t>	             Meghan McCormack</a:t>
            </a:r>
          </a:p>
        </p:txBody>
      </p:sp>
    </p:spTree>
    <p:extLst>
      <p:ext uri="{BB962C8B-B14F-4D97-AF65-F5344CB8AC3E}">
        <p14:creationId xmlns:p14="http://schemas.microsoft.com/office/powerpoint/2010/main" val="13702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ＭＳ Ｐゴシック" pitchFamily="34" charset="-128"/>
              </a:rPr>
              <a:t>О чем говорит исследования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700" y="1409700"/>
            <a:ext cx="8483600" cy="5219700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Источники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AutoNum type="arabicPeriod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Гендер в восприятии общества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религиозные восприятия и убеждения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Структура ООН-Женщины Кыргызстан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2017)</a:t>
            </a:r>
          </a:p>
          <a:p>
            <a:pPr marL="457200" indent="-457200">
              <a:spcBef>
                <a:spcPts val="0"/>
              </a:spcBef>
              <a:buAutoNum type="arabicPeriod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Социальная интеграция рабочих мигрантов из Центральной Азии в России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Диссертация Максутовой А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., 2018)</a:t>
            </a:r>
          </a:p>
          <a:p>
            <a:pPr marL="0" indent="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2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ＭＳ Ｐゴシック" pitchFamily="34" charset="-128"/>
              </a:rPr>
              <a:t>Ключевые послания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85800" y="1050553"/>
            <a:ext cx="7985177" cy="5826185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Нет одного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двух или несколько путей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ведущих к религиозной радикализации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C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уществует некое взаимодействие социально-экономических, политических и культурных факторов, которые при определенных обстоятельствах способствуют религиозной  радикализации среди женщин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685800" lvl="1" indent="-457200"/>
            <a:r>
              <a:rPr lang="ru-RU" sz="2000" dirty="0">
                <a:ea typeface="ＭＳ Ｐゴシック" pitchFamily="34" charset="-128"/>
              </a:rPr>
              <a:t>Нет определенной формулы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ru-RU" sz="2000" dirty="0">
                <a:ea typeface="ＭＳ Ｐゴシック" pitchFamily="34" charset="-128"/>
              </a:rPr>
              <a:t>религиозной радикализации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применимой для всех случаев проявления данного феномена</a:t>
            </a:r>
            <a:r>
              <a:rPr lang="en-US" sz="2000" dirty="0">
                <a:ea typeface="ＭＳ Ｐゴシック" pitchFamily="34" charset="-128"/>
              </a:rPr>
              <a:t>.</a:t>
            </a:r>
            <a:r>
              <a:rPr lang="ru-RU" sz="2000" dirty="0">
                <a:ea typeface="ＭＳ Ｐゴシック" pitchFamily="34" charset="-128"/>
              </a:rPr>
              <a:t> Но существуют факторы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которые в взаимодействии друг с другом благоприятствуют усилению процесса радикализации</a:t>
            </a:r>
            <a:r>
              <a:rPr lang="en-US" sz="2000" dirty="0">
                <a:ea typeface="ＭＳ Ｐゴシック" pitchFamily="34" charset="-128"/>
              </a:rPr>
              <a:t>. </a:t>
            </a:r>
            <a:r>
              <a:rPr lang="ru-RU" sz="2000" dirty="0">
                <a:ea typeface="ＭＳ Ｐゴシック" pitchFamily="34" charset="-128"/>
              </a:rPr>
              <a:t>Результат такого взаимодействия сильно зависит от контекста и может отличаться от человека к человеку</a:t>
            </a:r>
            <a:r>
              <a:rPr lang="en-US" dirty="0">
                <a:ea typeface="ＭＳ Ｐゴシック" pitchFamily="34" charset="-128"/>
              </a:rPr>
              <a:t>.</a:t>
            </a:r>
            <a:endParaRPr lang="ru-RU" dirty="0">
              <a:ea typeface="ＭＳ Ｐゴシック" pitchFamily="34" charset="-128"/>
            </a:endParaRPr>
          </a:p>
          <a:p>
            <a:pPr marL="685800" lvl="1" indent="-457200"/>
            <a:r>
              <a:rPr lang="ru-RU" sz="2000" dirty="0">
                <a:ea typeface="ＭＳ Ｐゴシック" pitchFamily="34" charset="-128"/>
              </a:rPr>
              <a:t>Даже при наступлении таких </a:t>
            </a:r>
            <a:r>
              <a:rPr lang="en-US" sz="2000" dirty="0">
                <a:ea typeface="ＭＳ Ｐゴシック" pitchFamily="34" charset="-128"/>
              </a:rPr>
              <a:t>‘</a:t>
            </a:r>
            <a:r>
              <a:rPr lang="ru-RU" sz="2000" dirty="0">
                <a:ea typeface="ＭＳ Ｐゴシック" pitchFamily="34" charset="-128"/>
              </a:rPr>
              <a:t>благоприятствующих</a:t>
            </a:r>
            <a:r>
              <a:rPr lang="en-US" sz="2000" dirty="0">
                <a:ea typeface="ＭＳ Ｐゴシック" pitchFamily="34" charset="-128"/>
              </a:rPr>
              <a:t>’</a:t>
            </a:r>
            <a:r>
              <a:rPr lang="ru-RU" sz="2000" dirty="0">
                <a:ea typeface="ＭＳ Ｐゴシック" pitchFamily="34" charset="-128"/>
              </a:rPr>
              <a:t> факторов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процесс обычно инициируется неким событием-катализатором (потеря близкого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развод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политические события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ru-RU" sz="2000" dirty="0">
                <a:ea typeface="ＭＳ Ｐゴシック" pitchFamily="34" charset="-128"/>
              </a:rPr>
              <a:t>начало войны или конфликта</a:t>
            </a:r>
            <a:r>
              <a:rPr lang="en-US" sz="2000" dirty="0">
                <a:ea typeface="ＭＳ Ｐゴシック" pitchFamily="34" charset="-128"/>
              </a:rPr>
              <a:t>)</a:t>
            </a:r>
            <a:endParaRPr lang="ru-RU" sz="2000" dirty="0">
              <a:ea typeface="ＭＳ Ｐゴシック" pitchFamily="34" charset="-128"/>
            </a:endParaRPr>
          </a:p>
          <a:p>
            <a:pPr marL="685800" lvl="1" indent="-457200"/>
            <a:endParaRPr lang="ru-RU" dirty="0">
              <a:ea typeface="ＭＳ Ｐゴシック" pitchFamily="34" charset="-128"/>
            </a:endParaRPr>
          </a:p>
          <a:p>
            <a:pPr marL="685800" lvl="1" indent="-457200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69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ＭＳ Ｐゴシック" pitchFamily="34" charset="-128"/>
              </a:rPr>
              <a:t>Ключевые послания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8000" y="1148751"/>
            <a:ext cx="8483600" cy="5295900"/>
          </a:xfrm>
        </p:spPr>
        <p:txBody>
          <a:bodyPr/>
          <a:lstStyle/>
          <a:p>
            <a:pPr lvl="1" indent="0">
              <a:buNone/>
            </a:pPr>
            <a:endParaRPr lang="en-US" sz="1800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SzPct val="100000"/>
              <a:buFontTx/>
              <a:buChar char="•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B2A87B-0BA3-49FE-AEF8-7B7E8B3A4443}"/>
              </a:ext>
            </a:extLst>
          </p:cNvPr>
          <p:cNvSpPr txBox="1">
            <a:spLocks/>
          </p:cNvSpPr>
          <p:nvPr/>
        </p:nvSpPr>
        <p:spPr bwMode="auto">
          <a:xfrm>
            <a:off x="660400" y="1301151"/>
            <a:ext cx="84836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60000"/>
              <a:defRPr sz="2400" b="0" kern="1200">
                <a:solidFill>
                  <a:srgbClr val="6C6C6C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2286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100000"/>
              <a:buFont typeface="Arial"/>
              <a:buChar char="•"/>
              <a:defRPr sz="2400" kern="1200">
                <a:solidFill>
                  <a:srgbClr val="6C6C6C"/>
                </a:solidFill>
                <a:latin typeface="+mn-lt"/>
                <a:ea typeface="ＭＳ Ｐゴシック" charset="0"/>
                <a:cs typeface="+mn-cs"/>
              </a:defRPr>
            </a:lvl2pPr>
            <a:lvl3pPr marL="4572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120000"/>
              <a:buFont typeface="Arial"/>
              <a:buChar char="•"/>
              <a:defRPr sz="2000" kern="1200">
                <a:solidFill>
                  <a:srgbClr val="6C6C6C"/>
                </a:solidFill>
                <a:latin typeface="+mn-lt"/>
                <a:ea typeface="ＭＳ Ｐゴシック" charset="0"/>
                <a:cs typeface="Geneva" charset="0"/>
              </a:defRPr>
            </a:lvl3pPr>
            <a:lvl4pPr marL="7493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120000"/>
              <a:buFont typeface="Arial"/>
              <a:buChar char="•"/>
              <a:defRPr sz="2000" kern="1200">
                <a:solidFill>
                  <a:srgbClr val="6C6C6C"/>
                </a:solidFill>
                <a:latin typeface="+mn-lt"/>
                <a:ea typeface="Geneva" pitchFamily="-109" charset="-128"/>
                <a:cs typeface="Geneva" charset="0"/>
              </a:defRPr>
            </a:lvl4pPr>
            <a:lvl5pPr marL="10287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120000"/>
              <a:buFont typeface="Arial"/>
              <a:buChar char="•"/>
              <a:defRPr sz="2000" kern="1200">
                <a:solidFill>
                  <a:srgbClr val="6C6C6C"/>
                </a:solidFill>
                <a:latin typeface="+mn-lt"/>
                <a:ea typeface="Geneva" pitchFamily="-109" charset="-128"/>
                <a:cs typeface="Geneva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Font typeface="Arial"/>
              <a:buNone/>
            </a:pPr>
            <a:r>
              <a:rPr lang="ru-RU" dirty="0">
                <a:ea typeface="ＭＳ Ｐゴシック" pitchFamily="34" charset="-128"/>
              </a:rPr>
              <a:t>Благоприятствующими факторами обычно выступают</a:t>
            </a:r>
            <a:r>
              <a:rPr lang="en-US" dirty="0">
                <a:ea typeface="ＭＳ Ｐゴシック" pitchFamily="34" charset="-128"/>
              </a:rPr>
              <a:t>: </a:t>
            </a:r>
            <a:endParaRPr lang="ru-RU" dirty="0">
              <a:ea typeface="ＭＳ Ｐゴシック" pitchFamily="34" charset="-128"/>
            </a:endParaRP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ru-RU" dirty="0">
                <a:ea typeface="ＭＳ Ｐゴシック" pitchFamily="34" charset="-128"/>
              </a:rPr>
              <a:t>Воспринимаемая социальная несправедливость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дискриминация на основе социальных или иных маркеров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социальная изоляция в сообществах</a:t>
            </a:r>
            <a:endParaRPr lang="en-US" dirty="0">
              <a:ea typeface="ＭＳ Ｐゴシック" pitchFamily="34" charset="-128"/>
            </a:endParaRP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ru-RU" dirty="0">
                <a:ea typeface="ＭＳ Ｐゴシック" pitchFamily="34" charset="-128"/>
              </a:rPr>
              <a:t>Идеологическая обработка (индоктринация) женщин радикализированными мужьями и родственниками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ru-RU" dirty="0">
                <a:ea typeface="ＭＳ Ｐゴシック" pitchFamily="34" charset="-128"/>
              </a:rPr>
              <a:t>Экономические трудности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отсутствие перспектив на будущее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систематическое становление жертвами ксенофобии и мигрантофобии среди трудовых мигрантов – это благоприятствующие факторы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катализатором которых выступают такие условия как отсутствие (слабый) социальный контроль</a:t>
            </a:r>
            <a:r>
              <a:rPr lang="en-US" dirty="0">
                <a:ea typeface="ＭＳ Ｐゴシック" pitchFamily="34" charset="-128"/>
              </a:rPr>
              <a:t>,</a:t>
            </a:r>
            <a:r>
              <a:rPr lang="ru-RU" dirty="0">
                <a:ea typeface="ＭＳ Ｐゴシック" pitchFamily="34" charset="-128"/>
              </a:rPr>
              <a:t> наличие свободного времени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ru-RU" dirty="0">
                <a:ea typeface="ＭＳ Ｐゴシック" pitchFamily="34" charset="-128"/>
              </a:rPr>
              <a:t>доступа к Интернет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ru-RU" dirty="0">
                <a:ea typeface="ＭＳ Ｐゴシック" pitchFamily="34" charset="-128"/>
              </a:rPr>
              <a:t>и учениям различных рел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ru-RU" dirty="0">
                <a:ea typeface="ＭＳ Ｐゴシック" pitchFamily="34" charset="-128"/>
              </a:rPr>
              <a:t> течений</a:t>
            </a:r>
            <a:r>
              <a:rPr lang="en-US" dirty="0">
                <a:ea typeface="ＭＳ Ｐゴシック" pitchFamily="34" charset="-128"/>
              </a:rPr>
              <a:t>.</a:t>
            </a:r>
            <a:endParaRPr lang="ru-RU" dirty="0">
              <a:ea typeface="ＭＳ Ｐゴシック" pitchFamily="34" charset="-128"/>
            </a:endParaRPr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ru-RU" dirty="0">
              <a:ea typeface="ＭＳ Ｐゴシック" pitchFamily="34" charset="-128"/>
            </a:endParaRPr>
          </a:p>
          <a:p>
            <a:pPr marL="514350" lvl="1" indent="-285750">
              <a:buFontTx/>
              <a:buChar char="-"/>
            </a:pPr>
            <a:endParaRPr lang="en-US" sz="2000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SzPct val="100000"/>
              <a:buFontTx/>
              <a:buChar char="•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28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ＭＳ Ｐゴシック" pitchFamily="34" charset="-128"/>
              </a:rPr>
              <a:t>Ключевые послания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82951" y="1219200"/>
            <a:ext cx="8483600" cy="5486400"/>
          </a:xfrm>
        </p:spPr>
        <p:txBody>
          <a:bodyPr/>
          <a:lstStyle/>
          <a:p>
            <a:pPr lvl="1" indent="0">
              <a:buNone/>
            </a:pPr>
            <a:r>
              <a:rPr lang="ru-RU" dirty="0">
                <a:ea typeface="ＭＳ Ｐゴシック" pitchFamily="34" charset="-128"/>
              </a:rPr>
              <a:t>Проявление «сигналов» радикализации не должно рассматриваться как «причина»</a:t>
            </a:r>
            <a:r>
              <a:rPr lang="en-US" dirty="0">
                <a:ea typeface="ＭＳ Ｐゴシック" pitchFamily="34" charset="-128"/>
              </a:rPr>
              <a:t>,</a:t>
            </a:r>
            <a:r>
              <a:rPr lang="ru-RU" dirty="0">
                <a:ea typeface="ＭＳ Ｐゴシック" pitchFamily="34" charset="-128"/>
              </a:rPr>
              <a:t> но как «предпосылки»</a:t>
            </a:r>
            <a:r>
              <a:rPr lang="en-US" dirty="0">
                <a:ea typeface="ＭＳ Ｐゴシック" pitchFamily="34" charset="-128"/>
              </a:rPr>
              <a:t>: </a:t>
            </a: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Радикальное самоисключение (отторжение) от друзей </a:t>
            </a:r>
            <a:endParaRPr lang="en-US" dirty="0">
              <a:ea typeface="ＭＳ Ｐゴシック" pitchFamily="34" charset="-128"/>
            </a:endParaRP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Особо критическое отношение к «светкости» и политике </a:t>
            </a: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Оправдание идеологий ИГИЛ или других радикальных группировок</a:t>
            </a:r>
            <a:endParaRPr lang="en-US" dirty="0">
              <a:ea typeface="ＭＳ Ｐゴシック" pitchFamily="34" charset="-128"/>
            </a:endParaRP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Попытка обратить других в свою религию или насаждение другим своего религиозного мировоззрения </a:t>
            </a: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Распространение подстрекательских политических идей в социальных сетях</a:t>
            </a: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Ношение более строгого религиозного наряда </a:t>
            </a:r>
          </a:p>
          <a:p>
            <a:pPr marL="571500" lvl="1" indent="-342900"/>
            <a:r>
              <a:rPr lang="ru-RU" dirty="0">
                <a:ea typeface="ＭＳ Ｐゴシック" pitchFamily="34" charset="-128"/>
              </a:rPr>
              <a:t>Гомофобные высказывания </a:t>
            </a:r>
            <a:endParaRPr lang="en-US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571500" lvl="1" indent="-342900">
              <a:buFont typeface="Arial" pitchFamily="34" charset="0"/>
              <a:buChar char="•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SzPct val="100000"/>
              <a:buFontTx/>
              <a:buChar char="•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92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ＭＳ Ｐゴシック" pitchFamily="34" charset="-128"/>
              </a:rPr>
              <a:t>Ключевые послания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1761" y="1295400"/>
            <a:ext cx="8483600" cy="5372100"/>
          </a:xfrm>
        </p:spPr>
        <p:txBody>
          <a:bodyPr/>
          <a:lstStyle/>
          <a:p>
            <a:pPr lvl="1" indent="0">
              <a:buNone/>
            </a:pPr>
            <a:r>
              <a:rPr lang="ru-RU" dirty="0">
                <a:ea typeface="ＭＳ Ｐゴシック" pitchFamily="34" charset="-128"/>
              </a:rPr>
              <a:t>Женщины Кыргызстана – жертва и участники насильственного экстремизма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ru-RU" sz="2200" dirty="0"/>
              <a:t>Традиционно подчиненный и зависимый статус женщин делает их уязвимыми по отношению к психологическому, социальному, моральному и экономическому давлению со стороны мужчин-членов семьи</a:t>
            </a:r>
            <a:r>
              <a:rPr lang="en-US" sz="2200" dirty="0"/>
              <a:t>.</a:t>
            </a:r>
            <a:endParaRPr lang="en-US" sz="2200" dirty="0">
              <a:ea typeface="ＭＳ Ｐゴシック" pitchFamily="34" charset="-128"/>
            </a:endParaRPr>
          </a:p>
          <a:p>
            <a:pPr marL="571500" lvl="1" indent="-342900"/>
            <a:r>
              <a:rPr lang="ru-RU" sz="2200" dirty="0"/>
              <a:t>Слабое религиозное образование, недостаточная осведомленность о реальных событиях в Сирии и Ираке, слабые способности критического мышления + сильная зависимость от мужчин делают их неспособными противостоять мужскому давлению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ru-RU" sz="2200" dirty="0"/>
              <a:t>Радикализованные женщины распространяют радикальные идеологии из убеждения, пропагандируют радикальные идеи, выступают в качестве социальных сетевиков и организаторов.</a:t>
            </a:r>
            <a:endParaRPr lang="en-US" sz="2200" dirty="0">
              <a:ea typeface="ＭＳ Ｐゴシック" pitchFamily="34" charset="-128"/>
            </a:endParaRPr>
          </a:p>
          <a:p>
            <a:pPr marL="0" indent="0">
              <a:buSzPct val="100000"/>
              <a:buFontTx/>
              <a:buChar char="•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38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dian">
  <a:themeElements>
    <a:clrScheme name="UN Women">
      <a:dk1>
        <a:srgbClr val="009DDC"/>
      </a:dk1>
      <a:lt1>
        <a:sysClr val="window" lastClr="FFFFFF"/>
      </a:lt1>
      <a:dk2>
        <a:srgbClr val="009DDC"/>
      </a:dk2>
      <a:lt2>
        <a:srgbClr val="67B7E6"/>
      </a:lt2>
      <a:accent1>
        <a:srgbClr val="009DDC"/>
      </a:accent1>
      <a:accent2>
        <a:srgbClr val="67B7E6"/>
      </a:accent2>
      <a:accent3>
        <a:srgbClr val="009DDC"/>
      </a:accent3>
      <a:accent4>
        <a:srgbClr val="67B7E6"/>
      </a:accent4>
      <a:accent5>
        <a:srgbClr val="D8D8D8"/>
      </a:accent5>
      <a:accent6>
        <a:srgbClr val="BFBFBF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Publication_x0020_Date xmlns="56adb953-e64c-42d5-ac56-00c87ad1b741">2013-08-29T00:00:00-05:00</Publication_x0020_Date>
    <Resource_x0020_TypesTaxHTField1 xmlns="56adb953-e64c-42d5-ac56-00c87ad1b741">
      <Terms xmlns="http://schemas.microsoft.com/office/infopath/2007/PartnerControls">
        <TermInfo>
          <TermName>Guidelines</TermName>
          <TermId>7903eb50-b574-46b2-a366-4a47b2edb471</TermId>
        </TermInfo>
      </Terms>
    </Resource_x0020_TypesTaxHTField1>
    <Communications_x0020_Task xmlns="D17CE190-49CF-4822-9E8F-1370BB2D70D6">5</Communications_x0020_Task>
    <ThematicTaxHTField1 xmlns="56adb953-e64c-42d5-ac56-00c87ad1b741">
      <Terms xmlns="http://schemas.microsoft.com/office/infopath/2007/PartnerControls">
        <TermInfo>
          <TermName>Communications and Media</TermName>
          <TermId>8a516359-ea9c-470f-91b2-bff2ca744fe2</TermId>
        </TermInfo>
      </Terms>
    </ThematicTaxHTField1>
    <KpiDescription xmlns="http://schemas.microsoft.com/sharepoint/v3" xsi:nil="true"/>
    <IconOverlay xmlns="http://schemas.microsoft.com/sharepoint/v4" xsi:nil="true"/>
    <Document_x0020_Type xmlns="D17CE190-49CF-4822-9E8F-1370BB2D70D6">2</Document_x0020_Type>
    <FunctionalTaxHTField1 xmlns="56adb953-e64c-42d5-ac56-00c87ad1b741">
      <Terms xmlns="http://schemas.microsoft.com/office/infopath/2007/PartnerControls">
        <TermInfo>
          <TermName>Corporate Guidance</TermName>
          <TermId>64e57d2e-a617-4c09-aaa4-90223d4061bb</TermId>
        </TermInfo>
      </Terms>
    </FunctionalTaxHTField1>
    <TaxCatchAll xmlns="56adb953-e64c-42d5-ac56-00c87ad1b741">
      <Value>65</Value>
      <Value>15</Value>
      <Value>377</Value>
      <Value>1</Value>
    </TaxCatchAll>
    <Geo_x0020_CoverageTaxHTField1 xmlns="56adb953-e64c-42d5-ac56-00c87ad1b741">
      <Terms xmlns="http://schemas.microsoft.com/office/infopath/2007/PartnerControls">
        <TermInfo>
          <TermName>Global</TermName>
          <TermId>cba6f8e6-e37d-47b4-8d89-0137b471d7e7</TermId>
        </TermInfo>
      </Terms>
    </Geo_x0020_CoverageTaxHTField1>
    <Partners xmlns="a15e0e0f-4f4a-4916-abd0-83d6a9ed7276">No</Partners>
    <Websio_x0020_Document_x0020_Preview xmlns="56adb953-e64c-42d5-ac56-00c87ad1b741">/Intergovernmental-Support/Communications/_layouts/WebsioPreviewField/preview.aspx?ID=0a3a3294-95d7-4cd6-b94e-e8a336a45bcf&amp;WebID=94b87aec-6024-4833-9812-9f40f1559d7d&amp;SiteID=2651aae4-a096-43fe-a0db-b441b2f37e40</Websio_x0020_Document_x0020_Preview>
    <_dlc_DocId xmlns="56adb953-e64c-42d5-ac56-00c87ad1b741">UNWOMEN-829-88</_dlc_DocId>
    <_dlc_DocIdUrl xmlns="56adb953-e64c-42d5-ac56-00c87ad1b741">
      <Url>https://intra.unwomen.org/Intergovernmental-Support/Communications/_layouts/DocIdRedir.aspx?ID=UNWOMEN-829-88</Url>
      <Description>UNWOMEN-829-88</Description>
    </_dlc_DocIdUrl>
    <Resource_x0020_Types xmlns="56adb953-e64c-42d5-ac56-00c87ad1b741">77</Resource_x0020_Types>
    <Thematic xmlns="56adb953-e64c-42d5-ac56-00c87ad1b741">9</Thematic>
    <Organization_x002f_Author xmlns="56adb953-e64c-42d5-ac56-00c87ad1b741"/>
    <Geo_x0020_Coverage xmlns="56adb953-e64c-42d5-ac56-00c87ad1b741">7</Geo_x0020_Coverage>
    <_x0037_E05C71DB4034BDFA89CE79F8C26D2F7 xmlns="a15e0e0f-4f4a-4916-abd0-83d6a9ed7276">
      <Terms xmlns="http://schemas.microsoft.com/office/infopath/2007/PartnerControls">
        <TermInfo>
          <TermName>Communications and Media</TermName>
          <TermId>8a516359-ea9c-470f-91b2-bff2ca744fe2</TermId>
        </TermInfo>
      </Terms>
    </_x0037_E05C71DB4034BDFA89CE79F8C26D2F7>
    <Functional xmlns="56adb953-e64c-42d5-ac56-00c87ad1b741">389</Functional>
    <F3E3D1B019B84078931A33CF6481A798 xmlns="a15e0e0f-4f4a-4916-abd0-83d6a9ed7276">
      <Terms xmlns="http://schemas.microsoft.com/office/infopath/2007/PartnerControls">
        <TermInfo>
          <TermName>Guidance:Guidelines</TermName>
          <TermId>7903eb50-b574-46b2-a366-4a47b2edb471</TermId>
        </TermInfo>
      </Terms>
    </F3E3D1B019B84078931A33CF6481A798>
    <Communications_x0020_Task0 xmlns="D17CE190-49CF-4822-9E8F-1370BB2D70D6">5</Communications_x0020_Task0>
    <d005416fced9454aaf7937757ad56c02 xmlns="a15e0e0f-4f4a-4916-abd0-83d6a9ed7276">
      <Terms xmlns="http://schemas.microsoft.com/office/infopath/2007/PartnerControls">
        <TermInfo>
          <TermName>Corporate Guidance</TermName>
          <TermId>64e57d2e-a617-4c09-aaa4-90223d4061bb</TermId>
        </TermInfo>
      </Terms>
    </d005416fced9454aaf7937757ad56c02>
    <Document_x0020_Type0 xmlns="D17CE190-49CF-4822-9E8F-1370BB2D70D6">2</Document_x0020_Type0>
    <_x0030_CDCB5E4FA6C4BF3A38F13886B08B5F4 xmlns="a15e0e0f-4f4a-4916-abd0-83d6a9ed7276">
      <Terms xmlns="http://schemas.microsoft.com/office/infopath/2007/PartnerControls">
        <TermInfo>
          <TermName>Global</TermName>
          <TermId>cba6f8e6-e37d-47b4-8d89-0137b471d7e7</TermId>
        </TermInfo>
      </Terms>
    </_x0030_CDCB5E4FA6C4BF3A38F13886B08B5F4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 Women Resource Document Library Content Type" ma:contentTypeID="0x01010041200768A411F14EAB8D2A457F5B5CE5007EABBDDD7D134043B7D683007E88E5EE" ma:contentTypeVersion="52" ma:contentTypeDescription="UN Women Resource Document Library Content Type" ma:contentTypeScope="" ma:versionID="2449cb33f178366b752c116d486ffc0e">
  <xsd:schema xmlns:xsd="http://www.w3.org/2001/XMLSchema" xmlns:xs="http://www.w3.org/2001/XMLSchema" xmlns:p="http://schemas.microsoft.com/office/2006/metadata/properties" xmlns:ns1="http://schemas.microsoft.com/sharepoint/v3" xmlns:ns2="56adb953-e64c-42d5-ac56-00c87ad1b741" xmlns:ns3="ae2c6682-77dd-47b1-b3af-d00d9ff8ef0c" xmlns:ns4="http://schemas.microsoft.com/sharepoint/v4" targetNamespace="http://schemas.microsoft.com/office/2006/metadata/properties" ma:root="true" ma:fieldsID="8089d6205c7d762ca92f6b5b9988c097" ns1:_="" ns2:_="" ns3:_="" ns4:_="">
    <xsd:import namespace="http://schemas.microsoft.com/sharepoint/v3"/>
    <xsd:import namespace="56adb953-e64c-42d5-ac56-00c87ad1b741"/>
    <xsd:import namespace="ae2c6682-77dd-47b1-b3af-d00d9ff8ef0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Partners" minOccurs="0"/>
                <xsd:element ref="ns2:Pub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ThematicTaxHTField1" minOccurs="0"/>
                <xsd:element ref="ns2:TaxCatchAll" minOccurs="0"/>
                <xsd:element ref="ns2:TaxCatchAllLabel" minOccurs="0"/>
                <xsd:element ref="ns2:FunctionalTaxHTField1" minOccurs="0"/>
                <xsd:element ref="ns2:Resource_x0020_TypesTaxHTField1" minOccurs="0"/>
                <xsd:element ref="ns2:Geo_x0020_CoverageTaxHTField1" minOccurs="0"/>
                <xsd:element ref="ns3:Communications_x0020_Task" minOccurs="0"/>
                <xsd:element ref="ns3:Document_x0020_Type" minOccurs="0"/>
                <xsd:element ref="ns4:IconOverlay" minOccurs="0"/>
                <xsd:element ref="ns2:Websio_x0020_Document_x0020_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Long description of the document, if needed." ma:internalName="Kpi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db953-e64c-42d5-ac56-00c87ad1b741" elementFormDefault="qualified">
    <xsd:import namespace="http://schemas.microsoft.com/office/2006/documentManagement/types"/>
    <xsd:import namespace="http://schemas.microsoft.com/office/infopath/2007/PartnerControls"/>
    <xsd:element name="Partners" ma:index="7" nillable="true" ma:displayName="Partners" ma:default="No" ma:description="Should this document be accessible to partners?" ma:format="RadioButtons" ma:internalName="Partners">
      <xsd:simpleType>
        <xsd:restriction base="dms:Choice">
          <xsd:enumeration value="Yes"/>
          <xsd:enumeration value="No"/>
        </xsd:restriction>
      </xsd:simpleType>
    </xsd:element>
    <xsd:element name="Publication_x0020_Date" ma:index="8" nillable="true" ma:displayName="Publication Date" ma:format="DateOnly" ma:internalName="Publication_x0020_Date">
      <xsd:simpleType>
        <xsd:restriction base="dms:DateTime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hematicTaxHTField1" ma:index="14" ma:taxonomy="true" ma:internalName="ThematicTaxHTField1" ma:taxonomyFieldName="Thematic" ma:displayName="Thematic" ma:readOnly="false" ma:default="" ma:fieldId="{c2842b24-3fa7-4c72-bd2d-095184671510}" ma:taxonomyMulti="true" ma:sspId="953419a2-fa4a-45b4-acc4-ae14be512d4d" ma:termSetId="f14cdee4-40be-435b-bbd5-86a933fdc4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c90ebd97-676d-422a-afe9-60dc8f2b1b28}" ma:internalName="TaxCatchAll" ma:showField="CatchAllData" ma:web="56adb953-e64c-42d5-ac56-00c87ad1b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c90ebd97-676d-422a-afe9-60dc8f2b1b28}" ma:internalName="TaxCatchAllLabel" ma:readOnly="true" ma:showField="CatchAllDataLabel" ma:web="56adb953-e64c-42d5-ac56-00c87ad1b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unctionalTaxHTField1" ma:index="17" ma:taxonomy="true" ma:internalName="FunctionalTaxHTField1" ma:taxonomyFieldName="Functional" ma:displayName="Functional" ma:readOnly="false" ma:default="" ma:fieldId="{a37de926-3425-430a-a3af-49ce44f8f9fb}" ma:taxonomyMulti="true" ma:sspId="953419a2-fa4a-45b4-acc4-ae14be512d4d" ma:termSetId="5968d7ef-31bc-49e6-be4a-767dec8f6c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source_x0020_TypesTaxHTField1" ma:index="18" ma:taxonomy="true" ma:internalName="Resource_x0020_TypesTaxHTField1" ma:taxonomyFieldName="Resource_x0020_Types" ma:displayName="Resource Types" ma:default="" ma:fieldId="{32bfa0b7-6ad4-4e79-a4ce-c9367ecd2865}" ma:taxonomyMulti="true" ma:sspId="953419a2-fa4a-45b4-acc4-ae14be512d4d" ma:termSetId="3dc615cc-bad3-4e10-8bb7-e08f30a2f2a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eo_x0020_CoverageTaxHTField1" ma:index="19" ma:taxonomy="true" ma:internalName="Geo_x0020_CoverageTaxHTField1" ma:taxonomyFieldName="Geo_x0020_Coverage" ma:displayName="Geo Coverage" ma:readOnly="false" ma:default="" ma:fieldId="{1f225362-cf59-41df-8047-e7e0445eac7c}" ma:taxonomyMulti="true" ma:sspId="953419a2-fa4a-45b4-acc4-ae14be512d4d" ma:termSetId="1ff15ef9-9446-4280-a2be-7e852d2cf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sio_x0020_Document_x0020_Preview" ma:index="27" nillable="true" ma:displayName="Websio Document Preview" ma:hidden="true" ma:internalName="Websio_x0020_Document_x0020_Preview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c6682-77dd-47b1-b3af-d00d9ff8ef0c" elementFormDefault="qualified">
    <xsd:import namespace="http://schemas.microsoft.com/office/2006/documentManagement/types"/>
    <xsd:import namespace="http://schemas.microsoft.com/office/infopath/2007/PartnerControls"/>
    <xsd:element name="Communications_x0020_Task" ma:index="24" nillable="true" ma:displayName="Communications Task" ma:list="{96e64c3b-35f2-45ef-b343-af74889785d2}" ma:internalName="Communications_x0020_Task" ma:showField="Title">
      <xsd:simpleType>
        <xsd:restriction base="dms:Lookup"/>
      </xsd:simpleType>
    </xsd:element>
    <xsd:element name="Document_x0020_Type" ma:index="25" nillable="true" ma:displayName="Document Type" ma:list="{bef163d6-cab7-47bf-a80a-d28ffb1530fc}" ma:internalName="Document_x0020_Type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0E12F0-CBEF-4384-B17D-539FA0C5906C}">
  <ds:schemaRefs>
    <ds:schemaRef ds:uri="http://schemas.microsoft.com/office/2006/metadata/properties"/>
    <ds:schemaRef ds:uri="http://schemas.microsoft.com/office/infopath/2007/PartnerControls"/>
    <ds:schemaRef ds:uri="56adb953-e64c-42d5-ac56-00c87ad1b741"/>
    <ds:schemaRef ds:uri="D17CE190-49CF-4822-9E8F-1370BB2D70D6"/>
    <ds:schemaRef ds:uri="http://schemas.microsoft.com/sharepoint/v3"/>
    <ds:schemaRef ds:uri="http://schemas.microsoft.com/sharepoint/v4"/>
    <ds:schemaRef ds:uri="a15e0e0f-4f4a-4916-abd0-83d6a9ed7276"/>
  </ds:schemaRefs>
</ds:datastoreItem>
</file>

<file path=customXml/itemProps2.xml><?xml version="1.0" encoding="utf-8"?>
<ds:datastoreItem xmlns:ds="http://schemas.openxmlformats.org/officeDocument/2006/customXml" ds:itemID="{3A85259C-1197-4D92-A45E-78952977F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02C4E3-4FD3-4AAE-903F-E86F191CEAE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EAC2B71-1510-49CA-853C-15A169D64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adb953-e64c-42d5-ac56-00c87ad1b741"/>
    <ds:schemaRef ds:uri="ae2c6682-77dd-47b1-b3af-d00d9ff8ef0c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404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Geneva</vt:lpstr>
      <vt:lpstr>Tw Cen MT</vt:lpstr>
      <vt:lpstr>Wingdings</vt:lpstr>
      <vt:lpstr>3_Median</vt:lpstr>
      <vt:lpstr>“Using Research Results for Social Norm Messaging: PVE Context”</vt:lpstr>
      <vt:lpstr>О чем говорит исследования?</vt:lpstr>
      <vt:lpstr>Ключевые послания</vt:lpstr>
      <vt:lpstr>Ключевые послания</vt:lpstr>
      <vt:lpstr>Ключевые послания</vt:lpstr>
      <vt:lpstr>Ключевые послания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UN Women branding</dc:title>
  <dc:creator>Beatrice Frey</dc:creator>
  <cp:lastModifiedBy>Aikokul Maksutova</cp:lastModifiedBy>
  <cp:revision>23</cp:revision>
  <dcterms:created xsi:type="dcterms:W3CDTF">2013-08-29T17:18:42Z</dcterms:created>
  <dcterms:modified xsi:type="dcterms:W3CDTF">2018-12-06T12:48:01Z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0x010100BC3009D6354044EF864EC9E8008D223000F67AB73DD8CB6F42AD92C7C80310D69C</vt:lpwstr>
  </property>
  <property fmtid="{D5CDD505-2E9C-101B-9397-08002B2CF9AE}" pid="3" name="_dlc_DocIdItemGuid">
    <vt:lpwstr>0a3a3294-95d7-4cd6-b94e-e8a336a45bcf</vt:lpwstr>
  </property>
  <property fmtid="{D5CDD505-2E9C-101B-9397-08002B2CF9AE}" pid="4" name="Resource Types">
    <vt:lpwstr>65;#Guidelines|7903eb50-b574-46b2-a366-4a47b2edb471</vt:lpwstr>
  </property>
  <property fmtid="{D5CDD505-2E9C-101B-9397-08002B2CF9AE}" pid="5" name="Functional">
    <vt:lpwstr>377;#Corporate Guidance|64e57d2e-a617-4c09-aaa4-90223d4061bb</vt:lpwstr>
  </property>
  <property fmtid="{D5CDD505-2E9C-101B-9397-08002B2CF9AE}" pid="6" name="Geo Coverage">
    <vt:lpwstr>15;#Global|cba6f8e6-e37d-47b4-8d89-0137b471d7e7</vt:lpwstr>
  </property>
  <property fmtid="{D5CDD505-2E9C-101B-9397-08002B2CF9AE}" pid="7" name="Thematic">
    <vt:lpwstr>1;#Communications and Media|8a516359-ea9c-470f-91b2-bff2ca744fe2</vt:lpwstr>
  </property>
</Properties>
</file>