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5" r:id="rId4"/>
    <p:sldId id="276" r:id="rId5"/>
    <p:sldId id="277" r:id="rId6"/>
    <p:sldId id="268" r:id="rId7"/>
    <p:sldId id="269" r:id="rId8"/>
    <p:sldId id="270" r:id="rId9"/>
    <p:sldId id="279" r:id="rId10"/>
    <p:sldId id="281" r:id="rId11"/>
    <p:sldId id="28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0B57BA-24D2-4565-A6A4-670CCEA9DB8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0DE41D-9DA5-49C4-B57F-557574D62127}">
      <dgm:prSet custT="1"/>
      <dgm:spPr/>
      <dgm:t>
        <a:bodyPr/>
        <a:lstStyle/>
        <a:p>
          <a:r>
            <a:rPr lang="ru-RU" sz="2400" dirty="0" smtClean="0"/>
            <a:t>Закон РТ «О борьбе с экстремизмом» (2003 г.)</a:t>
          </a:r>
          <a:endParaRPr lang="ru-RU" sz="2400" dirty="0"/>
        </a:p>
      </dgm:t>
    </dgm:pt>
    <dgm:pt modelId="{01EF468D-463E-42EC-9775-DC4B2C62998D}" type="parTrans" cxnId="{5C00BE80-5F21-4F19-8F5B-67C561E59C45}">
      <dgm:prSet/>
      <dgm:spPr/>
      <dgm:t>
        <a:bodyPr/>
        <a:lstStyle/>
        <a:p>
          <a:endParaRPr lang="ru-RU"/>
        </a:p>
      </dgm:t>
    </dgm:pt>
    <dgm:pt modelId="{543DB2D1-0BD6-48A4-AEC5-A4E100F74E66}" type="sibTrans" cxnId="{5C00BE80-5F21-4F19-8F5B-67C561E59C45}">
      <dgm:prSet/>
      <dgm:spPr/>
      <dgm:t>
        <a:bodyPr/>
        <a:lstStyle/>
        <a:p>
          <a:endParaRPr lang="ru-RU"/>
        </a:p>
      </dgm:t>
    </dgm:pt>
    <dgm:pt modelId="{7654BDB5-E626-442F-BB63-0EDD0FD1093E}">
      <dgm:prSet custT="1"/>
      <dgm:spPr/>
      <dgm:t>
        <a:bodyPr/>
        <a:lstStyle/>
        <a:p>
          <a:r>
            <a:rPr lang="ru-RU" sz="2400" dirty="0" smtClean="0"/>
            <a:t>Единая Концепция Республики Таджикистан по борьбе с экстремизмом и терроризмом (2006 г.)</a:t>
          </a:r>
          <a:endParaRPr lang="ru-RU" sz="2400" dirty="0"/>
        </a:p>
      </dgm:t>
    </dgm:pt>
    <dgm:pt modelId="{F561195C-467C-4072-B40F-5B453D8C3591}" type="parTrans" cxnId="{68B62BC5-9EFB-44DE-B553-BE763132CC04}">
      <dgm:prSet/>
      <dgm:spPr/>
      <dgm:t>
        <a:bodyPr/>
        <a:lstStyle/>
        <a:p>
          <a:endParaRPr lang="ru-RU"/>
        </a:p>
      </dgm:t>
    </dgm:pt>
    <dgm:pt modelId="{C058BCB4-8F12-476E-9261-9C692EA10056}" type="sibTrans" cxnId="{68B62BC5-9EFB-44DE-B553-BE763132CC04}">
      <dgm:prSet/>
      <dgm:spPr/>
      <dgm:t>
        <a:bodyPr/>
        <a:lstStyle/>
        <a:p>
          <a:endParaRPr lang="ru-RU"/>
        </a:p>
      </dgm:t>
    </dgm:pt>
    <dgm:pt modelId="{D308AEC7-1BD0-4A56-851F-FBEEA78F8256}">
      <dgm:prSet custT="1"/>
      <dgm:spPr/>
      <dgm:t>
        <a:bodyPr/>
        <a:lstStyle/>
        <a:p>
          <a:r>
            <a:rPr lang="ru-RU" sz="2400" dirty="0" smtClean="0"/>
            <a:t>Национальная стратегия Республики Таджикистан по противодействию экстремизму и терроризму на 2016-2020 годы (2016 г.)</a:t>
          </a:r>
          <a:endParaRPr lang="ru-RU" sz="2400" dirty="0"/>
        </a:p>
      </dgm:t>
    </dgm:pt>
    <dgm:pt modelId="{F1C8C0AC-40B6-4CDC-A946-0CF757A07716}" type="parTrans" cxnId="{07A439C3-249F-4C88-AAD7-1FD8DE652889}">
      <dgm:prSet/>
      <dgm:spPr/>
      <dgm:t>
        <a:bodyPr/>
        <a:lstStyle/>
        <a:p>
          <a:endParaRPr lang="ru-RU"/>
        </a:p>
      </dgm:t>
    </dgm:pt>
    <dgm:pt modelId="{6263BD56-2287-4363-981B-1905BC7893BD}" type="sibTrans" cxnId="{07A439C3-249F-4C88-AAD7-1FD8DE652889}">
      <dgm:prSet/>
      <dgm:spPr/>
      <dgm:t>
        <a:bodyPr/>
        <a:lstStyle/>
        <a:p>
          <a:endParaRPr lang="ru-RU"/>
        </a:p>
      </dgm:t>
    </dgm:pt>
    <dgm:pt modelId="{9CEAE2A2-762C-4328-9382-CB15FBC670AF}" type="pres">
      <dgm:prSet presAssocID="{AC0B57BA-24D2-4565-A6A4-670CCEA9DB8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CA8826-D46A-4962-A79E-B0413FD3E239}" type="pres">
      <dgm:prSet presAssocID="{460DE41D-9DA5-49C4-B57F-557574D62127}" presName="parentLin" presStyleCnt="0"/>
      <dgm:spPr/>
    </dgm:pt>
    <dgm:pt modelId="{B7C42F33-F88D-414F-9BAE-83D7540022E3}" type="pres">
      <dgm:prSet presAssocID="{460DE41D-9DA5-49C4-B57F-557574D6212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1594E38-B5D2-4EA5-8959-4A3A9D24CB92}" type="pres">
      <dgm:prSet presAssocID="{460DE41D-9DA5-49C4-B57F-557574D62127}" presName="parentText" presStyleLbl="node1" presStyleIdx="0" presStyleCnt="3" custScaleX="102277" custScaleY="99597" custLinFactNeighborX="-32382" custLinFactNeighborY="272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A5DF3A-462A-4B2B-99C1-AA7EA8BBD370}" type="pres">
      <dgm:prSet presAssocID="{460DE41D-9DA5-49C4-B57F-557574D62127}" presName="negativeSpace" presStyleCnt="0"/>
      <dgm:spPr/>
    </dgm:pt>
    <dgm:pt modelId="{38195ED5-33F0-44D2-A243-01A7DD89563F}" type="pres">
      <dgm:prSet presAssocID="{460DE41D-9DA5-49C4-B57F-557574D62127}" presName="childText" presStyleLbl="conFgAcc1" presStyleIdx="0" presStyleCnt="3">
        <dgm:presLayoutVars>
          <dgm:bulletEnabled val="1"/>
        </dgm:presLayoutVars>
      </dgm:prSet>
      <dgm:spPr/>
    </dgm:pt>
    <dgm:pt modelId="{70FD3287-8894-45A3-999E-E7DEE10DB548}" type="pres">
      <dgm:prSet presAssocID="{543DB2D1-0BD6-48A4-AEC5-A4E100F74E66}" presName="spaceBetweenRectangles" presStyleCnt="0"/>
      <dgm:spPr/>
    </dgm:pt>
    <dgm:pt modelId="{35A4295C-D070-467C-93A4-2700CCDB0B02}" type="pres">
      <dgm:prSet presAssocID="{7654BDB5-E626-442F-BB63-0EDD0FD1093E}" presName="parentLin" presStyleCnt="0"/>
      <dgm:spPr/>
    </dgm:pt>
    <dgm:pt modelId="{450CAC8F-AA9B-4CD7-ADDA-2796D589FD3A}" type="pres">
      <dgm:prSet presAssocID="{7654BDB5-E626-442F-BB63-0EDD0FD1093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DACBC3F-5DD8-477C-A413-6CB0A274C8E2}" type="pres">
      <dgm:prSet presAssocID="{7654BDB5-E626-442F-BB63-0EDD0FD1093E}" presName="parentText" presStyleLbl="node1" presStyleIdx="1" presStyleCnt="3" custScaleX="115519" custScaleY="2062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22E296-0CDA-4B21-B105-E43F58BE77B8}" type="pres">
      <dgm:prSet presAssocID="{7654BDB5-E626-442F-BB63-0EDD0FD1093E}" presName="negativeSpace" presStyleCnt="0"/>
      <dgm:spPr/>
    </dgm:pt>
    <dgm:pt modelId="{007F9CDA-1D12-4AB3-BACF-B18658C53320}" type="pres">
      <dgm:prSet presAssocID="{7654BDB5-E626-442F-BB63-0EDD0FD1093E}" presName="childText" presStyleLbl="conFgAcc1" presStyleIdx="1" presStyleCnt="3">
        <dgm:presLayoutVars>
          <dgm:bulletEnabled val="1"/>
        </dgm:presLayoutVars>
      </dgm:prSet>
      <dgm:spPr/>
    </dgm:pt>
    <dgm:pt modelId="{EEB609F1-48A1-4BE1-82E3-455DA533131B}" type="pres">
      <dgm:prSet presAssocID="{C058BCB4-8F12-476E-9261-9C692EA10056}" presName="spaceBetweenRectangles" presStyleCnt="0"/>
      <dgm:spPr/>
    </dgm:pt>
    <dgm:pt modelId="{1DF37612-6E2A-4E88-BBAE-74D2C104496C}" type="pres">
      <dgm:prSet presAssocID="{D308AEC7-1BD0-4A56-851F-FBEEA78F8256}" presName="parentLin" presStyleCnt="0"/>
      <dgm:spPr/>
    </dgm:pt>
    <dgm:pt modelId="{CE8F7610-95C2-49CF-ACB4-B8D771639BF6}" type="pres">
      <dgm:prSet presAssocID="{D308AEC7-1BD0-4A56-851F-FBEEA78F825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FF57FC2-97D8-4505-A6C2-79020F9D3604}" type="pres">
      <dgm:prSet presAssocID="{D308AEC7-1BD0-4A56-851F-FBEEA78F8256}" presName="parentText" presStyleLbl="node1" presStyleIdx="2" presStyleCnt="3" custScaleX="121613" custScaleY="2950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EC38A8-E706-4815-A871-C5EADC5EC526}" type="pres">
      <dgm:prSet presAssocID="{D308AEC7-1BD0-4A56-851F-FBEEA78F8256}" presName="negativeSpace" presStyleCnt="0"/>
      <dgm:spPr/>
    </dgm:pt>
    <dgm:pt modelId="{2CD67E00-647F-4F1E-8751-B5E6A50FBC5C}" type="pres">
      <dgm:prSet presAssocID="{D308AEC7-1BD0-4A56-851F-FBEEA78F825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8B62BC5-9EFB-44DE-B553-BE763132CC04}" srcId="{AC0B57BA-24D2-4565-A6A4-670CCEA9DB8A}" destId="{7654BDB5-E626-442F-BB63-0EDD0FD1093E}" srcOrd="1" destOrd="0" parTransId="{F561195C-467C-4072-B40F-5B453D8C3591}" sibTransId="{C058BCB4-8F12-476E-9261-9C692EA10056}"/>
    <dgm:cxn modelId="{24E9D473-FD8A-4F8C-8C88-6BE142EEA9A8}" type="presOf" srcId="{7654BDB5-E626-442F-BB63-0EDD0FD1093E}" destId="{BDACBC3F-5DD8-477C-A413-6CB0A274C8E2}" srcOrd="1" destOrd="0" presId="urn:microsoft.com/office/officeart/2005/8/layout/list1"/>
    <dgm:cxn modelId="{252FA7F2-137E-423E-9F75-43F5F436F005}" type="presOf" srcId="{460DE41D-9DA5-49C4-B57F-557574D62127}" destId="{B7C42F33-F88D-414F-9BAE-83D7540022E3}" srcOrd="0" destOrd="0" presId="urn:microsoft.com/office/officeart/2005/8/layout/list1"/>
    <dgm:cxn modelId="{9D0CA15C-8690-4007-A266-4C36F3BC4AF5}" type="presOf" srcId="{460DE41D-9DA5-49C4-B57F-557574D62127}" destId="{C1594E38-B5D2-4EA5-8959-4A3A9D24CB92}" srcOrd="1" destOrd="0" presId="urn:microsoft.com/office/officeart/2005/8/layout/list1"/>
    <dgm:cxn modelId="{29984BC3-2750-4F4B-B546-8A165EE8BA5D}" type="presOf" srcId="{D308AEC7-1BD0-4A56-851F-FBEEA78F8256}" destId="{CE8F7610-95C2-49CF-ACB4-B8D771639BF6}" srcOrd="0" destOrd="0" presId="urn:microsoft.com/office/officeart/2005/8/layout/list1"/>
    <dgm:cxn modelId="{6AB43575-BC50-4597-B829-7D27F7DF9A30}" type="presOf" srcId="{AC0B57BA-24D2-4565-A6A4-670CCEA9DB8A}" destId="{9CEAE2A2-762C-4328-9382-CB15FBC670AF}" srcOrd="0" destOrd="0" presId="urn:microsoft.com/office/officeart/2005/8/layout/list1"/>
    <dgm:cxn modelId="{896A67DF-7BF7-49CB-8EAB-C3F9142ACEA4}" type="presOf" srcId="{D308AEC7-1BD0-4A56-851F-FBEEA78F8256}" destId="{0FF57FC2-97D8-4505-A6C2-79020F9D3604}" srcOrd="1" destOrd="0" presId="urn:microsoft.com/office/officeart/2005/8/layout/list1"/>
    <dgm:cxn modelId="{07A439C3-249F-4C88-AAD7-1FD8DE652889}" srcId="{AC0B57BA-24D2-4565-A6A4-670CCEA9DB8A}" destId="{D308AEC7-1BD0-4A56-851F-FBEEA78F8256}" srcOrd="2" destOrd="0" parTransId="{F1C8C0AC-40B6-4CDC-A946-0CF757A07716}" sibTransId="{6263BD56-2287-4363-981B-1905BC7893BD}"/>
    <dgm:cxn modelId="{32966720-0B2A-4CB9-9315-22FC0239A825}" type="presOf" srcId="{7654BDB5-E626-442F-BB63-0EDD0FD1093E}" destId="{450CAC8F-AA9B-4CD7-ADDA-2796D589FD3A}" srcOrd="0" destOrd="0" presId="urn:microsoft.com/office/officeart/2005/8/layout/list1"/>
    <dgm:cxn modelId="{5C00BE80-5F21-4F19-8F5B-67C561E59C45}" srcId="{AC0B57BA-24D2-4565-A6A4-670CCEA9DB8A}" destId="{460DE41D-9DA5-49C4-B57F-557574D62127}" srcOrd="0" destOrd="0" parTransId="{01EF468D-463E-42EC-9775-DC4B2C62998D}" sibTransId="{543DB2D1-0BD6-48A4-AEC5-A4E100F74E66}"/>
    <dgm:cxn modelId="{4C332CCB-612C-430D-A225-ADDDC7A00B04}" type="presParOf" srcId="{9CEAE2A2-762C-4328-9382-CB15FBC670AF}" destId="{D1CA8826-D46A-4962-A79E-B0413FD3E239}" srcOrd="0" destOrd="0" presId="urn:microsoft.com/office/officeart/2005/8/layout/list1"/>
    <dgm:cxn modelId="{BA28DDA2-C0BE-433B-A8FB-B957A7FDC735}" type="presParOf" srcId="{D1CA8826-D46A-4962-A79E-B0413FD3E239}" destId="{B7C42F33-F88D-414F-9BAE-83D7540022E3}" srcOrd="0" destOrd="0" presId="urn:microsoft.com/office/officeart/2005/8/layout/list1"/>
    <dgm:cxn modelId="{20802C4D-D8C7-4B8E-B80E-33C7611CE1B5}" type="presParOf" srcId="{D1CA8826-D46A-4962-A79E-B0413FD3E239}" destId="{C1594E38-B5D2-4EA5-8959-4A3A9D24CB92}" srcOrd="1" destOrd="0" presId="urn:microsoft.com/office/officeart/2005/8/layout/list1"/>
    <dgm:cxn modelId="{FF5180EC-7F02-48C5-B4AD-7B5C283B2DD6}" type="presParOf" srcId="{9CEAE2A2-762C-4328-9382-CB15FBC670AF}" destId="{FDA5DF3A-462A-4B2B-99C1-AA7EA8BBD370}" srcOrd="1" destOrd="0" presId="urn:microsoft.com/office/officeart/2005/8/layout/list1"/>
    <dgm:cxn modelId="{67AD5E77-F484-4D35-88C9-340B3522BBD7}" type="presParOf" srcId="{9CEAE2A2-762C-4328-9382-CB15FBC670AF}" destId="{38195ED5-33F0-44D2-A243-01A7DD89563F}" srcOrd="2" destOrd="0" presId="urn:microsoft.com/office/officeart/2005/8/layout/list1"/>
    <dgm:cxn modelId="{941D1806-DB9A-41C6-A139-E86878C50BA5}" type="presParOf" srcId="{9CEAE2A2-762C-4328-9382-CB15FBC670AF}" destId="{70FD3287-8894-45A3-999E-E7DEE10DB548}" srcOrd="3" destOrd="0" presId="urn:microsoft.com/office/officeart/2005/8/layout/list1"/>
    <dgm:cxn modelId="{35D57F0A-946C-454D-9287-BD9575997153}" type="presParOf" srcId="{9CEAE2A2-762C-4328-9382-CB15FBC670AF}" destId="{35A4295C-D070-467C-93A4-2700CCDB0B02}" srcOrd="4" destOrd="0" presId="urn:microsoft.com/office/officeart/2005/8/layout/list1"/>
    <dgm:cxn modelId="{93471306-9B2C-463C-943A-F811A7CC674C}" type="presParOf" srcId="{35A4295C-D070-467C-93A4-2700CCDB0B02}" destId="{450CAC8F-AA9B-4CD7-ADDA-2796D589FD3A}" srcOrd="0" destOrd="0" presId="urn:microsoft.com/office/officeart/2005/8/layout/list1"/>
    <dgm:cxn modelId="{121848E3-A906-43E6-8F3A-B179C3C6E24F}" type="presParOf" srcId="{35A4295C-D070-467C-93A4-2700CCDB0B02}" destId="{BDACBC3F-5DD8-477C-A413-6CB0A274C8E2}" srcOrd="1" destOrd="0" presId="urn:microsoft.com/office/officeart/2005/8/layout/list1"/>
    <dgm:cxn modelId="{F4BE5FB7-EB39-47AE-A180-673C5C919EA0}" type="presParOf" srcId="{9CEAE2A2-762C-4328-9382-CB15FBC670AF}" destId="{D922E296-0CDA-4B21-B105-E43F58BE77B8}" srcOrd="5" destOrd="0" presId="urn:microsoft.com/office/officeart/2005/8/layout/list1"/>
    <dgm:cxn modelId="{A1EE0196-701D-4EF0-B531-1CFA07AB46C8}" type="presParOf" srcId="{9CEAE2A2-762C-4328-9382-CB15FBC670AF}" destId="{007F9CDA-1D12-4AB3-BACF-B18658C53320}" srcOrd="6" destOrd="0" presId="urn:microsoft.com/office/officeart/2005/8/layout/list1"/>
    <dgm:cxn modelId="{82CF233A-6602-4579-B14D-209FAA92398C}" type="presParOf" srcId="{9CEAE2A2-762C-4328-9382-CB15FBC670AF}" destId="{EEB609F1-48A1-4BE1-82E3-455DA533131B}" srcOrd="7" destOrd="0" presId="urn:microsoft.com/office/officeart/2005/8/layout/list1"/>
    <dgm:cxn modelId="{9C6A7A96-B521-4EE3-957B-4FE1DFAC3BCD}" type="presParOf" srcId="{9CEAE2A2-762C-4328-9382-CB15FBC670AF}" destId="{1DF37612-6E2A-4E88-BBAE-74D2C104496C}" srcOrd="8" destOrd="0" presId="urn:microsoft.com/office/officeart/2005/8/layout/list1"/>
    <dgm:cxn modelId="{32B34753-16C2-47F3-BC6B-EB0FC4DC46EE}" type="presParOf" srcId="{1DF37612-6E2A-4E88-BBAE-74D2C104496C}" destId="{CE8F7610-95C2-49CF-ACB4-B8D771639BF6}" srcOrd="0" destOrd="0" presId="urn:microsoft.com/office/officeart/2005/8/layout/list1"/>
    <dgm:cxn modelId="{BDC4E54E-2C4E-436B-B42E-A092661307EB}" type="presParOf" srcId="{1DF37612-6E2A-4E88-BBAE-74D2C104496C}" destId="{0FF57FC2-97D8-4505-A6C2-79020F9D3604}" srcOrd="1" destOrd="0" presId="urn:microsoft.com/office/officeart/2005/8/layout/list1"/>
    <dgm:cxn modelId="{2F600C24-B648-4D0B-92EE-8D71B4B64470}" type="presParOf" srcId="{9CEAE2A2-762C-4328-9382-CB15FBC670AF}" destId="{53EC38A8-E706-4815-A871-C5EADC5EC526}" srcOrd="9" destOrd="0" presId="urn:microsoft.com/office/officeart/2005/8/layout/list1"/>
    <dgm:cxn modelId="{A0FA5DD8-9C9C-4DCD-8919-158069F750BA}" type="presParOf" srcId="{9CEAE2A2-762C-4328-9382-CB15FBC670AF}" destId="{2CD67E00-647F-4F1E-8751-B5E6A50FBC5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483E8E-7338-4944-AAA0-C23CCE1229B5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22D828-DD85-4C09-AF05-0EB2013F6A7B}">
      <dgm:prSet phldrT="[Текст]" custT="1"/>
      <dgm:spPr/>
      <dgm:t>
        <a:bodyPr/>
        <a:lstStyle/>
        <a:p>
          <a:pPr algn="just"/>
          <a:r>
            <a:rPr lang="ru-RU" sz="1600" dirty="0" smtClean="0"/>
            <a:t>- Повышение уровня правовой культуры общества и социально-правовой защищенности личности;</a:t>
          </a:r>
        </a:p>
        <a:p>
          <a:pPr algn="just"/>
          <a:r>
            <a:rPr lang="ru-RU" sz="1600" dirty="0" smtClean="0"/>
            <a:t>- Устранение социально-экономических предпосылок экстремизма и </a:t>
          </a:r>
          <a:r>
            <a:rPr lang="ru-RU" sz="1600" dirty="0" err="1" smtClean="0"/>
            <a:t>радикализации</a:t>
          </a:r>
          <a:r>
            <a:rPr lang="ru-RU" sz="1600" dirty="0" smtClean="0"/>
            <a:t>, ведущих к терроризму;</a:t>
          </a:r>
        </a:p>
        <a:p>
          <a:pPr algn="just"/>
          <a:r>
            <a:rPr lang="ru-RU" sz="1600" dirty="0" smtClean="0"/>
            <a:t>- Формирование национальной идеи и усиление идеологической работы;</a:t>
          </a:r>
        </a:p>
        <a:p>
          <a:pPr algn="just"/>
          <a:r>
            <a:rPr lang="ru-RU" sz="1600" dirty="0" smtClean="0"/>
            <a:t>- Предупреждение экстремизма и формирование культуры толерантности в религиозной среде ;</a:t>
          </a:r>
          <a:endParaRPr lang="ru-RU" sz="1600" dirty="0"/>
        </a:p>
      </dgm:t>
    </dgm:pt>
    <dgm:pt modelId="{96F4DA5E-713C-43A9-937F-01C439E0BC9E}" type="parTrans" cxnId="{3BAFB562-4E8E-4B7E-BCC0-7466E453823B}">
      <dgm:prSet/>
      <dgm:spPr/>
      <dgm:t>
        <a:bodyPr/>
        <a:lstStyle/>
        <a:p>
          <a:endParaRPr lang="ru-RU"/>
        </a:p>
      </dgm:t>
    </dgm:pt>
    <dgm:pt modelId="{8EBA4DDB-67EA-43E5-8DE3-CD5308BD7AC3}" type="sibTrans" cxnId="{3BAFB562-4E8E-4B7E-BCC0-7466E453823B}">
      <dgm:prSet/>
      <dgm:spPr/>
      <dgm:t>
        <a:bodyPr/>
        <a:lstStyle/>
        <a:p>
          <a:endParaRPr lang="ru-RU"/>
        </a:p>
      </dgm:t>
    </dgm:pt>
    <dgm:pt modelId="{7DF264C7-ACFF-46DF-A378-65052BACC227}">
      <dgm:prSet phldrT="[Текст]" custT="1"/>
      <dgm:spPr/>
      <dgm:t>
        <a:bodyPr/>
        <a:lstStyle/>
        <a:p>
          <a:pPr algn="l"/>
          <a:r>
            <a:rPr lang="ru-RU" sz="1600" dirty="0" smtClean="0"/>
            <a:t>- Профилактика экстремизма и </a:t>
          </a:r>
          <a:r>
            <a:rPr lang="ru-RU" sz="1600" dirty="0" err="1" smtClean="0"/>
            <a:t>радикализации</a:t>
          </a:r>
          <a:r>
            <a:rPr lang="ru-RU" sz="1600" dirty="0" smtClean="0"/>
            <a:t> среди несовершеннолетних и молодежи;</a:t>
          </a:r>
        </a:p>
        <a:p>
          <a:pPr algn="l"/>
          <a:r>
            <a:rPr lang="ru-RU" sz="1600" dirty="0" smtClean="0"/>
            <a:t>- Тендерные аспекты-;</a:t>
          </a:r>
        </a:p>
        <a:p>
          <a:pPr algn="l"/>
          <a:r>
            <a:rPr lang="ru-RU" sz="1600" dirty="0" smtClean="0">
              <a:solidFill>
                <a:srgbClr val="FFFF00"/>
              </a:solidFill>
            </a:rPr>
            <a:t>- Противодействие использованию Интернета в экстремистских и террористических целях;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- </a:t>
          </a:r>
          <a:r>
            <a:rPr lang="ru-RU" sz="1600" dirty="0" smtClean="0"/>
            <a:t>Работа с трудовыми мигрантами;</a:t>
          </a:r>
        </a:p>
        <a:p>
          <a:pPr algn="l"/>
          <a:r>
            <a:rPr lang="ru-RU" sz="1600" dirty="0" smtClean="0"/>
            <a:t>- Пресечение распространения экстремистских и радикальных взглядов в исправительных учреждениях;</a:t>
          </a:r>
          <a:endParaRPr lang="ru-RU" sz="1600" dirty="0"/>
        </a:p>
      </dgm:t>
    </dgm:pt>
    <dgm:pt modelId="{2675B498-E9A1-49AC-8376-5F7B1FCA571F}" type="parTrans" cxnId="{ADA8CCB5-E461-49BE-94EA-B75D357D972B}">
      <dgm:prSet/>
      <dgm:spPr/>
      <dgm:t>
        <a:bodyPr/>
        <a:lstStyle/>
        <a:p>
          <a:endParaRPr lang="ru-RU"/>
        </a:p>
      </dgm:t>
    </dgm:pt>
    <dgm:pt modelId="{F99715B0-5EF3-477C-9B55-47AB5EBC8D8F}" type="sibTrans" cxnId="{ADA8CCB5-E461-49BE-94EA-B75D357D972B}">
      <dgm:prSet/>
      <dgm:spPr/>
      <dgm:t>
        <a:bodyPr/>
        <a:lstStyle/>
        <a:p>
          <a:endParaRPr lang="ru-RU"/>
        </a:p>
      </dgm:t>
    </dgm:pt>
    <dgm:pt modelId="{D395D787-E413-4BD3-80D6-35113C599F9C}">
      <dgm:prSet phldrT="[Текст]" custT="1"/>
      <dgm:spPr/>
      <dgm:t>
        <a:bodyPr/>
        <a:lstStyle/>
        <a:p>
          <a:pPr algn="l"/>
          <a:r>
            <a:rPr lang="ru-RU" sz="1600" dirty="0" smtClean="0"/>
            <a:t>- Профилактика экстремизма и </a:t>
          </a:r>
          <a:r>
            <a:rPr lang="ru-RU" sz="1600" dirty="0" err="1" smtClean="0"/>
            <a:t>радикализации</a:t>
          </a:r>
          <a:r>
            <a:rPr lang="ru-RU" sz="1600" dirty="0" smtClean="0"/>
            <a:t> среди сотрудников правоохранительных органов и военнослужащих;</a:t>
          </a:r>
        </a:p>
        <a:p>
          <a:pPr algn="l"/>
          <a:r>
            <a:rPr lang="ru-RU" sz="1600" dirty="0" smtClean="0"/>
            <a:t>- Совершенствование мер преследования и ответственности за экстремистские и террористические действия;</a:t>
          </a:r>
        </a:p>
        <a:p>
          <a:pPr algn="l"/>
          <a:r>
            <a:rPr lang="ru-RU" sz="1600" dirty="0" smtClean="0">
              <a:solidFill>
                <a:srgbClr val="FFFF00"/>
              </a:solidFill>
            </a:rPr>
            <a:t>- Участие гражданского общества и частного сектора в противодействии экстремизму и терроризму;</a:t>
          </a:r>
        </a:p>
        <a:p>
          <a:pPr algn="l"/>
          <a:r>
            <a:rPr lang="ru-RU" sz="1600" dirty="0" smtClean="0"/>
            <a:t>Международное и региональное сотрудничество</a:t>
          </a:r>
          <a:endParaRPr lang="ru-RU" sz="1600" dirty="0"/>
        </a:p>
      </dgm:t>
    </dgm:pt>
    <dgm:pt modelId="{63CDFFEF-7068-461E-AAF4-DC54BA8EEA57}" type="parTrans" cxnId="{CCB6AE10-427F-43F5-A3D7-89B1442DA1A3}">
      <dgm:prSet/>
      <dgm:spPr/>
      <dgm:t>
        <a:bodyPr/>
        <a:lstStyle/>
        <a:p>
          <a:endParaRPr lang="ru-RU"/>
        </a:p>
      </dgm:t>
    </dgm:pt>
    <dgm:pt modelId="{EC23E828-D4A5-4F8F-8E9F-A796E65CEF62}" type="sibTrans" cxnId="{CCB6AE10-427F-43F5-A3D7-89B1442DA1A3}">
      <dgm:prSet/>
      <dgm:spPr/>
      <dgm:t>
        <a:bodyPr/>
        <a:lstStyle/>
        <a:p>
          <a:endParaRPr lang="ru-RU"/>
        </a:p>
      </dgm:t>
    </dgm:pt>
    <dgm:pt modelId="{A0C8B650-5275-48DF-8275-80C4364E6507}" type="pres">
      <dgm:prSet presAssocID="{D9483E8E-7338-4944-AAA0-C23CCE1229B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D3C97B-274C-4181-9708-6AE8393EA2F1}" type="pres">
      <dgm:prSet presAssocID="{8422D828-DD85-4C09-AF05-0EB2013F6A7B}" presName="node" presStyleLbl="node1" presStyleIdx="0" presStyleCnt="3" custScaleX="119964" custLinFactNeighborX="-528" custLinFactNeighborY="-5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308C07-1432-42C1-BD5F-695766A66630}" type="pres">
      <dgm:prSet presAssocID="{8EBA4DDB-67EA-43E5-8DE3-CD5308BD7AC3}" presName="sibTrans" presStyleCnt="0"/>
      <dgm:spPr/>
    </dgm:pt>
    <dgm:pt modelId="{18175740-F990-4AE5-94D0-ABC057D38A0A}" type="pres">
      <dgm:prSet presAssocID="{7DF264C7-ACFF-46DF-A378-65052BACC22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1878D5-D78D-4962-ABE4-3C6F990766CC}" type="pres">
      <dgm:prSet presAssocID="{F99715B0-5EF3-477C-9B55-47AB5EBC8D8F}" presName="sibTrans" presStyleCnt="0"/>
      <dgm:spPr/>
    </dgm:pt>
    <dgm:pt modelId="{148E1012-8F53-4244-8F6D-1A4A8EC1E2AB}" type="pres">
      <dgm:prSet presAssocID="{D395D787-E413-4BD3-80D6-35113C599F9C}" presName="node" presStyleLbl="node1" presStyleIdx="2" presStyleCnt="3" custLinFactNeighborX="528" custLinFactNeighborY="-13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696DFA-4C1A-4FFE-964E-C3EC507E4B90}" type="presOf" srcId="{D9483E8E-7338-4944-AAA0-C23CCE1229B5}" destId="{A0C8B650-5275-48DF-8275-80C4364E6507}" srcOrd="0" destOrd="0" presId="urn:microsoft.com/office/officeart/2005/8/layout/hList6"/>
    <dgm:cxn modelId="{CCB6AE10-427F-43F5-A3D7-89B1442DA1A3}" srcId="{D9483E8E-7338-4944-AAA0-C23CCE1229B5}" destId="{D395D787-E413-4BD3-80D6-35113C599F9C}" srcOrd="2" destOrd="0" parTransId="{63CDFFEF-7068-461E-AAF4-DC54BA8EEA57}" sibTransId="{EC23E828-D4A5-4F8F-8E9F-A796E65CEF62}"/>
    <dgm:cxn modelId="{ADA8CCB5-E461-49BE-94EA-B75D357D972B}" srcId="{D9483E8E-7338-4944-AAA0-C23CCE1229B5}" destId="{7DF264C7-ACFF-46DF-A378-65052BACC227}" srcOrd="1" destOrd="0" parTransId="{2675B498-E9A1-49AC-8376-5F7B1FCA571F}" sibTransId="{F99715B0-5EF3-477C-9B55-47AB5EBC8D8F}"/>
    <dgm:cxn modelId="{3BAFB562-4E8E-4B7E-BCC0-7466E453823B}" srcId="{D9483E8E-7338-4944-AAA0-C23CCE1229B5}" destId="{8422D828-DD85-4C09-AF05-0EB2013F6A7B}" srcOrd="0" destOrd="0" parTransId="{96F4DA5E-713C-43A9-937F-01C439E0BC9E}" sibTransId="{8EBA4DDB-67EA-43E5-8DE3-CD5308BD7AC3}"/>
    <dgm:cxn modelId="{089644FB-1DA4-49D1-BD41-FCBF9D48581B}" type="presOf" srcId="{7DF264C7-ACFF-46DF-A378-65052BACC227}" destId="{18175740-F990-4AE5-94D0-ABC057D38A0A}" srcOrd="0" destOrd="0" presId="urn:microsoft.com/office/officeart/2005/8/layout/hList6"/>
    <dgm:cxn modelId="{B15C4CF8-28DF-4F84-8F69-8A9B955D374B}" type="presOf" srcId="{8422D828-DD85-4C09-AF05-0EB2013F6A7B}" destId="{8CD3C97B-274C-4181-9708-6AE8393EA2F1}" srcOrd="0" destOrd="0" presId="urn:microsoft.com/office/officeart/2005/8/layout/hList6"/>
    <dgm:cxn modelId="{966B498A-86B8-43D4-B3E8-B9DEF88AC234}" type="presOf" srcId="{D395D787-E413-4BD3-80D6-35113C599F9C}" destId="{148E1012-8F53-4244-8F6D-1A4A8EC1E2AB}" srcOrd="0" destOrd="0" presId="urn:microsoft.com/office/officeart/2005/8/layout/hList6"/>
    <dgm:cxn modelId="{EC8FAD67-58B9-4B43-ABCA-84A4CD95C9E8}" type="presParOf" srcId="{A0C8B650-5275-48DF-8275-80C4364E6507}" destId="{8CD3C97B-274C-4181-9708-6AE8393EA2F1}" srcOrd="0" destOrd="0" presId="urn:microsoft.com/office/officeart/2005/8/layout/hList6"/>
    <dgm:cxn modelId="{14BD66EE-9392-4F64-B379-50704386D029}" type="presParOf" srcId="{A0C8B650-5275-48DF-8275-80C4364E6507}" destId="{DB308C07-1432-42C1-BD5F-695766A66630}" srcOrd="1" destOrd="0" presId="urn:microsoft.com/office/officeart/2005/8/layout/hList6"/>
    <dgm:cxn modelId="{EDFB1962-77BC-4A3A-9398-E8F32E2168FE}" type="presParOf" srcId="{A0C8B650-5275-48DF-8275-80C4364E6507}" destId="{18175740-F990-4AE5-94D0-ABC057D38A0A}" srcOrd="2" destOrd="0" presId="urn:microsoft.com/office/officeart/2005/8/layout/hList6"/>
    <dgm:cxn modelId="{8766651F-77B4-4789-B2E4-D1DAA3F22451}" type="presParOf" srcId="{A0C8B650-5275-48DF-8275-80C4364E6507}" destId="{F61878D5-D78D-4962-ABE4-3C6F990766CC}" srcOrd="3" destOrd="0" presId="urn:microsoft.com/office/officeart/2005/8/layout/hList6"/>
    <dgm:cxn modelId="{DC41C1DA-D1F0-4B23-A31C-A4A05052B495}" type="presParOf" srcId="{A0C8B650-5275-48DF-8275-80C4364E6507}" destId="{148E1012-8F53-4244-8F6D-1A4A8EC1E2AB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5719BC-3701-4110-BEE3-F226F1BEFA8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24C0A531-F0E3-41AD-8FDA-DFBF8630D539}">
      <dgm:prSet/>
      <dgm:spPr/>
      <dgm:t>
        <a:bodyPr/>
        <a:lstStyle/>
        <a:p>
          <a:r>
            <a:rPr lang="ru-RU" dirty="0" smtClean="0">
              <a:latin typeface="+mj-lt"/>
            </a:rPr>
            <a:t>Отрасль заработала $139,5 млн.(6 месяцев 2017 г. - $128,9 млн)</a:t>
          </a:r>
        </a:p>
      </dgm:t>
    </dgm:pt>
    <dgm:pt modelId="{36086CD0-7EA4-4FB8-91D0-601613E98C87}" type="parTrans" cxnId="{DD669300-2115-4094-AE8A-940108869F58}">
      <dgm:prSet/>
      <dgm:spPr/>
      <dgm:t>
        <a:bodyPr/>
        <a:lstStyle/>
        <a:p>
          <a:endParaRPr lang="ru-RU"/>
        </a:p>
      </dgm:t>
    </dgm:pt>
    <dgm:pt modelId="{1F32C8AE-0814-4D07-B6F1-C03C10918E26}" type="sibTrans" cxnId="{DD669300-2115-4094-AE8A-940108869F58}">
      <dgm:prSet/>
      <dgm:spPr/>
      <dgm:t>
        <a:bodyPr/>
        <a:lstStyle/>
        <a:p>
          <a:endParaRPr lang="ru-RU"/>
        </a:p>
      </dgm:t>
    </dgm:pt>
    <dgm:pt modelId="{D3141FCA-9D03-42B1-952A-21D678DC8741}">
      <dgm:prSet/>
      <dgm:spPr/>
      <dgm:t>
        <a:bodyPr/>
        <a:lstStyle/>
        <a:p>
          <a:r>
            <a:rPr lang="ru-RU" smtClean="0">
              <a:latin typeface="+mj-lt"/>
            </a:rPr>
            <a:t>6,2 млн. абонентов мобильной связи, более 4,1 млн. из которых являются активными</a:t>
          </a:r>
          <a:endParaRPr lang="ru-RU" dirty="0" smtClean="0">
            <a:latin typeface="+mj-lt"/>
          </a:endParaRPr>
        </a:p>
      </dgm:t>
    </dgm:pt>
    <dgm:pt modelId="{6A2AEDD1-A8C4-4D2A-80B5-F3FEE67E6102}" type="parTrans" cxnId="{ED859EF9-1AED-4541-92B5-8C85DF4DE8C2}">
      <dgm:prSet/>
      <dgm:spPr/>
      <dgm:t>
        <a:bodyPr/>
        <a:lstStyle/>
        <a:p>
          <a:endParaRPr lang="ru-RU"/>
        </a:p>
      </dgm:t>
    </dgm:pt>
    <dgm:pt modelId="{B75AD89D-E6AB-4C65-AD29-1BF38EA3710C}" type="sibTrans" cxnId="{ED859EF9-1AED-4541-92B5-8C85DF4DE8C2}">
      <dgm:prSet/>
      <dgm:spPr/>
      <dgm:t>
        <a:bodyPr/>
        <a:lstStyle/>
        <a:p>
          <a:endParaRPr lang="ru-RU"/>
        </a:p>
      </dgm:t>
    </dgm:pt>
    <dgm:pt modelId="{C8AB1041-EA9A-4692-9489-AC7A553FB380}">
      <dgm:prSet/>
      <dgm:spPr/>
      <dgm:t>
        <a:bodyPr/>
        <a:lstStyle/>
        <a:p>
          <a:r>
            <a:rPr lang="ru-RU" smtClean="0">
              <a:latin typeface="+mj-lt"/>
            </a:rPr>
            <a:t>Более 3,5 млн. являются абонентами местной связи, из которых 1,3 млн. являются активными</a:t>
          </a:r>
          <a:endParaRPr lang="ru-RU" dirty="0" smtClean="0">
            <a:latin typeface="+mj-lt"/>
          </a:endParaRPr>
        </a:p>
      </dgm:t>
    </dgm:pt>
    <dgm:pt modelId="{D89E5979-417F-4504-B62A-A6423F8FA8C0}" type="parTrans" cxnId="{A9B3534B-1152-4D38-B05A-8C4F75E38F9B}">
      <dgm:prSet/>
      <dgm:spPr/>
      <dgm:t>
        <a:bodyPr/>
        <a:lstStyle/>
        <a:p>
          <a:endParaRPr lang="ru-RU"/>
        </a:p>
      </dgm:t>
    </dgm:pt>
    <dgm:pt modelId="{4532F435-1454-456F-80E2-2633D4F092D7}" type="sibTrans" cxnId="{A9B3534B-1152-4D38-B05A-8C4F75E38F9B}">
      <dgm:prSet/>
      <dgm:spPr/>
      <dgm:t>
        <a:bodyPr/>
        <a:lstStyle/>
        <a:p>
          <a:endParaRPr lang="ru-RU"/>
        </a:p>
      </dgm:t>
    </dgm:pt>
    <dgm:pt modelId="{3A1A0337-1918-4E2C-A61C-3ADA92879822}">
      <dgm:prSet/>
      <dgm:spPr/>
      <dgm:t>
        <a:bodyPr/>
        <a:lstStyle/>
        <a:p>
          <a:r>
            <a:rPr lang="ru-RU" smtClean="0">
              <a:latin typeface="+mj-lt"/>
            </a:rPr>
            <a:t>Количество пользователей Интернет, включая мобильный интернет, составляет 2,5 млн. человек </a:t>
          </a:r>
          <a:endParaRPr lang="ru-RU" dirty="0" smtClean="0">
            <a:latin typeface="+mj-lt"/>
          </a:endParaRPr>
        </a:p>
      </dgm:t>
    </dgm:pt>
    <dgm:pt modelId="{F5225122-493C-4F7B-85A1-3634632B9E98}" type="parTrans" cxnId="{AB111DD7-0DBD-4D18-840B-E21B48902650}">
      <dgm:prSet/>
      <dgm:spPr/>
      <dgm:t>
        <a:bodyPr/>
        <a:lstStyle/>
        <a:p>
          <a:endParaRPr lang="ru-RU"/>
        </a:p>
      </dgm:t>
    </dgm:pt>
    <dgm:pt modelId="{D45E7ED0-FFCC-4266-943B-CBE98071FD28}" type="sibTrans" cxnId="{AB111DD7-0DBD-4D18-840B-E21B48902650}">
      <dgm:prSet/>
      <dgm:spPr/>
      <dgm:t>
        <a:bodyPr/>
        <a:lstStyle/>
        <a:p>
          <a:endParaRPr lang="ru-RU"/>
        </a:p>
      </dgm:t>
    </dgm:pt>
    <dgm:pt modelId="{BB7E7C98-938A-4B1F-9638-8CA69BDD8910}" type="pres">
      <dgm:prSet presAssocID="{FE5719BC-3701-4110-BEE3-F226F1BEFA84}" presName="linearFlow" presStyleCnt="0">
        <dgm:presLayoutVars>
          <dgm:dir/>
          <dgm:resizeHandles val="exact"/>
        </dgm:presLayoutVars>
      </dgm:prSet>
      <dgm:spPr/>
    </dgm:pt>
    <dgm:pt modelId="{88C714E9-F232-4222-9809-27D9C2502968}" type="pres">
      <dgm:prSet presAssocID="{24C0A531-F0E3-41AD-8FDA-DFBF8630D539}" presName="composite" presStyleCnt="0"/>
      <dgm:spPr/>
    </dgm:pt>
    <dgm:pt modelId="{E7A975A6-DA86-48B0-B8F3-DBBB813E3995}" type="pres">
      <dgm:prSet presAssocID="{24C0A531-F0E3-41AD-8FDA-DFBF8630D539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89053263-0C97-4186-84AA-3EADE386E5BF}" type="pres">
      <dgm:prSet presAssocID="{24C0A531-F0E3-41AD-8FDA-DFBF8630D539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4323B-8234-404D-A3AD-2A51CB24517C}" type="pres">
      <dgm:prSet presAssocID="{1F32C8AE-0814-4D07-B6F1-C03C10918E26}" presName="spacing" presStyleCnt="0"/>
      <dgm:spPr/>
    </dgm:pt>
    <dgm:pt modelId="{B5940039-0B14-4B8F-99E5-C8491027AFEA}" type="pres">
      <dgm:prSet presAssocID="{D3141FCA-9D03-42B1-952A-21D678DC8741}" presName="composite" presStyleCnt="0"/>
      <dgm:spPr/>
    </dgm:pt>
    <dgm:pt modelId="{5951301B-9370-467B-8D22-341A10A3503A}" type="pres">
      <dgm:prSet presAssocID="{D3141FCA-9D03-42B1-952A-21D678DC8741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</dgm:spPr>
    </dgm:pt>
    <dgm:pt modelId="{4DFA0FF4-AB75-42B4-9EA2-891AC1FDEE79}" type="pres">
      <dgm:prSet presAssocID="{D3141FCA-9D03-42B1-952A-21D678DC8741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57F700-00D5-4E4E-9110-2197193647FD}" type="pres">
      <dgm:prSet presAssocID="{B75AD89D-E6AB-4C65-AD29-1BF38EA3710C}" presName="spacing" presStyleCnt="0"/>
      <dgm:spPr/>
    </dgm:pt>
    <dgm:pt modelId="{AC3A4741-A4AB-4B7A-9A3D-7016BE50CE65}" type="pres">
      <dgm:prSet presAssocID="{3A1A0337-1918-4E2C-A61C-3ADA92879822}" presName="composite" presStyleCnt="0"/>
      <dgm:spPr/>
    </dgm:pt>
    <dgm:pt modelId="{9C80BBF8-0ABC-468E-90BF-2941A4902742}" type="pres">
      <dgm:prSet presAssocID="{3A1A0337-1918-4E2C-A61C-3ADA92879822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</dgm:spPr>
    </dgm:pt>
    <dgm:pt modelId="{635DF910-5D3A-42FB-A5C7-74B028ED6DA0}" type="pres">
      <dgm:prSet presAssocID="{3A1A0337-1918-4E2C-A61C-3ADA92879822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71508-E97A-4070-A4E7-14E214CD0F4D}" type="pres">
      <dgm:prSet presAssocID="{D45E7ED0-FFCC-4266-943B-CBE98071FD28}" presName="spacing" presStyleCnt="0"/>
      <dgm:spPr/>
    </dgm:pt>
    <dgm:pt modelId="{ABE4DBD6-22FC-416F-959D-E1C7411902BB}" type="pres">
      <dgm:prSet presAssocID="{C8AB1041-EA9A-4692-9489-AC7A553FB380}" presName="composite" presStyleCnt="0"/>
      <dgm:spPr/>
    </dgm:pt>
    <dgm:pt modelId="{87412D78-883B-43EF-BBD8-15F8073A886F}" type="pres">
      <dgm:prSet presAssocID="{C8AB1041-EA9A-4692-9489-AC7A553FB380}" presName="imgShp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C63735AD-8C71-4CD5-9195-95651EC2EC0A}" type="pres">
      <dgm:prSet presAssocID="{C8AB1041-EA9A-4692-9489-AC7A553FB380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111DD7-0DBD-4D18-840B-E21B48902650}" srcId="{FE5719BC-3701-4110-BEE3-F226F1BEFA84}" destId="{3A1A0337-1918-4E2C-A61C-3ADA92879822}" srcOrd="2" destOrd="0" parTransId="{F5225122-493C-4F7B-85A1-3634632B9E98}" sibTransId="{D45E7ED0-FFCC-4266-943B-CBE98071FD28}"/>
    <dgm:cxn modelId="{DD669300-2115-4094-AE8A-940108869F58}" srcId="{FE5719BC-3701-4110-BEE3-F226F1BEFA84}" destId="{24C0A531-F0E3-41AD-8FDA-DFBF8630D539}" srcOrd="0" destOrd="0" parTransId="{36086CD0-7EA4-4FB8-91D0-601613E98C87}" sibTransId="{1F32C8AE-0814-4D07-B6F1-C03C10918E26}"/>
    <dgm:cxn modelId="{5470EA3A-8305-418F-8CF4-9E80239ED1BE}" type="presOf" srcId="{3A1A0337-1918-4E2C-A61C-3ADA92879822}" destId="{635DF910-5D3A-42FB-A5C7-74B028ED6DA0}" srcOrd="0" destOrd="0" presId="urn:microsoft.com/office/officeart/2005/8/layout/vList3"/>
    <dgm:cxn modelId="{A9B3534B-1152-4D38-B05A-8C4F75E38F9B}" srcId="{FE5719BC-3701-4110-BEE3-F226F1BEFA84}" destId="{C8AB1041-EA9A-4692-9489-AC7A553FB380}" srcOrd="3" destOrd="0" parTransId="{D89E5979-417F-4504-B62A-A6423F8FA8C0}" sibTransId="{4532F435-1454-456F-80E2-2633D4F092D7}"/>
    <dgm:cxn modelId="{ED859EF9-1AED-4541-92B5-8C85DF4DE8C2}" srcId="{FE5719BC-3701-4110-BEE3-F226F1BEFA84}" destId="{D3141FCA-9D03-42B1-952A-21D678DC8741}" srcOrd="1" destOrd="0" parTransId="{6A2AEDD1-A8C4-4D2A-80B5-F3FEE67E6102}" sibTransId="{B75AD89D-E6AB-4C65-AD29-1BF38EA3710C}"/>
    <dgm:cxn modelId="{302CD508-DB49-42B7-86AB-33D976298094}" type="presOf" srcId="{FE5719BC-3701-4110-BEE3-F226F1BEFA84}" destId="{BB7E7C98-938A-4B1F-9638-8CA69BDD8910}" srcOrd="0" destOrd="0" presId="urn:microsoft.com/office/officeart/2005/8/layout/vList3"/>
    <dgm:cxn modelId="{F2686803-6173-4EA7-A61A-10C77395A0D5}" type="presOf" srcId="{24C0A531-F0E3-41AD-8FDA-DFBF8630D539}" destId="{89053263-0C97-4186-84AA-3EADE386E5BF}" srcOrd="0" destOrd="0" presId="urn:microsoft.com/office/officeart/2005/8/layout/vList3"/>
    <dgm:cxn modelId="{76275084-45DD-4EA1-9274-8EF6BD97A4DC}" type="presOf" srcId="{D3141FCA-9D03-42B1-952A-21D678DC8741}" destId="{4DFA0FF4-AB75-42B4-9EA2-891AC1FDEE79}" srcOrd="0" destOrd="0" presId="urn:microsoft.com/office/officeart/2005/8/layout/vList3"/>
    <dgm:cxn modelId="{A19A032F-C4EA-4B24-91A1-4455D465B63D}" type="presOf" srcId="{C8AB1041-EA9A-4692-9489-AC7A553FB380}" destId="{C63735AD-8C71-4CD5-9195-95651EC2EC0A}" srcOrd="0" destOrd="0" presId="urn:microsoft.com/office/officeart/2005/8/layout/vList3"/>
    <dgm:cxn modelId="{ACA1BF0C-0369-4D6B-A811-8E478DA349E6}" type="presParOf" srcId="{BB7E7C98-938A-4B1F-9638-8CA69BDD8910}" destId="{88C714E9-F232-4222-9809-27D9C2502968}" srcOrd="0" destOrd="0" presId="urn:microsoft.com/office/officeart/2005/8/layout/vList3"/>
    <dgm:cxn modelId="{AC2FDADE-C460-450E-80D0-5CB502FD87F9}" type="presParOf" srcId="{88C714E9-F232-4222-9809-27D9C2502968}" destId="{E7A975A6-DA86-48B0-B8F3-DBBB813E3995}" srcOrd="0" destOrd="0" presId="urn:microsoft.com/office/officeart/2005/8/layout/vList3"/>
    <dgm:cxn modelId="{7687D113-0343-4447-893A-587121EB608F}" type="presParOf" srcId="{88C714E9-F232-4222-9809-27D9C2502968}" destId="{89053263-0C97-4186-84AA-3EADE386E5BF}" srcOrd="1" destOrd="0" presId="urn:microsoft.com/office/officeart/2005/8/layout/vList3"/>
    <dgm:cxn modelId="{85D6E884-2556-4AE3-BE53-3B3BFA56EDDF}" type="presParOf" srcId="{BB7E7C98-938A-4B1F-9638-8CA69BDD8910}" destId="{EA84323B-8234-404D-A3AD-2A51CB24517C}" srcOrd="1" destOrd="0" presId="urn:microsoft.com/office/officeart/2005/8/layout/vList3"/>
    <dgm:cxn modelId="{6D1FEA3D-56F1-45E1-9E23-28DA4444DF2E}" type="presParOf" srcId="{BB7E7C98-938A-4B1F-9638-8CA69BDD8910}" destId="{B5940039-0B14-4B8F-99E5-C8491027AFEA}" srcOrd="2" destOrd="0" presId="urn:microsoft.com/office/officeart/2005/8/layout/vList3"/>
    <dgm:cxn modelId="{E091E7B9-9416-47CB-A554-89548AB42319}" type="presParOf" srcId="{B5940039-0B14-4B8F-99E5-C8491027AFEA}" destId="{5951301B-9370-467B-8D22-341A10A3503A}" srcOrd="0" destOrd="0" presId="urn:microsoft.com/office/officeart/2005/8/layout/vList3"/>
    <dgm:cxn modelId="{3375FE6C-3F20-43D3-A418-D923FB39DBE1}" type="presParOf" srcId="{B5940039-0B14-4B8F-99E5-C8491027AFEA}" destId="{4DFA0FF4-AB75-42B4-9EA2-891AC1FDEE79}" srcOrd="1" destOrd="0" presId="urn:microsoft.com/office/officeart/2005/8/layout/vList3"/>
    <dgm:cxn modelId="{8C1F3125-BA15-459E-A2C8-79EB0E8E9134}" type="presParOf" srcId="{BB7E7C98-938A-4B1F-9638-8CA69BDD8910}" destId="{7D57F700-00D5-4E4E-9110-2197193647FD}" srcOrd="3" destOrd="0" presId="urn:microsoft.com/office/officeart/2005/8/layout/vList3"/>
    <dgm:cxn modelId="{52BEBAC1-1CFA-46B6-BB47-F0F0A1D7F395}" type="presParOf" srcId="{BB7E7C98-938A-4B1F-9638-8CA69BDD8910}" destId="{AC3A4741-A4AB-4B7A-9A3D-7016BE50CE65}" srcOrd="4" destOrd="0" presId="urn:microsoft.com/office/officeart/2005/8/layout/vList3"/>
    <dgm:cxn modelId="{C1770EA9-DCAB-4A25-A94C-2E487FE75055}" type="presParOf" srcId="{AC3A4741-A4AB-4B7A-9A3D-7016BE50CE65}" destId="{9C80BBF8-0ABC-468E-90BF-2941A4902742}" srcOrd="0" destOrd="0" presId="urn:microsoft.com/office/officeart/2005/8/layout/vList3"/>
    <dgm:cxn modelId="{399BB2DA-3B44-4057-AA6C-D49821BB46EF}" type="presParOf" srcId="{AC3A4741-A4AB-4B7A-9A3D-7016BE50CE65}" destId="{635DF910-5D3A-42FB-A5C7-74B028ED6DA0}" srcOrd="1" destOrd="0" presId="urn:microsoft.com/office/officeart/2005/8/layout/vList3"/>
    <dgm:cxn modelId="{99892CFB-AEBD-490C-9D4D-8C0F38AF19C0}" type="presParOf" srcId="{BB7E7C98-938A-4B1F-9638-8CA69BDD8910}" destId="{A1271508-E97A-4070-A4E7-14E214CD0F4D}" srcOrd="5" destOrd="0" presId="urn:microsoft.com/office/officeart/2005/8/layout/vList3"/>
    <dgm:cxn modelId="{DCA71BC6-9279-4DF4-A663-AF6080383AEA}" type="presParOf" srcId="{BB7E7C98-938A-4B1F-9638-8CA69BDD8910}" destId="{ABE4DBD6-22FC-416F-959D-E1C7411902BB}" srcOrd="6" destOrd="0" presId="urn:microsoft.com/office/officeart/2005/8/layout/vList3"/>
    <dgm:cxn modelId="{FD29734C-9654-4CA3-BF25-BFAC1ACFC3CB}" type="presParOf" srcId="{ABE4DBD6-22FC-416F-959D-E1C7411902BB}" destId="{87412D78-883B-43EF-BBD8-15F8073A886F}" srcOrd="0" destOrd="0" presId="urn:microsoft.com/office/officeart/2005/8/layout/vList3"/>
    <dgm:cxn modelId="{16D2F612-05D2-418C-BFC2-7736DEF7C094}" type="presParOf" srcId="{ABE4DBD6-22FC-416F-959D-E1C7411902BB}" destId="{C63735AD-8C71-4CD5-9195-95651EC2EC0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95ED5-33F0-44D2-A243-01A7DD89563F}">
      <dsp:nvSpPr>
        <dsp:cNvPr id="0" name=""/>
        <dsp:cNvSpPr/>
      </dsp:nvSpPr>
      <dsp:spPr>
        <a:xfrm>
          <a:off x="0" y="358150"/>
          <a:ext cx="89154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594E38-B5D2-4EA5-8959-4A3A9D24CB92}">
      <dsp:nvSpPr>
        <dsp:cNvPr id="0" name=""/>
        <dsp:cNvSpPr/>
      </dsp:nvSpPr>
      <dsp:spPr>
        <a:xfrm>
          <a:off x="301420" y="206552"/>
          <a:ext cx="6382882" cy="6762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Закон РТ «О борьбе с экстремизмом» (2003 г.)</a:t>
          </a:r>
          <a:endParaRPr lang="ru-RU" sz="2400" kern="1200" dirty="0"/>
        </a:p>
      </dsp:txBody>
      <dsp:txXfrm>
        <a:off x="334430" y="239562"/>
        <a:ext cx="6316862" cy="610203"/>
      </dsp:txXfrm>
    </dsp:sp>
    <dsp:sp modelId="{007F9CDA-1D12-4AB3-BACF-B18658C53320}">
      <dsp:nvSpPr>
        <dsp:cNvPr id="0" name=""/>
        <dsp:cNvSpPr/>
      </dsp:nvSpPr>
      <dsp:spPr>
        <a:xfrm>
          <a:off x="0" y="2122975"/>
          <a:ext cx="89154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ACBC3F-5DD8-477C-A413-6CB0A274C8E2}">
      <dsp:nvSpPr>
        <dsp:cNvPr id="0" name=""/>
        <dsp:cNvSpPr/>
      </dsp:nvSpPr>
      <dsp:spPr>
        <a:xfrm>
          <a:off x="445770" y="1061950"/>
          <a:ext cx="7209286" cy="1400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Единая Концепция Республики Таджикистан по борьбе с экстремизмом и терроризмом (2006 г.)</a:t>
          </a:r>
          <a:endParaRPr lang="ru-RU" sz="2400" kern="1200" dirty="0"/>
        </a:p>
      </dsp:txBody>
      <dsp:txXfrm>
        <a:off x="514137" y="1130317"/>
        <a:ext cx="7072552" cy="1263770"/>
      </dsp:txXfrm>
    </dsp:sp>
    <dsp:sp modelId="{2CD67E00-647F-4F1E-8751-B5E6A50FBC5C}">
      <dsp:nvSpPr>
        <dsp:cNvPr id="0" name=""/>
        <dsp:cNvSpPr/>
      </dsp:nvSpPr>
      <dsp:spPr>
        <a:xfrm>
          <a:off x="0" y="4490756"/>
          <a:ext cx="89154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F57FC2-97D8-4505-A6C2-79020F9D3604}">
      <dsp:nvSpPr>
        <dsp:cNvPr id="0" name=""/>
        <dsp:cNvSpPr/>
      </dsp:nvSpPr>
      <dsp:spPr>
        <a:xfrm>
          <a:off x="445334" y="2826775"/>
          <a:ext cx="7582188" cy="20034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Национальная стратегия Республики Таджикистан по противодействию экстремизму и терроризму на 2016-2020 годы (2016 г.)</a:t>
          </a:r>
          <a:endParaRPr lang="ru-RU" sz="2400" kern="1200" dirty="0"/>
        </a:p>
      </dsp:txBody>
      <dsp:txXfrm>
        <a:off x="543135" y="2924576"/>
        <a:ext cx="7386586" cy="18078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D3C97B-274C-4181-9708-6AE8393EA2F1}">
      <dsp:nvSpPr>
        <dsp:cNvPr id="0" name=""/>
        <dsp:cNvSpPr/>
      </dsp:nvSpPr>
      <dsp:spPr>
        <a:xfrm rot="16200000">
          <a:off x="-518880" y="521211"/>
          <a:ext cx="4899258" cy="385683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Повышение уровня правовой культуры общества и социально-правовой защищенности личности;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Устранение социально-экономических предпосылок экстремизма и </a:t>
          </a:r>
          <a:r>
            <a:rPr lang="ru-RU" sz="1600" kern="1200" dirty="0" err="1" smtClean="0"/>
            <a:t>радикализации</a:t>
          </a:r>
          <a:r>
            <a:rPr lang="ru-RU" sz="1600" kern="1200" dirty="0" smtClean="0"/>
            <a:t>, ведущих к терроризму;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Формирование национальной идеи и усиление идеологической работы;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Предупреждение экстремизма и формирование культуры толерантности в религиозной среде ;</a:t>
          </a:r>
          <a:endParaRPr lang="ru-RU" sz="1600" kern="1200" dirty="0"/>
        </a:p>
      </dsp:txBody>
      <dsp:txXfrm rot="5400000">
        <a:off x="2331" y="979852"/>
        <a:ext cx="3856836" cy="2939554"/>
      </dsp:txXfrm>
    </dsp:sp>
    <dsp:sp modelId="{18175740-F990-4AE5-94D0-ABC057D38A0A}">
      <dsp:nvSpPr>
        <dsp:cNvPr id="0" name=""/>
        <dsp:cNvSpPr/>
      </dsp:nvSpPr>
      <dsp:spPr>
        <a:xfrm rot="16200000">
          <a:off x="3259433" y="842132"/>
          <a:ext cx="4899258" cy="321499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Профилактика экстремизма и </a:t>
          </a:r>
          <a:r>
            <a:rPr lang="ru-RU" sz="1600" kern="1200" dirty="0" err="1" smtClean="0"/>
            <a:t>радикализации</a:t>
          </a:r>
          <a:r>
            <a:rPr lang="ru-RU" sz="1600" kern="1200" dirty="0" smtClean="0"/>
            <a:t> среди несовершеннолетних и молодежи;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Тендерные аспекты-;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FF00"/>
              </a:solidFill>
            </a:rPr>
            <a:t>- Противодействие использованию Интернета в экстремистских и террористических целях;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- </a:t>
          </a:r>
          <a:r>
            <a:rPr lang="ru-RU" sz="1600" kern="1200" dirty="0" smtClean="0"/>
            <a:t>Работа с трудовыми мигрантами;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Пресечение распространения экстремистских и радикальных взглядов в исправительных учреждениях;</a:t>
          </a:r>
          <a:endParaRPr lang="ru-RU" sz="1600" kern="1200" dirty="0"/>
        </a:p>
      </dsp:txBody>
      <dsp:txXfrm rot="5400000">
        <a:off x="4101565" y="979852"/>
        <a:ext cx="3214994" cy="2939554"/>
      </dsp:txXfrm>
    </dsp:sp>
    <dsp:sp modelId="{148E1012-8F53-4244-8F6D-1A4A8EC1E2AB}">
      <dsp:nvSpPr>
        <dsp:cNvPr id="0" name=""/>
        <dsp:cNvSpPr/>
      </dsp:nvSpPr>
      <dsp:spPr>
        <a:xfrm rot="16200000">
          <a:off x="6716825" y="842132"/>
          <a:ext cx="4899258" cy="321499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Профилактика экстремизма и </a:t>
          </a:r>
          <a:r>
            <a:rPr lang="ru-RU" sz="1600" kern="1200" dirty="0" err="1" smtClean="0"/>
            <a:t>радикализации</a:t>
          </a:r>
          <a:r>
            <a:rPr lang="ru-RU" sz="1600" kern="1200" dirty="0" smtClean="0"/>
            <a:t> среди сотрудников правоохранительных органов и военнослужащих;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Совершенствование мер преследования и ответственности за экстремистские и террористические действия;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FF00"/>
              </a:solidFill>
            </a:rPr>
            <a:t>- Участие гражданского общества и частного сектора в противодействии экстремизму и терроризму;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Международное и региональное сотрудничество</a:t>
          </a:r>
          <a:endParaRPr lang="ru-RU" sz="1600" kern="1200" dirty="0"/>
        </a:p>
      </dsp:txBody>
      <dsp:txXfrm rot="5400000">
        <a:off x="7558957" y="979852"/>
        <a:ext cx="3214994" cy="29395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053263-0C97-4186-84AA-3EADE386E5BF}">
      <dsp:nvSpPr>
        <dsp:cNvPr id="0" name=""/>
        <dsp:cNvSpPr/>
      </dsp:nvSpPr>
      <dsp:spPr>
        <a:xfrm rot="10800000">
          <a:off x="1992713" y="3169"/>
          <a:ext cx="6992874" cy="92540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077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+mj-lt"/>
            </a:rPr>
            <a:t>Отрасль заработала $139,5 млн.(6 месяцев 2017 г. - $128,9 млн)</a:t>
          </a:r>
        </a:p>
      </dsp:txBody>
      <dsp:txXfrm rot="10800000">
        <a:off x="2224064" y="3169"/>
        <a:ext cx="6761523" cy="925403"/>
      </dsp:txXfrm>
    </dsp:sp>
    <dsp:sp modelId="{E7A975A6-DA86-48B0-B8F3-DBBB813E3995}">
      <dsp:nvSpPr>
        <dsp:cNvPr id="0" name=""/>
        <dsp:cNvSpPr/>
      </dsp:nvSpPr>
      <dsp:spPr>
        <a:xfrm>
          <a:off x="1530012" y="3169"/>
          <a:ext cx="925403" cy="92540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FA0FF4-AB75-42B4-9EA2-891AC1FDEE79}">
      <dsp:nvSpPr>
        <dsp:cNvPr id="0" name=""/>
        <dsp:cNvSpPr/>
      </dsp:nvSpPr>
      <dsp:spPr>
        <a:xfrm rot="10800000">
          <a:off x="1992713" y="1204813"/>
          <a:ext cx="6992874" cy="92540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077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>
              <a:latin typeface="+mj-lt"/>
            </a:rPr>
            <a:t>6,2 млн. абонентов мобильной связи, более 4,1 млн. из которых являются активными</a:t>
          </a:r>
          <a:endParaRPr lang="ru-RU" sz="1900" kern="1200" dirty="0" smtClean="0">
            <a:latin typeface="+mj-lt"/>
          </a:endParaRPr>
        </a:p>
      </dsp:txBody>
      <dsp:txXfrm rot="10800000">
        <a:off x="2224064" y="1204813"/>
        <a:ext cx="6761523" cy="925403"/>
      </dsp:txXfrm>
    </dsp:sp>
    <dsp:sp modelId="{5951301B-9370-467B-8D22-341A10A3503A}">
      <dsp:nvSpPr>
        <dsp:cNvPr id="0" name=""/>
        <dsp:cNvSpPr/>
      </dsp:nvSpPr>
      <dsp:spPr>
        <a:xfrm>
          <a:off x="1530012" y="1204813"/>
          <a:ext cx="925403" cy="925403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5DF910-5D3A-42FB-A5C7-74B028ED6DA0}">
      <dsp:nvSpPr>
        <dsp:cNvPr id="0" name=""/>
        <dsp:cNvSpPr/>
      </dsp:nvSpPr>
      <dsp:spPr>
        <a:xfrm rot="10800000">
          <a:off x="1992713" y="2406456"/>
          <a:ext cx="6992874" cy="92540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077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>
              <a:latin typeface="+mj-lt"/>
            </a:rPr>
            <a:t>Количество пользователей Интернет, включая мобильный интернет, составляет 2,5 млн. человек </a:t>
          </a:r>
          <a:endParaRPr lang="ru-RU" sz="1900" kern="1200" dirty="0" smtClean="0">
            <a:latin typeface="+mj-lt"/>
          </a:endParaRPr>
        </a:p>
      </dsp:txBody>
      <dsp:txXfrm rot="10800000">
        <a:off x="2224064" y="2406456"/>
        <a:ext cx="6761523" cy="925403"/>
      </dsp:txXfrm>
    </dsp:sp>
    <dsp:sp modelId="{9C80BBF8-0ABC-468E-90BF-2941A4902742}">
      <dsp:nvSpPr>
        <dsp:cNvPr id="0" name=""/>
        <dsp:cNvSpPr/>
      </dsp:nvSpPr>
      <dsp:spPr>
        <a:xfrm>
          <a:off x="1530012" y="2406456"/>
          <a:ext cx="925403" cy="92540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3735AD-8C71-4CD5-9195-95651EC2EC0A}">
      <dsp:nvSpPr>
        <dsp:cNvPr id="0" name=""/>
        <dsp:cNvSpPr/>
      </dsp:nvSpPr>
      <dsp:spPr>
        <a:xfrm rot="10800000">
          <a:off x="1992713" y="3608100"/>
          <a:ext cx="6992874" cy="92540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8077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>
              <a:latin typeface="+mj-lt"/>
            </a:rPr>
            <a:t>Более 3,5 млн. являются абонентами местной связи, из которых 1,3 млн. являются активными</a:t>
          </a:r>
          <a:endParaRPr lang="ru-RU" sz="1900" kern="1200" dirty="0" smtClean="0">
            <a:latin typeface="+mj-lt"/>
          </a:endParaRPr>
        </a:p>
      </dsp:txBody>
      <dsp:txXfrm rot="10800000">
        <a:off x="2224064" y="3608100"/>
        <a:ext cx="6761523" cy="925403"/>
      </dsp:txXfrm>
    </dsp:sp>
    <dsp:sp modelId="{87412D78-883B-43EF-BBD8-15F8073A886F}">
      <dsp:nvSpPr>
        <dsp:cNvPr id="0" name=""/>
        <dsp:cNvSpPr/>
      </dsp:nvSpPr>
      <dsp:spPr>
        <a:xfrm>
          <a:off x="1530012" y="3608100"/>
          <a:ext cx="925403" cy="925403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0EFF-B5CA-4A13-8EBC-82128A796C91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68BE4E9-DA28-4337-9C92-B37BE26C7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082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0EFF-B5CA-4A13-8EBC-82128A796C91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8BE4E9-DA28-4337-9C92-B37BE26C7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45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0EFF-B5CA-4A13-8EBC-82128A796C91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8BE4E9-DA28-4337-9C92-B37BE26C73F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7904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0EFF-B5CA-4A13-8EBC-82128A796C91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8BE4E9-DA28-4337-9C92-B37BE26C7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542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0EFF-B5CA-4A13-8EBC-82128A796C91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8BE4E9-DA28-4337-9C92-B37BE26C73F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028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0EFF-B5CA-4A13-8EBC-82128A796C91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8BE4E9-DA28-4337-9C92-B37BE26C7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868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0EFF-B5CA-4A13-8EBC-82128A796C91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4E9-DA28-4337-9C92-B37BE26C7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634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0EFF-B5CA-4A13-8EBC-82128A796C91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4E9-DA28-4337-9C92-B37BE26C7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68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0EFF-B5CA-4A13-8EBC-82128A796C91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4E9-DA28-4337-9C92-B37BE26C7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500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0EFF-B5CA-4A13-8EBC-82128A796C91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8BE4E9-DA28-4337-9C92-B37BE26C7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802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0EFF-B5CA-4A13-8EBC-82128A796C91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68BE4E9-DA28-4337-9C92-B37BE26C7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33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0EFF-B5CA-4A13-8EBC-82128A796C91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68BE4E9-DA28-4337-9C92-B37BE26C7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059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0EFF-B5CA-4A13-8EBC-82128A796C91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4E9-DA28-4337-9C92-B37BE26C7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80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0EFF-B5CA-4A13-8EBC-82128A796C91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4E9-DA28-4337-9C92-B37BE26C7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474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0EFF-B5CA-4A13-8EBC-82128A796C91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4E9-DA28-4337-9C92-B37BE26C7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47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0EFF-B5CA-4A13-8EBC-82128A796C91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8BE4E9-DA28-4337-9C92-B37BE26C7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66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80EFF-B5CA-4A13-8EBC-82128A796C91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68BE4E9-DA28-4337-9C92-B37BE26C73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74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1963554"/>
            <a:ext cx="8915399" cy="2098307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Роль гражданского общества в вопросах профилактики экстремизма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81036" y="4312118"/>
            <a:ext cx="4786963" cy="945682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Парвина</a:t>
            </a:r>
            <a:r>
              <a:rPr lang="ru-RU" dirty="0" smtClean="0"/>
              <a:t> </a:t>
            </a:r>
            <a:r>
              <a:rPr lang="ru-RU" dirty="0" err="1" smtClean="0"/>
              <a:t>Ибодова</a:t>
            </a:r>
            <a:r>
              <a:rPr lang="ru-RU" dirty="0" smtClean="0"/>
              <a:t>, ОФ ГИПИ, Таджикистан.</a:t>
            </a:r>
          </a:p>
          <a:p>
            <a:pPr algn="ctr"/>
            <a:r>
              <a:rPr lang="ru-RU" dirty="0" smtClean="0"/>
              <a:t>Бишкек - 2018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610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5291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+mn-lt"/>
              </a:rPr>
              <a:t>Текущая практика регулирования онлайн взаимоотношений в Таджикистане 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 smtClean="0">
                <a:solidFill>
                  <a:srgbClr val="FF0000"/>
                </a:solidFill>
              </a:rPr>
              <a:t>. Закрытие интернет кафе, регулярные рейды по Интернет кафе, задержание несовершеннолетних…</a:t>
            </a:r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dirty="0" smtClean="0">
                <a:solidFill>
                  <a:srgbClr val="FF0000"/>
                </a:solidFill>
              </a:rPr>
              <a:t>Перерегистрация </a:t>
            </a:r>
            <a:r>
              <a:rPr lang="ru-RU" dirty="0" err="1" smtClean="0">
                <a:solidFill>
                  <a:srgbClr val="FF0000"/>
                </a:solidFill>
              </a:rPr>
              <a:t>симкарт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 smtClean="0">
                <a:solidFill>
                  <a:srgbClr val="FF0000"/>
                </a:solidFill>
              </a:rPr>
              <a:t>Закрытие дилерских центров</a:t>
            </a:r>
          </a:p>
          <a:p>
            <a:pPr marL="0" indent="0">
              <a:buNone/>
            </a:pPr>
            <a:r>
              <a:rPr lang="ru-RU" dirty="0"/>
              <a:t>4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FF0000"/>
                </a:solidFill>
              </a:rPr>
              <a:t>Запуск Единого Коммутационного Центра</a:t>
            </a:r>
          </a:p>
          <a:p>
            <a:pPr marL="0" indent="0">
              <a:buNone/>
            </a:pPr>
            <a:r>
              <a:rPr lang="ru-RU" dirty="0"/>
              <a:t>5</a:t>
            </a:r>
            <a:r>
              <a:rPr lang="ru-RU" dirty="0" smtClean="0"/>
              <a:t>.  </a:t>
            </a:r>
            <a:r>
              <a:rPr lang="ru-RU" dirty="0" smtClean="0">
                <a:solidFill>
                  <a:srgbClr val="FF0000"/>
                </a:solidFill>
              </a:rPr>
              <a:t>Запрет </a:t>
            </a:r>
            <a:r>
              <a:rPr lang="en-US" dirty="0" smtClean="0">
                <a:solidFill>
                  <a:srgbClr val="FF0000"/>
                </a:solidFill>
              </a:rPr>
              <a:t>NGN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/>
              <a:t>6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FF0000"/>
                </a:solidFill>
              </a:rPr>
              <a:t>Запрет </a:t>
            </a:r>
            <a:r>
              <a:rPr lang="en-US" dirty="0" err="1" smtClean="0">
                <a:solidFill>
                  <a:srgbClr val="FF0000"/>
                </a:solidFill>
              </a:rPr>
              <a:t>Zello</a:t>
            </a:r>
            <a:r>
              <a:rPr lang="ru-RU" dirty="0" smtClean="0">
                <a:solidFill>
                  <a:srgbClr val="FF0000"/>
                </a:solidFill>
              </a:rPr>
              <a:t>, периодические блокировки социальных сетей и мессенджеров </a:t>
            </a:r>
          </a:p>
          <a:p>
            <a:pPr marL="0" indent="0">
              <a:buNone/>
            </a:pPr>
            <a:r>
              <a:rPr lang="ru-RU" dirty="0"/>
              <a:t>7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FF0000"/>
                </a:solidFill>
              </a:rPr>
              <a:t>Обязательная регистрация IMEI-кода мобильных телефонов (обсуждается)</a:t>
            </a:r>
          </a:p>
          <a:p>
            <a:pPr marL="0" indent="0">
              <a:buNone/>
            </a:pPr>
            <a:r>
              <a:rPr lang="ru-RU" dirty="0" smtClean="0"/>
              <a:t>8. </a:t>
            </a:r>
            <a:r>
              <a:rPr lang="ru-RU" dirty="0" smtClean="0">
                <a:solidFill>
                  <a:srgbClr val="FF0000"/>
                </a:solidFill>
              </a:rPr>
              <a:t>Подорожание </a:t>
            </a:r>
            <a:r>
              <a:rPr lang="ru-RU" dirty="0" err="1" smtClean="0">
                <a:solidFill>
                  <a:srgbClr val="FF0000"/>
                </a:solidFill>
              </a:rPr>
              <a:t>симкарт</a:t>
            </a:r>
            <a:r>
              <a:rPr lang="ru-RU" dirty="0" smtClean="0">
                <a:solidFill>
                  <a:srgbClr val="FF0000"/>
                </a:solidFill>
              </a:rPr>
              <a:t> до 250 </a:t>
            </a:r>
            <a:r>
              <a:rPr lang="ru-RU" dirty="0" err="1" smtClean="0">
                <a:solidFill>
                  <a:srgbClr val="FF0000"/>
                </a:solidFill>
              </a:rPr>
              <a:t>сомонӣ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($</a:t>
            </a:r>
            <a:r>
              <a:rPr lang="ru-RU" dirty="0" smtClean="0">
                <a:solidFill>
                  <a:srgbClr val="FF0000"/>
                </a:solidFill>
              </a:rPr>
              <a:t> 26) (отложено до января 2019 г.)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07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4480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Что мы предлагаем: </a:t>
            </a:r>
            <a:endParaRPr lang="ru-R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Альтернативные новости </a:t>
            </a:r>
          </a:p>
          <a:p>
            <a:pPr algn="just"/>
            <a:r>
              <a:rPr lang="ru-R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Образовательные материалы (школы, вузы) – ввести в предметы вопросы экстремизма и терроризма, как избежать влияния вербовщиков, рекрутов, и т.д.</a:t>
            </a:r>
          </a:p>
          <a:p>
            <a:pPr algn="just"/>
            <a:r>
              <a:rPr lang="ru-R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Законодательно урегулировать вопросы блокировок (блокировка и разблокировка по решению суда). Совместное усилие гражданского сектора и государственных структур по вопросам блокировки (точечно, прозрачно, соразмерно и т.д.)</a:t>
            </a:r>
          </a:p>
          <a:p>
            <a:pPr algn="just"/>
            <a:endParaRPr lang="ru-RU" dirty="0" smtClean="0">
              <a:latin typeface="+mj-lt"/>
            </a:endParaRPr>
          </a:p>
          <a:p>
            <a:endParaRPr lang="ru-RU" dirty="0" smtClean="0"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5774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627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Таджикистан. Статистика.</a:t>
            </a:r>
            <a:endParaRPr lang="ru-R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21896"/>
            <a:ext cx="10515600" cy="5455068"/>
          </a:xfrm>
        </p:spPr>
        <p:txBody>
          <a:bodyPr>
            <a:normAutofit fontScale="85000" lnSpcReduction="20000"/>
          </a:bodyPr>
          <a:lstStyle/>
          <a:p>
            <a:pPr algn="just"/>
            <a:endParaRPr lang="ru-RU" sz="2400" dirty="0" smtClean="0">
              <a:latin typeface="+mj-lt"/>
            </a:endParaRPr>
          </a:p>
          <a:p>
            <a:pPr algn="just"/>
            <a:r>
              <a:rPr lang="ru-R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На сегодняшний день в Таджикистане официально запрещена деятельность около 20 экстремистских и террористических организаций как «Аль-Каида», «Исламское движение Узбекистана», «ИГИЛ», «</a:t>
            </a:r>
            <a:r>
              <a:rPr lang="ru-RU" sz="24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Джамоати</a:t>
            </a:r>
            <a:r>
              <a:rPr lang="ru-R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24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Таблиг</a:t>
            </a:r>
            <a:r>
              <a:rPr lang="ru-R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», «Талибан», «</a:t>
            </a:r>
            <a:r>
              <a:rPr lang="ru-RU" sz="24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Точикистони</a:t>
            </a:r>
            <a:r>
              <a:rPr lang="ru-R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24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озод</a:t>
            </a:r>
            <a:r>
              <a:rPr lang="ru-R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», «</a:t>
            </a:r>
            <a:r>
              <a:rPr lang="ru-RU" sz="24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Хизб-ут</a:t>
            </a:r>
            <a:r>
              <a:rPr lang="ru-R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24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Тахрир</a:t>
            </a:r>
            <a:r>
              <a:rPr lang="ru-R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», движение «</a:t>
            </a:r>
            <a:r>
              <a:rPr lang="ru-RU" sz="24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Салафия</a:t>
            </a:r>
            <a:r>
              <a:rPr lang="ru-R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», а также организация «Свидетели Иеговы» и т.д. Также запрещена Исламская Партия Возрождения (ПИВТ) и политическое движение «Группа 24». </a:t>
            </a:r>
          </a:p>
          <a:p>
            <a:pPr algn="just"/>
            <a:r>
              <a:rPr lang="ru-R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Официально Таджикистан, между 2012 и серединой 2016 года, 1094 человек покинули страну, чтобы присоединиться к ИГИЛ, среди них от 125 до 200 женщин. По данным 2015 года, в ИГИЛ было 154 таджикских семей, в том числе 100 женщин и 162 детей - 95 мальчиков и 67 девочек. </a:t>
            </a:r>
          </a:p>
          <a:p>
            <a:pPr algn="just"/>
            <a:r>
              <a:rPr lang="ru-R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С целью сдерживания </a:t>
            </a:r>
            <a:r>
              <a:rPr lang="ru-RU" sz="24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радикализации</a:t>
            </a:r>
            <a:r>
              <a:rPr lang="ru-R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власти Таджикистана способствовали возвращению 3006 студентов, которые в 2010 году учились в различных религиозных программах за рубежом (из общего количества 3233 студентов, обучающихся там). В настоящее время Уголовный кодекс РТ криминализирует получение такого рода образования без официального разрешения государства. Правительству было поручено принять меры в отношении 370 таджикских студентов, которые остались учиться в иностранных религиозных школах в 2016 году</a:t>
            </a:r>
          </a:p>
          <a:p>
            <a:pPr algn="just"/>
            <a:r>
              <a:rPr lang="ru-R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С 2013 года Интерпол внес имена около 1400 граждан РТ в свой список международного розыска «в связи с подозрениями их участия в экстремизме и терроризме»</a:t>
            </a:r>
          </a:p>
        </p:txBody>
      </p:sp>
    </p:spTree>
    <p:extLst>
      <p:ext uri="{BB962C8B-B14F-4D97-AF65-F5344CB8AC3E}">
        <p14:creationId xmlns:p14="http://schemas.microsoft.com/office/powerpoint/2010/main" val="418764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653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За какие действия в Интернете могут посадить в Таджикистане: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41660"/>
            <a:ext cx="10515600" cy="5197641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Публичное оскорбление президента РТ или клевета в его адрес в интернете. Наказание от 2 до 5 лет лишения свободы.</a:t>
            </a:r>
          </a:p>
          <a:p>
            <a:pPr algn="just"/>
            <a:r>
              <a:rPr lang="ru-RU" sz="1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За публичное оскорбление Основоположника мира и национального единства – Лидера нации или клевета в его адрес в интернете предусмотрено наказание от 2 до 5 лет лишения свободы. (Статья 137 (1).</a:t>
            </a:r>
          </a:p>
          <a:p>
            <a:pPr algn="just"/>
            <a:r>
              <a:rPr lang="ru-RU" sz="1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За вовлечение в совершение преступлений террористического характера или иное содействие их совершению с использованием сети интернета предусмотрено наказание от 10 до 15 лет лишения свободы. (Статья 179 (1), (3))</a:t>
            </a:r>
          </a:p>
          <a:p>
            <a:pPr algn="just"/>
            <a:r>
              <a:rPr lang="ru-RU" sz="1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За публичные призывы к насильственному изменению конституционного строя РТ с использованием интернета предусмотрено наказание от 8 до 15 лет лишения свободы. (Статья 307 (1))</a:t>
            </a:r>
          </a:p>
          <a:p>
            <a:pPr algn="just"/>
            <a:r>
              <a:rPr lang="ru-RU" sz="1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За организацию или участие в деятельности экстремисткой организации с использованием интернета предусмотрено от 5 до 8 лет лишения свободы. (Статья 307 (2)</a:t>
            </a:r>
          </a:p>
          <a:p>
            <a:pPr algn="just"/>
            <a:r>
              <a:rPr lang="ru-RU" sz="1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За оскорбление представителя власти с использованием интернета предусмотрено наказание в виде штрафа от 50 до 75 тысяч </a:t>
            </a:r>
            <a:r>
              <a:rPr lang="ru-RU" sz="1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сомони</a:t>
            </a:r>
            <a:r>
              <a:rPr lang="ru-RU" sz="1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или два года лишения свободы. (Статья 330)</a:t>
            </a:r>
          </a:p>
          <a:p>
            <a:pPr algn="just"/>
            <a:r>
              <a:rPr lang="ru-RU" sz="1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За подготовку или планирование агрессивной войны с использованием интернета предусмотрено наказание: от 5 до 10 лет лишения свободы. (Статья 396).</a:t>
            </a:r>
          </a:p>
          <a:p>
            <a:pPr marL="0" indent="0">
              <a:buNone/>
            </a:pP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407231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Законодательство РТ:</a:t>
            </a:r>
            <a:endParaRPr lang="ru-RU" sz="4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974465"/>
              </p:ext>
            </p:extLst>
          </p:nvPr>
        </p:nvGraphicFramePr>
        <p:xfrm>
          <a:off x="2589213" y="1463040"/>
          <a:ext cx="8915400" cy="5091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957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16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Национальная стратегия Республики Таджикистан по противодействию экстремизму и терроризму на 2016-2020 годы.  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916915"/>
              </p:ext>
            </p:extLst>
          </p:nvPr>
        </p:nvGraphicFramePr>
        <p:xfrm>
          <a:off x="577516" y="1511166"/>
          <a:ext cx="10776284" cy="4899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169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35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+mn-lt"/>
              </a:rPr>
              <a:t>Противодействие использованию Интернета в экстремистских и террористических целях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18662"/>
            <a:ext cx="10515600" cy="505326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900" dirty="0" smtClean="0">
                <a:latin typeface="+mj-lt"/>
              </a:rPr>
              <a:t>Необходимо принять дополнительные меры по использованию возможностей Интернета для ведения широкой </a:t>
            </a:r>
            <a:r>
              <a:rPr lang="ru-RU" sz="2900" dirty="0" err="1" smtClean="0">
                <a:latin typeface="+mj-lt"/>
              </a:rPr>
              <a:t>контрпропагандистской</a:t>
            </a:r>
            <a:r>
              <a:rPr lang="ru-RU" sz="2900" dirty="0" smtClean="0">
                <a:latin typeface="+mj-lt"/>
              </a:rPr>
              <a:t> деятельности. В частности:</a:t>
            </a:r>
          </a:p>
          <a:p>
            <a:pPr algn="just"/>
            <a:r>
              <a:rPr lang="ru-RU" sz="2900" dirty="0" smtClean="0">
                <a:latin typeface="+mj-lt"/>
              </a:rPr>
              <a:t>усилить работу по созданию </a:t>
            </a:r>
            <a:r>
              <a:rPr lang="ru-RU" sz="2900" dirty="0" err="1" smtClean="0">
                <a:latin typeface="+mj-lt"/>
              </a:rPr>
              <a:t>контрпропагандистких</a:t>
            </a:r>
            <a:r>
              <a:rPr lang="ru-RU" sz="2900" dirty="0" smtClean="0">
                <a:latin typeface="+mj-lt"/>
              </a:rPr>
              <a:t> сайтов, публикующих доступные и понятные для населения, особенно для молодежи разъяснительные </a:t>
            </a:r>
            <a:r>
              <a:rPr lang="ru-RU" sz="2900" dirty="0" err="1" smtClean="0">
                <a:latin typeface="+mj-lt"/>
              </a:rPr>
              <a:t>антиэкстремистские</a:t>
            </a:r>
            <a:r>
              <a:rPr lang="ru-RU" sz="2900" dirty="0" smtClean="0">
                <a:latin typeface="+mj-lt"/>
              </a:rPr>
              <a:t> материалы;</a:t>
            </a:r>
          </a:p>
          <a:p>
            <a:pPr algn="just"/>
            <a:r>
              <a:rPr lang="ru-RU" sz="2900" dirty="0" smtClean="0">
                <a:latin typeface="+mj-lt"/>
              </a:rPr>
              <a:t>шире использовать возможность участия в онлайновых обсуждениях видеороликов, фото и иных продуктов экстремистских организаций, где можно выражать противоположные точки зрения или вести конструктивные дискуссии, которые способны отвратить потенциальных сторонников экстремистов и террористов;</a:t>
            </a:r>
          </a:p>
          <a:p>
            <a:pPr algn="just"/>
            <a:r>
              <a:rPr lang="ru-RU" sz="2900" dirty="0" smtClean="0">
                <a:latin typeface="+mj-lt"/>
              </a:rPr>
              <a:t>принять меры к подготовке квалифицированных кадров в области информационной и идеологической войны в сети Интернет.</a:t>
            </a:r>
          </a:p>
          <a:p>
            <a:pPr algn="just"/>
            <a:r>
              <a:rPr lang="ru-RU" sz="2900" dirty="0" smtClean="0">
                <a:latin typeface="+mj-lt"/>
              </a:rPr>
              <a:t>совершенствовать нормативно-правовые акты, регламентирующие вопросы противодействия использованию Интернета в экстремистских и террористических целях.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806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1757"/>
            <a:ext cx="10515600" cy="8855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Участие гражданского общества и частного сектора в противодействии экстремизму и терроризму</a:t>
            </a:r>
            <a:endParaRPr lang="ru-R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83907"/>
            <a:ext cx="10515600" cy="499305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Дальнейшее усиление сотрудничества (партнерства) государства, гражданского общества и частного сектора в деле предупреждения экстремизма и </a:t>
            </a:r>
            <a:r>
              <a:rPr lang="ru-RU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радикализации</a:t>
            </a:r>
            <a:r>
              <a:rPr lang="ru-R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предполагает:</a:t>
            </a:r>
          </a:p>
          <a:p>
            <a:pPr algn="just"/>
            <a:r>
              <a:rPr lang="ru-R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привлечение институтов гражданского общества и частного сектора к разработке, принятию и реализации нормативных правовых актов, государственных программ и мероприятий по предупреждению экстремизма и </a:t>
            </a:r>
            <a:r>
              <a:rPr lang="ru-RU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радикализации</a:t>
            </a:r>
            <a:r>
              <a:rPr lang="ru-R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ведущих к терроризму; содействие в создании общественных организаций, специализирующихся по вопросам предупреждения экстремизма и </a:t>
            </a:r>
            <a:r>
              <a:rPr lang="ru-RU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радикализации</a:t>
            </a:r>
            <a:r>
              <a:rPr lang="ru-R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;</a:t>
            </a:r>
          </a:p>
          <a:p>
            <a:pPr algn="just"/>
            <a:r>
              <a:rPr lang="ru-R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облегчение доступа к информации, в том числе путем пересмотра круга сведений входящих в понятие конфиденциальной информации;</a:t>
            </a:r>
          </a:p>
          <a:p>
            <a:pPr algn="just"/>
            <a:r>
              <a:rPr lang="ru-R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проведение периодических пресс - конференций для средств массовой информации о результатах работы государственных органов в сфере предупреждения и борьбы с экстремизмом и терроризмом;</a:t>
            </a:r>
          </a:p>
          <a:p>
            <a:pPr algn="just"/>
            <a:r>
              <a:rPr lang="ru-R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содействие в реализации потенциала местных сообществ по предупреждению экстремизма и </a:t>
            </a:r>
            <a:r>
              <a:rPr lang="ru-RU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радикализации</a:t>
            </a:r>
            <a:r>
              <a:rPr lang="ru-R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на ранних стадиях.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Важным шагом в этом направлении является также обеспечение прозрачного и тесного сотрудничества между государственными органами, гражданским обществом и международными организациями в процессе реализации и мониторинга реализации настоящей Стратегии.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61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7045" y="500514"/>
            <a:ext cx="9887568" cy="122240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Из выступления Президента РТ на церемонии открытия Международной конференции высокого уровня на тему “Противостояние терроризму и насильственному экстремизму” 04.05.2018, г. Душанбе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79057"/>
            <a:ext cx="10515600" cy="40979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«Одним из факторов развития экстремизма и терроризма является широкое использование террористическими организациями современных информационных технологий, в особенности интернет сетей,  в целях  пропаганды экстремизма, привлечения в свои ряды новых членов, их подготовки и стимулирования к разрушительным действиям. Исходя из этих соображений, укрепление международного и регионального сотрудничества, в том числе обмен информацией по действенным методам и способам прослеживания подобных сайтов, их удаление из сети интернета и оказание взаимной помощи в этом направлении является важным условием успеха в борьбе с </a:t>
            </a:r>
            <a:r>
              <a:rPr lang="ru-RU" sz="24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киберпреступностью</a:t>
            </a:r>
            <a:r>
              <a:rPr lang="ru-R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.»</a:t>
            </a:r>
            <a:endParaRPr lang="ru-RU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11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/>
              <a:t>Статистика от Службы связи при Правительстве РТ (1 полугодие 2018 г.)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7099265"/>
              </p:ext>
            </p:extLst>
          </p:nvPr>
        </p:nvGraphicFramePr>
        <p:xfrm>
          <a:off x="838200" y="1825625"/>
          <a:ext cx="10515600" cy="4536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725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1981</TotalTime>
  <Words>1239</Words>
  <Application>Microsoft Office PowerPoint</Application>
  <PresentationFormat>Широкоэкранный</PresentationFormat>
  <Paragraphs>69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Wingdings 3</vt:lpstr>
      <vt:lpstr>Легкий дым</vt:lpstr>
      <vt:lpstr>Роль гражданского общества в вопросах профилактики экстремизма</vt:lpstr>
      <vt:lpstr>Таджикистан. Статистика.</vt:lpstr>
      <vt:lpstr>За какие действия в Интернете могут посадить в Таджикистане:</vt:lpstr>
      <vt:lpstr>Законодательство РТ:</vt:lpstr>
      <vt:lpstr>Национальная стратегия Республики Таджикистан по противодействию экстремизму и терроризму на 2016-2020 годы.  </vt:lpstr>
      <vt:lpstr>Противодействие использованию Интернета в экстремистских и террористических целях</vt:lpstr>
      <vt:lpstr>Участие гражданского общества и частного сектора в противодействии экстремизму и терроризму</vt:lpstr>
      <vt:lpstr>Из выступления Президента РТ на церемонии открытия Международной конференции высокого уровня на тему “Противостояние терроризму и насильственному экстремизму” 04.05.2018, г. Душанбе</vt:lpstr>
      <vt:lpstr>Статистика от Службы связи при Правительстве РТ (1 полугодие 2018 г.)</vt:lpstr>
      <vt:lpstr>Текущая практика регулирования онлайн взаимоотношений в Таджикистане </vt:lpstr>
      <vt:lpstr>Что мы предлагаем: 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Исман Алмаз</cp:lastModifiedBy>
  <cp:revision>47</cp:revision>
  <dcterms:created xsi:type="dcterms:W3CDTF">2018-09-11T07:38:18Z</dcterms:created>
  <dcterms:modified xsi:type="dcterms:W3CDTF">2019-03-13T22:04:37Z</dcterms:modified>
</cp:coreProperties>
</file>